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timizely.com/sample-size-calcula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National </a:t>
            </a:r>
            <a:r>
              <a:rPr lang="it-IT" dirty="0" err="1" smtClean="0"/>
              <a:t>Parks</a:t>
            </a:r>
            <a:r>
              <a:rPr lang="it-IT" dirty="0" smtClean="0"/>
              <a:t>’ </a:t>
            </a:r>
            <a:r>
              <a:rPr lang="it-IT" dirty="0" err="1"/>
              <a:t>B</a:t>
            </a:r>
            <a:r>
              <a:rPr lang="it-IT" dirty="0" err="1" smtClean="0"/>
              <a:t>iodiversity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</a:t>
            </a:r>
            <a:r>
              <a:rPr lang="it-IT" dirty="0" smtClean="0"/>
              <a:t>ata </a:t>
            </a:r>
            <a:r>
              <a:rPr lang="it-IT" dirty="0" err="1" smtClean="0"/>
              <a:t>analysis</a:t>
            </a:r>
            <a:r>
              <a:rPr lang="it-IT" dirty="0" smtClean="0"/>
              <a:t> on </a:t>
            </a:r>
            <a:r>
              <a:rPr lang="it-IT" dirty="0" err="1" smtClean="0"/>
              <a:t>endangered</a:t>
            </a:r>
            <a:r>
              <a:rPr lang="it-IT" dirty="0" smtClean="0"/>
              <a:t> </a:t>
            </a:r>
            <a:r>
              <a:rPr lang="it-IT" dirty="0" err="1" smtClean="0"/>
              <a:t>species</a:t>
            </a:r>
            <a:r>
              <a:rPr lang="it-IT" dirty="0" smtClean="0"/>
              <a:t> – </a:t>
            </a:r>
            <a:r>
              <a:rPr lang="it-IT" dirty="0" err="1" smtClean="0"/>
              <a:t>review</a:t>
            </a:r>
            <a:r>
              <a:rPr lang="it-IT" dirty="0" smtClean="0"/>
              <a:t> by Marco </a:t>
            </a:r>
            <a:r>
              <a:rPr lang="it-IT" dirty="0" err="1" smtClean="0"/>
              <a:t>Cavalazzi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equivalent</a:t>
            </a:r>
            <a:r>
              <a:rPr lang="it-IT" dirty="0" smtClean="0"/>
              <a:t> bar chart </a:t>
            </a:r>
            <a:r>
              <a:rPr lang="it-IT" dirty="0" err="1" smtClean="0"/>
              <a:t>is</a:t>
            </a:r>
            <a:r>
              <a:rPr lang="it-IT" dirty="0" smtClean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42" y="2669201"/>
            <a:ext cx="91344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Our scientists know that 15% of sheep at Bryce National Park have foot and mouth disease. Park rangers at Yellowstone National Park have been running a program to reduce the rate of foot and mouth disease at that park. </a:t>
            </a: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We want </a:t>
            </a:r>
            <a:r>
              <a:rPr lang="en-GB" dirty="0"/>
              <a:t>to test whether or not this program is </a:t>
            </a:r>
            <a:r>
              <a:rPr lang="en-GB" dirty="0" smtClean="0"/>
              <a:t>working</a:t>
            </a:r>
            <a:r>
              <a:rPr lang="en-GB" dirty="0"/>
              <a:t> </a:t>
            </a:r>
            <a:r>
              <a:rPr lang="en-GB" dirty="0" smtClean="0"/>
              <a:t>and we </a:t>
            </a:r>
            <a:r>
              <a:rPr lang="en-GB" dirty="0"/>
              <a:t>want to be able to detect reductions of at least 5 percentage </a:t>
            </a:r>
            <a:r>
              <a:rPr lang="en-GB" dirty="0" smtClean="0"/>
              <a:t>points.</a:t>
            </a:r>
          </a:p>
        </p:txBody>
      </p:sp>
    </p:spTree>
    <p:extLst>
      <p:ext uri="{BB962C8B-B14F-4D97-AF65-F5344CB8AC3E}">
        <p14:creationId xmlns:p14="http://schemas.microsoft.com/office/powerpoint/2010/main" val="340687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err="1" smtClean="0"/>
              <a:t>According</a:t>
            </a:r>
            <a:r>
              <a:rPr lang="it-IT" dirty="0" smtClean="0"/>
              <a:t> to the data, the </a:t>
            </a:r>
            <a:r>
              <a:rPr lang="it-IT" dirty="0" err="1" smtClean="0"/>
              <a:t>categories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, and </a:t>
            </a:r>
            <a:r>
              <a:rPr lang="it-IT" dirty="0" err="1" smtClean="0"/>
              <a:t>thus</a:t>
            </a:r>
            <a:r>
              <a:rPr lang="it-IT" dirty="0" smtClean="0"/>
              <a:t> to </a:t>
            </a:r>
            <a:r>
              <a:rPr lang="it-IT" dirty="0" err="1" smtClean="0"/>
              <a:t>keep</a:t>
            </a:r>
            <a:r>
              <a:rPr lang="it-IT" dirty="0" smtClean="0"/>
              <a:t> under </a:t>
            </a:r>
            <a:r>
              <a:rPr lang="it-IT" dirty="0" err="1" smtClean="0"/>
              <a:t>strict</a:t>
            </a:r>
            <a:r>
              <a:rPr lang="it-IT" dirty="0" smtClean="0"/>
              <a:t> </a:t>
            </a:r>
            <a:r>
              <a:rPr lang="it-IT" dirty="0" err="1" smtClean="0"/>
              <a:t>observation</a:t>
            </a:r>
            <a:r>
              <a:rPr lang="it-IT" dirty="0" smtClean="0"/>
              <a:t>, are </a:t>
            </a:r>
            <a:r>
              <a:rPr lang="it-IT" dirty="0" err="1" smtClean="0"/>
              <a:t>mammals</a:t>
            </a:r>
            <a:r>
              <a:rPr lang="it-IT" dirty="0" smtClean="0"/>
              <a:t> and </a:t>
            </a:r>
            <a:r>
              <a:rPr lang="it-IT" dirty="0" err="1" smtClean="0"/>
              <a:t>birds</a:t>
            </a:r>
            <a:r>
              <a:rPr lang="it-IT" dirty="0" smtClean="0"/>
              <a:t>.</a:t>
            </a:r>
          </a:p>
          <a:p>
            <a:pPr marL="0" indent="0" algn="just">
              <a:buNone/>
            </a:pPr>
            <a:r>
              <a:rPr lang="it-IT" dirty="0" smtClean="0"/>
              <a:t>In </a:t>
            </a:r>
            <a:r>
              <a:rPr lang="it-IT" dirty="0" err="1" smtClean="0"/>
              <a:t>particular</a:t>
            </a:r>
            <a:r>
              <a:rPr lang="it-IT" dirty="0" smtClean="0"/>
              <a:t>, </a:t>
            </a:r>
            <a:r>
              <a:rPr lang="it-IT" dirty="0" err="1" smtClean="0"/>
              <a:t>regarding</a:t>
            </a:r>
            <a:r>
              <a:rPr lang="it-IT" dirty="0" smtClean="0"/>
              <a:t> </a:t>
            </a:r>
            <a:r>
              <a:rPr lang="it-IT" dirty="0" err="1" smtClean="0"/>
              <a:t>sheeps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devise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>
                <a:hlinkClick r:id="rId2"/>
              </a:rPr>
              <a:t>Optimize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sheeps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in </a:t>
            </a:r>
            <a:r>
              <a:rPr lang="it-IT" dirty="0" err="1" smtClean="0"/>
              <a:t>order</a:t>
            </a:r>
            <a:r>
              <a:rPr lang="it-IT" dirty="0" smtClean="0"/>
              <a:t> to be </a:t>
            </a:r>
            <a:r>
              <a:rPr lang="it-IT" dirty="0" err="1" smtClean="0"/>
              <a:t>confident</a:t>
            </a:r>
            <a:r>
              <a:rPr lang="it-IT" dirty="0" smtClean="0"/>
              <a:t> in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for the </a:t>
            </a:r>
            <a:r>
              <a:rPr lang="it-IT" dirty="0" err="1" smtClean="0"/>
              <a:t>foot</a:t>
            </a:r>
            <a:r>
              <a:rPr lang="it-IT" dirty="0" smtClean="0"/>
              <a:t> and </a:t>
            </a:r>
            <a:r>
              <a:rPr lang="it-IT" dirty="0" err="1" smtClean="0"/>
              <a:t>mouth</a:t>
            </a:r>
            <a:r>
              <a:rPr lang="it-IT" dirty="0" smtClean="0"/>
              <a:t> </a:t>
            </a:r>
            <a:r>
              <a:rPr lang="it-IT" dirty="0" err="1" smtClean="0"/>
              <a:t>desease</a:t>
            </a:r>
            <a:r>
              <a:rPr lang="it-IT" dirty="0" smtClean="0"/>
              <a:t>,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510.</a:t>
            </a:r>
          </a:p>
          <a:p>
            <a:pPr marL="0" indent="0" algn="just">
              <a:buNone/>
            </a:pPr>
            <a:r>
              <a:rPr lang="it-IT" dirty="0" err="1" smtClean="0"/>
              <a:t>According</a:t>
            </a:r>
            <a:r>
              <a:rPr lang="it-IT" dirty="0" smtClean="0"/>
              <a:t> to the data </a:t>
            </a:r>
            <a:r>
              <a:rPr lang="it-IT" dirty="0" err="1" smtClean="0"/>
              <a:t>previously</a:t>
            </a:r>
            <a:r>
              <a:rPr lang="it-IT" dirty="0" smtClean="0"/>
              <a:t> </a:t>
            </a:r>
            <a:r>
              <a:rPr lang="it-IT" dirty="0" err="1" smtClean="0"/>
              <a:t>shown</a:t>
            </a:r>
            <a:r>
              <a:rPr lang="it-IT" dirty="0" smtClean="0"/>
              <a:t>, </a:t>
            </a:r>
            <a:r>
              <a:rPr lang="it-IT" dirty="0"/>
              <a:t>i</a:t>
            </a:r>
            <a:r>
              <a:rPr lang="it-IT" dirty="0" smtClean="0"/>
              <a:t>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enough</a:t>
            </a:r>
            <a:r>
              <a:rPr lang="it-IT" dirty="0" smtClean="0"/>
              <a:t> data for the </a:t>
            </a:r>
            <a:r>
              <a:rPr lang="it-IT" dirty="0" err="1" smtClean="0"/>
              <a:t>Bryce</a:t>
            </a:r>
            <a:r>
              <a:rPr lang="it-IT" dirty="0" smtClean="0"/>
              <a:t> National Park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collect</a:t>
            </a:r>
            <a:r>
              <a:rPr lang="it-IT" dirty="0" smtClean="0"/>
              <a:t> data for 2 </a:t>
            </a:r>
            <a:r>
              <a:rPr lang="it-IT" dirty="0"/>
              <a:t>weeks (</a:t>
            </a:r>
            <a:r>
              <a:rPr lang="it-IT" dirty="0" smtClean="0"/>
              <a:t>2.04 weeks).</a:t>
            </a:r>
          </a:p>
          <a:p>
            <a:pPr marL="0" indent="0" algn="just">
              <a:buNone/>
            </a:pPr>
            <a:r>
              <a:rPr lang="it-IT" dirty="0" smtClean="0"/>
              <a:t>For the Yellowstone National Park, </a:t>
            </a:r>
            <a:r>
              <a:rPr lang="it-IT" dirty="0" err="1" smtClean="0"/>
              <a:t>instead</a:t>
            </a:r>
            <a:r>
              <a:rPr lang="it-IT" dirty="0" smtClean="0"/>
              <a:t>, 1 week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suffice</a:t>
            </a:r>
            <a:r>
              <a:rPr lang="it-IT" dirty="0"/>
              <a:t> (</a:t>
            </a:r>
            <a:r>
              <a:rPr lang="it-IT" dirty="0" smtClean="0"/>
              <a:t>1.005917 weeks).</a:t>
            </a:r>
          </a:p>
        </p:txBody>
      </p:sp>
    </p:spTree>
    <p:extLst>
      <p:ext uri="{BB962C8B-B14F-4D97-AF65-F5344CB8AC3E}">
        <p14:creationId xmlns:p14="http://schemas.microsoft.com/office/powerpoint/2010/main" val="9091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considered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In the </a:t>
            </a:r>
            <a:r>
              <a:rPr lang="it-IT" dirty="0"/>
              <a:t>National </a:t>
            </a:r>
            <a:r>
              <a:rPr lang="it-IT" dirty="0" err="1" smtClean="0"/>
              <a:t>Parks</a:t>
            </a:r>
            <a:r>
              <a:rPr lang="it-IT" dirty="0" smtClean="0"/>
              <a:t>’ Database,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dirty="0" err="1" smtClean="0"/>
              <a:t>following</a:t>
            </a:r>
            <a:r>
              <a:rPr lang="it-IT" dirty="0" smtClean="0"/>
              <a:t> information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animal</a:t>
            </a:r>
            <a:r>
              <a:rPr lang="it-IT" dirty="0" smtClean="0"/>
              <a:t>.</a:t>
            </a:r>
          </a:p>
          <a:p>
            <a:pPr algn="just"/>
            <a:r>
              <a:rPr lang="it-IT" dirty="0" err="1" smtClean="0"/>
              <a:t>Category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Mammal</a:t>
            </a:r>
            <a:r>
              <a:rPr lang="it-IT" dirty="0" smtClean="0"/>
              <a:t>, </a:t>
            </a:r>
            <a:r>
              <a:rPr lang="it-IT" dirty="0" err="1" smtClean="0"/>
              <a:t>Bird</a:t>
            </a:r>
            <a:r>
              <a:rPr lang="it-IT" dirty="0" smtClean="0"/>
              <a:t>, </a:t>
            </a:r>
            <a:r>
              <a:rPr lang="it-IT" dirty="0" err="1" smtClean="0"/>
              <a:t>Reptile</a:t>
            </a:r>
            <a:r>
              <a:rPr lang="it-IT" dirty="0" smtClean="0"/>
              <a:t>, </a:t>
            </a:r>
            <a:r>
              <a:rPr lang="it-IT" dirty="0" err="1" smtClean="0"/>
              <a:t>Amphibian</a:t>
            </a:r>
            <a:r>
              <a:rPr lang="it-IT" dirty="0" smtClean="0"/>
              <a:t>, </a:t>
            </a:r>
            <a:r>
              <a:rPr lang="it-IT" dirty="0" err="1" smtClean="0"/>
              <a:t>Fish</a:t>
            </a:r>
            <a:r>
              <a:rPr lang="it-IT" dirty="0" smtClean="0"/>
              <a:t>, </a:t>
            </a:r>
            <a:r>
              <a:rPr lang="it-IT" dirty="0" err="1" smtClean="0"/>
              <a:t>Vascular</a:t>
            </a:r>
            <a:r>
              <a:rPr lang="it-IT" dirty="0" smtClean="0"/>
              <a:t> </a:t>
            </a:r>
            <a:r>
              <a:rPr lang="it-IT" dirty="0" err="1" smtClean="0"/>
              <a:t>Plant</a:t>
            </a:r>
            <a:r>
              <a:rPr lang="it-IT" dirty="0" smtClean="0"/>
              <a:t>, </a:t>
            </a:r>
            <a:r>
              <a:rPr lang="it-IT" dirty="0" err="1" smtClean="0"/>
              <a:t>Nonvascular</a:t>
            </a:r>
            <a:r>
              <a:rPr lang="it-IT" dirty="0" smtClean="0"/>
              <a:t> </a:t>
            </a:r>
            <a:r>
              <a:rPr lang="it-IT" dirty="0" err="1" smtClean="0"/>
              <a:t>Plant</a:t>
            </a:r>
            <a:r>
              <a:rPr lang="it-IT" dirty="0" smtClean="0"/>
              <a:t>)</a:t>
            </a:r>
          </a:p>
          <a:p>
            <a:pPr algn="just"/>
            <a:r>
              <a:rPr lang="it-IT" dirty="0" err="1" smtClean="0"/>
              <a:t>Scientific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endParaRPr lang="it-IT" dirty="0" smtClean="0"/>
          </a:p>
          <a:p>
            <a:pPr algn="just"/>
            <a:r>
              <a:rPr lang="it-IT" dirty="0" smtClean="0"/>
              <a:t>Common </a:t>
            </a:r>
            <a:r>
              <a:rPr lang="it-IT" dirty="0" err="1" smtClean="0"/>
              <a:t>Name</a:t>
            </a:r>
            <a:endParaRPr lang="it-IT" dirty="0" smtClean="0"/>
          </a:p>
          <a:p>
            <a:pPr algn="just"/>
            <a:r>
              <a:rPr lang="it-IT" dirty="0" err="1" smtClean="0"/>
              <a:t>Conservation</a:t>
            </a:r>
            <a:r>
              <a:rPr lang="it-IT" dirty="0" smtClean="0"/>
              <a:t> Status (</a:t>
            </a:r>
            <a:r>
              <a:rPr lang="en-GB" dirty="0"/>
              <a:t>No </a:t>
            </a:r>
            <a:r>
              <a:rPr lang="en-GB" dirty="0" smtClean="0"/>
              <a:t>Intervention, Species </a:t>
            </a:r>
            <a:r>
              <a:rPr lang="en-GB" dirty="0"/>
              <a:t>of </a:t>
            </a:r>
            <a:r>
              <a:rPr lang="en-GB" dirty="0" smtClean="0"/>
              <a:t>Concern, Endangered, Threatened, In Recovery)</a:t>
            </a:r>
            <a:endParaRPr lang="it-IT" dirty="0" smtClean="0"/>
          </a:p>
          <a:p>
            <a:pPr algn="just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0515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current</a:t>
            </a:r>
            <a:r>
              <a:rPr lang="it-IT" dirty="0" smtClean="0"/>
              <a:t> situation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Examining</a:t>
            </a:r>
            <a:r>
              <a:rPr lang="it-IT" dirty="0" smtClean="0"/>
              <a:t> the data,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: </a:t>
            </a:r>
          </a:p>
          <a:p>
            <a:r>
              <a:rPr lang="it-IT" dirty="0" err="1"/>
              <a:t>T</a:t>
            </a:r>
            <a:r>
              <a:rPr lang="it-IT" dirty="0" err="1" smtClean="0"/>
              <a:t>here</a:t>
            </a:r>
            <a:r>
              <a:rPr lang="it-IT" dirty="0" smtClean="0"/>
              <a:t> </a:t>
            </a:r>
            <a:r>
              <a:rPr lang="it-IT" dirty="0"/>
              <a:t>are 5824 </a:t>
            </a:r>
            <a:r>
              <a:rPr lang="it-IT" dirty="0" err="1"/>
              <a:t>species</a:t>
            </a:r>
            <a:r>
              <a:rPr lang="it-IT" dirty="0"/>
              <a:t> in the </a:t>
            </a:r>
            <a:r>
              <a:rPr lang="it-IT" dirty="0" err="1" smtClean="0"/>
              <a:t>parks</a:t>
            </a:r>
            <a:endParaRPr lang="it-IT" dirty="0" smtClean="0"/>
          </a:p>
          <a:p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,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endangered</a:t>
            </a:r>
            <a:r>
              <a:rPr lang="it-IT" dirty="0" smtClean="0"/>
              <a:t> </a:t>
            </a:r>
            <a:r>
              <a:rPr lang="it-IT" dirty="0" err="1" smtClean="0"/>
              <a:t>species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30275"/>
              </p:ext>
            </p:extLst>
          </p:nvPr>
        </p:nvGraphicFramePr>
        <p:xfrm>
          <a:off x="2690813" y="3426460"/>
          <a:ext cx="3943667" cy="2194560"/>
        </p:xfrm>
        <a:graphic>
          <a:graphicData uri="http://schemas.openxmlformats.org/drawingml/2006/table">
            <a:tbl>
              <a:tblPr/>
              <a:tblGrid>
                <a:gridCol w="2663507"/>
                <a:gridCol w="128016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smtClean="0">
                          <a:effectLst/>
                        </a:rPr>
                        <a:t>Conservation</a:t>
                      </a:r>
                      <a:r>
                        <a:rPr lang="en-GB" b="1" baseline="0" dirty="0" smtClean="0">
                          <a:effectLst/>
                        </a:rPr>
                        <a:t> </a:t>
                      </a:r>
                      <a:r>
                        <a:rPr lang="en-GB" b="1" dirty="0" smtClean="0">
                          <a:effectLst/>
                        </a:rPr>
                        <a:t>status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smtClean="0">
                          <a:effectLst/>
                        </a:rPr>
                        <a:t>Count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In Recovery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Threatened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Endangered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Species of Concern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No Intervention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5633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34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current</a:t>
            </a:r>
            <a:r>
              <a:rPr lang="it-IT" dirty="0"/>
              <a:t> situation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following</a:t>
            </a:r>
            <a:r>
              <a:rPr lang="it-IT" dirty="0" smtClean="0"/>
              <a:t> bar chart </a:t>
            </a:r>
            <a:r>
              <a:rPr lang="it-IT" dirty="0" err="1" smtClean="0"/>
              <a:t>gives</a:t>
            </a:r>
            <a:r>
              <a:rPr lang="it-IT" dirty="0" smtClean="0"/>
              <a:t> a </a:t>
            </a:r>
            <a:r>
              <a:rPr lang="it-IT" dirty="0" err="1" smtClean="0"/>
              <a:t>graphical</a:t>
            </a:r>
            <a:r>
              <a:rPr lang="it-IT" dirty="0" smtClean="0"/>
              <a:t> </a:t>
            </a:r>
            <a:r>
              <a:rPr lang="it-IT" dirty="0" err="1" smtClean="0"/>
              <a:t>explanation</a:t>
            </a:r>
            <a:r>
              <a:rPr lang="it-IT" dirty="0" smtClean="0"/>
              <a:t> of the data </a:t>
            </a:r>
            <a:r>
              <a:rPr lang="it-IT" dirty="0" err="1" smtClean="0"/>
              <a:t>collected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82" y="2840037"/>
            <a:ext cx="6010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current</a:t>
            </a:r>
            <a:r>
              <a:rPr lang="it-IT" dirty="0"/>
              <a:t> situation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The data </a:t>
            </a:r>
            <a:r>
              <a:rPr lang="it-IT" dirty="0" err="1" smtClean="0"/>
              <a:t>also</a:t>
            </a:r>
            <a:r>
              <a:rPr lang="it-IT" dirty="0" smtClean="0"/>
              <a:t> show </a:t>
            </a:r>
            <a:r>
              <a:rPr lang="it-IT" dirty="0" err="1" smtClean="0"/>
              <a:t>that</a:t>
            </a:r>
            <a:r>
              <a:rPr lang="it-IT" dirty="0" smtClean="0"/>
              <a:t> some </a:t>
            </a:r>
            <a:r>
              <a:rPr lang="it-IT" dirty="0" err="1"/>
              <a:t>categories</a:t>
            </a:r>
            <a:r>
              <a:rPr lang="it-IT" dirty="0"/>
              <a:t> </a:t>
            </a:r>
            <a:r>
              <a:rPr lang="en-GB" dirty="0" smtClean="0"/>
              <a:t>are more likely to include </a:t>
            </a:r>
            <a:r>
              <a:rPr lang="it-IT" dirty="0" err="1" smtClean="0"/>
              <a:t>endangered</a:t>
            </a:r>
            <a:r>
              <a:rPr lang="it-IT" dirty="0" smtClean="0"/>
              <a:t> </a:t>
            </a:r>
            <a:r>
              <a:rPr lang="it-IT" dirty="0" err="1" smtClean="0"/>
              <a:t>species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00726"/>
              </p:ext>
            </p:extLst>
          </p:nvPr>
        </p:nvGraphicFramePr>
        <p:xfrm>
          <a:off x="2792411" y="2928620"/>
          <a:ext cx="7601268" cy="3200400"/>
        </p:xfrm>
        <a:graphic>
          <a:graphicData uri="http://schemas.openxmlformats.org/drawingml/2006/table">
            <a:tbl>
              <a:tblPr/>
              <a:tblGrid>
                <a:gridCol w="1900317"/>
                <a:gridCol w="1900317"/>
                <a:gridCol w="1484155"/>
                <a:gridCol w="2316479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smtClean="0">
                          <a:effectLst/>
                        </a:rPr>
                        <a:t>Category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smtClean="0">
                          <a:effectLst/>
                        </a:rPr>
                        <a:t>Not</a:t>
                      </a:r>
                      <a:r>
                        <a:rPr lang="en-GB" b="1" baseline="0" dirty="0" smtClean="0">
                          <a:effectLst/>
                        </a:rPr>
                        <a:t> </a:t>
                      </a:r>
                      <a:r>
                        <a:rPr lang="en-GB" b="1" dirty="0" smtClean="0">
                          <a:effectLst/>
                        </a:rPr>
                        <a:t>protected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smtClean="0">
                          <a:effectLst/>
                        </a:rPr>
                        <a:t>Protected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smtClean="0">
                          <a:effectLst/>
                        </a:rPr>
                        <a:t>Percent protected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Amphibian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0.087500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Bird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0.151631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Fish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0.086614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Mammal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0.177570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Nonvascular Plant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0.015015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Reptile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0.063291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Vascular Plant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4424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0.010291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8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best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study</a:t>
            </a:r>
            <a:r>
              <a:rPr lang="it-IT" dirty="0"/>
              <a:t> the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 smtClean="0"/>
              <a:t>groups</a:t>
            </a:r>
            <a:r>
              <a:rPr lang="it-IT" dirty="0" smtClean="0"/>
              <a:t>. Using the </a:t>
            </a:r>
            <a:r>
              <a:rPr lang="it-IT" b="1" dirty="0"/>
              <a:t>Chi </a:t>
            </a:r>
            <a:r>
              <a:rPr lang="it-IT" b="1" dirty="0" err="1"/>
              <a:t>Square</a:t>
            </a:r>
            <a:r>
              <a:rPr lang="it-IT" dirty="0"/>
              <a:t> test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understand</a:t>
            </a:r>
            <a:r>
              <a:rPr lang="it-IT" dirty="0" smtClean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 smtClean="0"/>
              <a:t>had</a:t>
            </a:r>
            <a:r>
              <a:rPr lang="it-IT" dirty="0" smtClean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significance</a:t>
            </a:r>
            <a:r>
              <a:rPr lang="it-IT" dirty="0"/>
              <a:t> or </a:t>
            </a:r>
            <a:r>
              <a:rPr lang="it-IT" dirty="0" err="1"/>
              <a:t>were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of mere </a:t>
            </a:r>
            <a:r>
              <a:rPr lang="it-IT" dirty="0" err="1"/>
              <a:t>coincidence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r>
              <a:rPr lang="en-GB" dirty="0"/>
              <a:t>A Chi Square (</a:t>
            </a:r>
            <a:r>
              <a:rPr lang="en-GB" i="1" dirty="0"/>
              <a:t>X</a:t>
            </a:r>
            <a:r>
              <a:rPr lang="en-GB" i="1" baseline="30000" dirty="0"/>
              <a:t>2</a:t>
            </a:r>
            <a:r>
              <a:rPr lang="en-GB" dirty="0"/>
              <a:t>) statistic is used to investigate whether distributions of categorical variables differ from one another.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12299"/>
              </p:ext>
            </p:extLst>
          </p:nvPr>
        </p:nvGraphicFramePr>
        <p:xfrm>
          <a:off x="2670492" y="4448182"/>
          <a:ext cx="7908324" cy="1463040"/>
        </p:xfrm>
        <a:graphic>
          <a:graphicData uri="http://schemas.openxmlformats.org/drawingml/2006/table">
            <a:tbl>
              <a:tblPr/>
              <a:tblGrid>
                <a:gridCol w="1739830"/>
                <a:gridCol w="3954162"/>
                <a:gridCol w="221433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</a:t>
                      </a:r>
                      <a:r>
                        <a:rPr lang="en-GB" sz="1600" b="1" dirty="0"/>
                        <a:t>Data Type</a:t>
                      </a:r>
                      <a:endParaRPr lang="en-GB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</a:t>
                      </a:r>
                      <a:r>
                        <a:rPr lang="en-GB" sz="1600" b="1" dirty="0"/>
                        <a:t>Question Type</a:t>
                      </a:r>
                      <a:endParaRPr lang="en-GB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b="1" dirty="0"/>
                        <a:t>Possible Responses</a:t>
                      </a:r>
                      <a:endParaRPr lang="en-GB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Categorical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What </a:t>
                      </a:r>
                      <a:r>
                        <a:rPr lang="en-GB" sz="1600" dirty="0"/>
                        <a:t>is your sex?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male </a:t>
                      </a:r>
                      <a:r>
                        <a:rPr lang="en-GB" sz="1600" dirty="0"/>
                        <a:t>or female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</a:t>
                      </a:r>
                      <a:r>
                        <a:rPr lang="en-GB" sz="1600" dirty="0" smtClean="0"/>
                        <a:t>Numerical</a:t>
                      </a:r>
                      <a:endParaRPr lang="en-GB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Discrete - </a:t>
                      </a:r>
                      <a:r>
                        <a:rPr lang="en-GB" sz="1600" dirty="0"/>
                        <a:t>How many cars do you own?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two </a:t>
                      </a:r>
                      <a:r>
                        <a:rPr lang="en-GB" sz="1600" dirty="0"/>
                        <a:t>or three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Numerical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Continuous </a:t>
                      </a:r>
                      <a:r>
                        <a:rPr lang="en-GB" sz="1600" dirty="0"/>
                        <a:t>- How tall are you?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72 inches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67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err="1" smtClean="0"/>
              <a:t>Studying</a:t>
            </a:r>
            <a:r>
              <a:rPr lang="it-IT" dirty="0" smtClean="0"/>
              <a:t> the </a:t>
            </a:r>
            <a:r>
              <a:rPr lang="it-IT" dirty="0" err="1" smtClean="0"/>
              <a:t>difference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i="1" dirty="0" err="1" smtClean="0"/>
              <a:t>mammals</a:t>
            </a:r>
            <a:r>
              <a:rPr lang="it-IT" dirty="0" smtClean="0"/>
              <a:t> and </a:t>
            </a:r>
            <a:r>
              <a:rPr lang="it-IT" i="1" dirty="0" err="1" smtClean="0"/>
              <a:t>birds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Chi </a:t>
            </a:r>
            <a:r>
              <a:rPr lang="it-IT" dirty="0" err="1" smtClean="0"/>
              <a:t>Square</a:t>
            </a:r>
            <a:r>
              <a:rPr lang="it-IT" dirty="0" smtClean="0"/>
              <a:t> test </a:t>
            </a:r>
            <a:r>
              <a:rPr lang="it-IT" dirty="0" err="1" smtClean="0"/>
              <a:t>returns</a:t>
            </a:r>
            <a:r>
              <a:rPr lang="it-IT" dirty="0" smtClean="0"/>
              <a:t> a p-</a:t>
            </a:r>
            <a:r>
              <a:rPr lang="it-IT" dirty="0" err="1" smtClean="0"/>
              <a:t>value</a:t>
            </a:r>
            <a:r>
              <a:rPr lang="it-IT" dirty="0" smtClean="0"/>
              <a:t> </a:t>
            </a:r>
            <a:r>
              <a:rPr lang="it-IT" dirty="0"/>
              <a:t>of </a:t>
            </a:r>
            <a:r>
              <a:rPr lang="it-IT" dirty="0" smtClean="0"/>
              <a:t>0.445901703047,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way </a:t>
            </a:r>
            <a:r>
              <a:rPr lang="it-IT" dirty="0" err="1" smtClean="0"/>
              <a:t>higher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0.05, so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significant</a:t>
            </a:r>
            <a:r>
              <a:rPr lang="it-IT" dirty="0" smtClean="0"/>
              <a:t> </a:t>
            </a:r>
            <a:r>
              <a:rPr lang="it-IT" dirty="0" err="1" smtClean="0"/>
              <a:t>difference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groups</a:t>
            </a:r>
            <a:r>
              <a:rPr lang="it-IT" dirty="0" smtClean="0"/>
              <a:t>.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present</a:t>
            </a:r>
            <a:r>
              <a:rPr lang="it-IT" dirty="0" smtClean="0"/>
              <a:t> </a:t>
            </a:r>
            <a:r>
              <a:rPr lang="it-IT" dirty="0" err="1" smtClean="0"/>
              <a:t>almost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percentage</a:t>
            </a:r>
            <a:r>
              <a:rPr lang="it-IT" dirty="0" smtClean="0"/>
              <a:t> of </a:t>
            </a:r>
            <a:r>
              <a:rPr lang="it-IT" dirty="0" err="1" smtClean="0"/>
              <a:t>endangered</a:t>
            </a:r>
            <a:r>
              <a:rPr lang="it-IT" dirty="0" smtClean="0"/>
              <a:t> </a:t>
            </a:r>
            <a:r>
              <a:rPr lang="it-IT" dirty="0" err="1" smtClean="0"/>
              <a:t>species</a:t>
            </a:r>
            <a:r>
              <a:rPr lang="it-IT" dirty="0" smtClean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On the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hand</a:t>
            </a:r>
            <a:r>
              <a:rPr lang="it-IT" dirty="0" smtClean="0"/>
              <a:t>, </a:t>
            </a:r>
            <a:r>
              <a:rPr lang="it-IT" dirty="0" err="1" smtClean="0"/>
              <a:t>confronting</a:t>
            </a:r>
            <a:r>
              <a:rPr lang="it-IT" dirty="0" smtClean="0"/>
              <a:t> </a:t>
            </a:r>
            <a:r>
              <a:rPr lang="it-IT" i="1" dirty="0" err="1" smtClean="0"/>
              <a:t>mammals</a:t>
            </a:r>
            <a:r>
              <a:rPr lang="it-IT" dirty="0" smtClean="0"/>
              <a:t> and </a:t>
            </a:r>
            <a:r>
              <a:rPr lang="it-IT" i="1" dirty="0" err="1" smtClean="0"/>
              <a:t>reptiles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a p-</a:t>
            </a:r>
            <a:r>
              <a:rPr lang="it-IT" dirty="0" err="1" smtClean="0"/>
              <a:t>value</a:t>
            </a:r>
            <a:r>
              <a:rPr lang="it-IT" dirty="0" smtClean="0"/>
              <a:t> </a:t>
            </a:r>
            <a:r>
              <a:rPr lang="it-IT" dirty="0"/>
              <a:t>of </a:t>
            </a:r>
            <a:r>
              <a:rPr lang="it-IT" dirty="0" smtClean="0"/>
              <a:t>0.0233846521487.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tells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significant</a:t>
            </a:r>
            <a:r>
              <a:rPr lang="it-IT" dirty="0" smtClean="0"/>
              <a:t> </a:t>
            </a:r>
            <a:r>
              <a:rPr lang="it-IT" dirty="0" err="1" smtClean="0"/>
              <a:t>difference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</a:t>
            </a:r>
            <a:r>
              <a:rPr lang="it-IT" dirty="0" err="1" smtClean="0"/>
              <a:t>groups</a:t>
            </a:r>
            <a:r>
              <a:rPr lang="it-IT" dirty="0" smtClean="0"/>
              <a:t> of </a:t>
            </a:r>
            <a:r>
              <a:rPr lang="it-IT" dirty="0" err="1" smtClean="0"/>
              <a:t>animals</a:t>
            </a:r>
            <a:r>
              <a:rPr lang="it-IT" dirty="0" smtClean="0"/>
              <a:t>. In </a:t>
            </a:r>
            <a:r>
              <a:rPr lang="it-IT" dirty="0" err="1" smtClean="0"/>
              <a:t>particular</a:t>
            </a:r>
            <a:r>
              <a:rPr lang="it-IT" dirty="0" smtClean="0"/>
              <a:t>,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significantly</a:t>
            </a:r>
            <a:r>
              <a:rPr lang="it-IT" dirty="0" smtClean="0"/>
              <a:t> </a:t>
            </a:r>
            <a:r>
              <a:rPr lang="it-IT" dirty="0" err="1" smtClean="0"/>
              <a:t>higher</a:t>
            </a:r>
            <a:r>
              <a:rPr lang="it-IT" dirty="0" smtClean="0"/>
              <a:t> </a:t>
            </a:r>
            <a:r>
              <a:rPr lang="it-IT" dirty="0" err="1" smtClean="0"/>
              <a:t>percentage</a:t>
            </a:r>
            <a:r>
              <a:rPr lang="it-IT" dirty="0" smtClean="0"/>
              <a:t> of </a:t>
            </a:r>
            <a:r>
              <a:rPr lang="it-IT" dirty="0" err="1" smtClean="0"/>
              <a:t>endangered</a:t>
            </a:r>
            <a:r>
              <a:rPr lang="it-IT" dirty="0" smtClean="0"/>
              <a:t> </a:t>
            </a:r>
            <a:r>
              <a:rPr lang="it-IT" dirty="0" err="1" smtClean="0"/>
              <a:t>mammals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reptiles</a:t>
            </a:r>
            <a:r>
              <a:rPr lang="it-IT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9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Conservationists have been recording sightings of different species at several national parks for the past 7 days. </a:t>
            </a:r>
            <a:r>
              <a:rPr lang="en-GB" dirty="0" smtClean="0"/>
              <a:t>An analysis of the data regarding </a:t>
            </a:r>
            <a:r>
              <a:rPr lang="en-GB" dirty="0" err="1" smtClean="0"/>
              <a:t>sheeps</a:t>
            </a:r>
            <a:r>
              <a:rPr lang="en-GB" dirty="0"/>
              <a:t> </a:t>
            </a:r>
            <a:r>
              <a:rPr lang="en-GB" dirty="0" smtClean="0"/>
              <a:t>tells gives us the following table: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4229"/>
              </p:ext>
            </p:extLst>
          </p:nvPr>
        </p:nvGraphicFramePr>
        <p:xfrm>
          <a:off x="2680568" y="3048000"/>
          <a:ext cx="8492646" cy="3422179"/>
        </p:xfrm>
        <a:graphic>
          <a:graphicData uri="http://schemas.openxmlformats.org/drawingml/2006/table">
            <a:tbl>
              <a:tblPr/>
              <a:tblGrid>
                <a:gridCol w="1052188"/>
                <a:gridCol w="1528176"/>
                <a:gridCol w="1678487"/>
                <a:gridCol w="1878904"/>
                <a:gridCol w="1352811"/>
                <a:gridCol w="1002080"/>
              </a:tblGrid>
              <a:tr h="67003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dirty="0" smtClean="0">
                          <a:effectLst/>
                        </a:rPr>
                        <a:t>Category</a:t>
                      </a:r>
                      <a:endParaRPr lang="en-GB" sz="1300" b="1" dirty="0">
                        <a:effectLst/>
                      </a:endParaRP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dirty="0" smtClean="0">
                          <a:effectLst/>
                        </a:rPr>
                        <a:t>Scientific name</a:t>
                      </a:r>
                      <a:endParaRPr lang="en-GB" sz="1300" b="1" dirty="0">
                        <a:effectLst/>
                      </a:endParaRP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dirty="0" smtClean="0">
                          <a:effectLst/>
                        </a:rPr>
                        <a:t>Common</a:t>
                      </a:r>
                      <a:r>
                        <a:rPr lang="en-GB" sz="1300" b="1" baseline="0" dirty="0" smtClean="0">
                          <a:effectLst/>
                        </a:rPr>
                        <a:t> </a:t>
                      </a:r>
                      <a:r>
                        <a:rPr lang="en-GB" sz="1300" b="1" dirty="0" smtClean="0">
                          <a:effectLst/>
                        </a:rPr>
                        <a:t>names</a:t>
                      </a:r>
                      <a:endParaRPr lang="en-GB" sz="1300" b="1" dirty="0">
                        <a:effectLst/>
                      </a:endParaRP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dirty="0" smtClean="0">
                          <a:effectLst/>
                        </a:rPr>
                        <a:t>Conservation</a:t>
                      </a:r>
                      <a:r>
                        <a:rPr lang="en-GB" sz="1300" b="1" baseline="0" dirty="0" smtClean="0">
                          <a:effectLst/>
                        </a:rPr>
                        <a:t> </a:t>
                      </a:r>
                      <a:r>
                        <a:rPr lang="en-GB" sz="1300" b="1" dirty="0" smtClean="0">
                          <a:effectLst/>
                        </a:rPr>
                        <a:t>status</a:t>
                      </a:r>
                      <a:endParaRPr lang="en-GB" sz="1300" b="1" dirty="0">
                        <a:effectLst/>
                      </a:endParaRP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dirty="0" smtClean="0">
                          <a:effectLst/>
                        </a:rPr>
                        <a:t>Is</a:t>
                      </a:r>
                      <a:r>
                        <a:rPr lang="en-GB" sz="1300" b="1" baseline="0" dirty="0" smtClean="0">
                          <a:effectLst/>
                        </a:rPr>
                        <a:t> </a:t>
                      </a:r>
                      <a:r>
                        <a:rPr lang="en-GB" sz="1300" b="1" dirty="0" smtClean="0">
                          <a:effectLst/>
                        </a:rPr>
                        <a:t>protected</a:t>
                      </a:r>
                      <a:endParaRPr lang="en-GB" sz="1300" b="1" dirty="0">
                        <a:effectLst/>
                      </a:endParaRP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dirty="0" smtClean="0">
                          <a:effectLst/>
                        </a:rPr>
                        <a:t>Is</a:t>
                      </a:r>
                      <a:r>
                        <a:rPr lang="en-GB" sz="1300" b="1" baseline="0" dirty="0" smtClean="0">
                          <a:effectLst/>
                        </a:rPr>
                        <a:t> </a:t>
                      </a:r>
                      <a:r>
                        <a:rPr lang="en-GB" sz="1300" b="1" dirty="0" smtClean="0">
                          <a:effectLst/>
                        </a:rPr>
                        <a:t>sheep</a:t>
                      </a:r>
                      <a:endParaRPr lang="en-GB" sz="1300" b="1" dirty="0">
                        <a:effectLst/>
                      </a:endParaRPr>
                    </a:p>
                  </a:txBody>
                  <a:tcPr marL="67003" marR="67003" marT="33502" marB="33502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974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Mammal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dirty="0" err="1">
                          <a:effectLst/>
                        </a:rPr>
                        <a:t>Ovis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aries</a:t>
                      </a:r>
                      <a:endParaRPr lang="en-GB" sz="1300" dirty="0">
                        <a:effectLst/>
                      </a:endParaRP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dirty="0">
                          <a:effectLst/>
                        </a:rPr>
                        <a:t>Domestic Sheep, </a:t>
                      </a:r>
                      <a:r>
                        <a:rPr lang="en-GB" sz="1300" dirty="0" err="1">
                          <a:effectLst/>
                        </a:rPr>
                        <a:t>Mouflon</a:t>
                      </a:r>
                      <a:r>
                        <a:rPr lang="en-GB" sz="1300" dirty="0">
                          <a:effectLst/>
                        </a:rPr>
                        <a:t>, Red Sheep, Sheep (Feral)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No Intervention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False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True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135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Mammal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Ovis canadensis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dirty="0">
                          <a:effectLst/>
                        </a:rPr>
                        <a:t>Bighorn Sheep, Bighorn Sheep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Species of Concern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True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True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7104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Mammal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Ovis canadensis sierrae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Sierra Nevada Bighorn Sheep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Endangered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>
                          <a:effectLst/>
                        </a:rPr>
                        <a:t>True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dirty="0">
                          <a:effectLst/>
                        </a:rPr>
                        <a:t>True</a:t>
                      </a:r>
                    </a:p>
                  </a:txBody>
                  <a:tcPr marL="67003" marR="67003" marT="33502" marB="33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0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observations</a:t>
            </a:r>
            <a:r>
              <a:rPr lang="it-IT" dirty="0"/>
              <a:t> </a:t>
            </a:r>
            <a:r>
              <a:rPr lang="it-IT" dirty="0" smtClean="0"/>
              <a:t>for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sheeps</a:t>
            </a:r>
            <a:r>
              <a:rPr lang="it-IT" dirty="0" smtClean="0"/>
              <a:t>’ </a:t>
            </a:r>
            <a:r>
              <a:rPr lang="it-IT" dirty="0" err="1" smtClean="0"/>
              <a:t>species</a:t>
            </a:r>
            <a:r>
              <a:rPr lang="it-IT" dirty="0" smtClean="0"/>
              <a:t> for </a:t>
            </a:r>
            <a:r>
              <a:rPr lang="it-IT" dirty="0" err="1"/>
              <a:t>each</a:t>
            </a:r>
            <a:r>
              <a:rPr lang="it-IT" dirty="0"/>
              <a:t> National </a:t>
            </a:r>
            <a:r>
              <a:rPr lang="it-IT" dirty="0" smtClean="0"/>
              <a:t>park </a:t>
            </a:r>
            <a:r>
              <a:rPr lang="it-IT" dirty="0" err="1" smtClean="0"/>
              <a:t>is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22299"/>
              </p:ext>
            </p:extLst>
          </p:nvPr>
        </p:nvGraphicFramePr>
        <p:xfrm>
          <a:off x="2689421" y="2750820"/>
          <a:ext cx="5943600" cy="237744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smtClean="0">
                          <a:effectLst/>
                        </a:rPr>
                        <a:t>Park</a:t>
                      </a:r>
                      <a:r>
                        <a:rPr lang="en-GB" b="1" baseline="0" dirty="0" smtClean="0">
                          <a:effectLst/>
                        </a:rPr>
                        <a:t> </a:t>
                      </a:r>
                      <a:r>
                        <a:rPr lang="en-GB" b="1" dirty="0" smtClean="0">
                          <a:effectLst/>
                        </a:rPr>
                        <a:t>name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O</a:t>
                      </a:r>
                      <a:r>
                        <a:rPr lang="en-GB" b="1" dirty="0" smtClean="0">
                          <a:effectLst/>
                        </a:rPr>
                        <a:t>bservations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Bryce National Park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Great Smoky Mountains National Park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Yellowstone National Park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Yosemite National Park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678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National Parks’ Biodiversity</vt:lpstr>
      <vt:lpstr>Data considered</vt:lpstr>
      <vt:lpstr>The current situation</vt:lpstr>
      <vt:lpstr>The current situation</vt:lpstr>
      <vt:lpstr>The current situation</vt:lpstr>
      <vt:lpstr>Our approach</vt:lpstr>
      <vt:lpstr>Findings</vt:lpstr>
      <vt:lpstr>Findings</vt:lpstr>
      <vt:lpstr>Findings</vt:lpstr>
      <vt:lpstr>Findings</vt:lpstr>
      <vt:lpstr>Problem</vt:lpstr>
      <vt:lpstr>Conclusions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</dc:title>
  <dc:creator>welcome back Ironman</dc:creator>
  <cp:lastModifiedBy>welcome back Ironman</cp:lastModifiedBy>
  <cp:revision>86</cp:revision>
  <dcterms:created xsi:type="dcterms:W3CDTF">2018-01-18T11:52:44Z</dcterms:created>
  <dcterms:modified xsi:type="dcterms:W3CDTF">2018-01-18T15:42:30Z</dcterms:modified>
</cp:coreProperties>
</file>