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8" r:id="rId9"/>
    <p:sldId id="265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MuscleHub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000" dirty="0" smtClean="0"/>
              <a:t>A/B test on the </a:t>
            </a:r>
            <a:r>
              <a:rPr lang="it-IT" sz="2000" dirty="0" err="1" smtClean="0"/>
              <a:t>gym’s</a:t>
            </a:r>
            <a:r>
              <a:rPr lang="it-IT" sz="2000" dirty="0" smtClean="0"/>
              <a:t> Fitness Test - </a:t>
            </a:r>
            <a:r>
              <a:rPr lang="it-IT" sz="2000" dirty="0" err="1" smtClean="0"/>
              <a:t>review</a:t>
            </a:r>
            <a:r>
              <a:rPr lang="it-IT" sz="2000" dirty="0" smtClean="0"/>
              <a:t> by Marco </a:t>
            </a:r>
            <a:r>
              <a:rPr lang="it-IT" sz="2000" dirty="0" err="1" smtClean="0"/>
              <a:t>Cavalazzi</a:t>
            </a: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162266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9747688" cy="3636511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 err="1" smtClean="0"/>
              <a:t>Examining</a:t>
            </a:r>
            <a:r>
              <a:rPr lang="it-IT" dirty="0" smtClean="0"/>
              <a:t> </a:t>
            </a:r>
            <a:r>
              <a:rPr lang="it-IT" dirty="0" err="1" smtClean="0"/>
              <a:t>both</a:t>
            </a:r>
            <a:r>
              <a:rPr lang="it-IT" dirty="0" smtClean="0"/>
              <a:t> the </a:t>
            </a:r>
            <a:r>
              <a:rPr lang="it-IT" dirty="0" err="1" smtClean="0"/>
              <a:t>interviews</a:t>
            </a:r>
            <a:r>
              <a:rPr lang="it-IT" dirty="0" smtClean="0"/>
              <a:t> with the clients and the data </a:t>
            </a:r>
            <a:r>
              <a:rPr lang="it-IT" dirty="0" err="1" smtClean="0"/>
              <a:t>collected</a:t>
            </a:r>
            <a:r>
              <a:rPr lang="it-IT" dirty="0" smtClean="0"/>
              <a:t>,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clear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the </a:t>
            </a:r>
            <a:r>
              <a:rPr lang="it-IT" dirty="0" err="1" smtClean="0"/>
              <a:t>majority</a:t>
            </a:r>
            <a:r>
              <a:rPr lang="it-IT" dirty="0" smtClean="0"/>
              <a:t> of </a:t>
            </a:r>
            <a:r>
              <a:rPr lang="it-IT" dirty="0" err="1" smtClean="0"/>
              <a:t>users</a:t>
            </a:r>
            <a:r>
              <a:rPr lang="it-IT" dirty="0" smtClean="0"/>
              <a:t> </a:t>
            </a:r>
            <a:r>
              <a:rPr lang="it-IT" dirty="0" err="1" smtClean="0"/>
              <a:t>prefer</a:t>
            </a:r>
            <a:r>
              <a:rPr lang="it-IT" dirty="0" smtClean="0"/>
              <a:t> to </a:t>
            </a:r>
            <a:r>
              <a:rPr lang="it-IT" dirty="0" err="1" smtClean="0"/>
              <a:t>skip</a:t>
            </a:r>
            <a:r>
              <a:rPr lang="it-IT" dirty="0" smtClean="0"/>
              <a:t> the </a:t>
            </a:r>
            <a:r>
              <a:rPr lang="it-IT" dirty="0" err="1" smtClean="0"/>
              <a:t>initial</a:t>
            </a:r>
            <a:r>
              <a:rPr lang="it-IT" dirty="0" smtClean="0"/>
              <a:t> fitness test and go </a:t>
            </a:r>
            <a:r>
              <a:rPr lang="it-IT" dirty="0" err="1" smtClean="0"/>
              <a:t>straight</a:t>
            </a:r>
            <a:r>
              <a:rPr lang="it-IT" dirty="0" smtClean="0"/>
              <a:t> for the </a:t>
            </a:r>
            <a:r>
              <a:rPr lang="it-IT" dirty="0" err="1" smtClean="0"/>
              <a:t>application</a:t>
            </a:r>
            <a:r>
              <a:rPr lang="it-IT" dirty="0" smtClean="0"/>
              <a:t> and </a:t>
            </a:r>
            <a:r>
              <a:rPr lang="it-IT" dirty="0" err="1" smtClean="0"/>
              <a:t>membership</a:t>
            </a:r>
            <a:r>
              <a:rPr lang="it-IT" dirty="0" smtClean="0"/>
              <a:t>. The Chi </a:t>
            </a:r>
            <a:r>
              <a:rPr lang="it-IT" dirty="0" err="1" smtClean="0"/>
              <a:t>Suqare</a:t>
            </a:r>
            <a:r>
              <a:rPr lang="it-IT" dirty="0" smtClean="0"/>
              <a:t> test </a:t>
            </a:r>
            <a:r>
              <a:rPr lang="it-IT" dirty="0" err="1" smtClean="0"/>
              <a:t>provides</a:t>
            </a:r>
            <a:r>
              <a:rPr lang="it-IT" dirty="0" smtClean="0"/>
              <a:t> </a:t>
            </a:r>
            <a:r>
              <a:rPr lang="it-IT" dirty="0" err="1" smtClean="0"/>
              <a:t>proof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/>
              <a:t> </a:t>
            </a:r>
            <a:r>
              <a:rPr lang="it-IT" dirty="0" smtClean="0"/>
              <a:t>the </a:t>
            </a:r>
            <a:r>
              <a:rPr lang="it-IT" dirty="0" err="1" smtClean="0"/>
              <a:t>difference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/>
              <a:t> </a:t>
            </a:r>
            <a:r>
              <a:rPr lang="it-IT" dirty="0" err="1" smtClean="0"/>
              <a:t>significant</a:t>
            </a:r>
            <a:r>
              <a:rPr lang="it-IT" dirty="0" smtClean="0"/>
              <a:t> and, </a:t>
            </a:r>
            <a:r>
              <a:rPr lang="it-IT" dirty="0" err="1" smtClean="0"/>
              <a:t>thus</a:t>
            </a:r>
            <a:r>
              <a:rPr lang="it-IT" dirty="0" smtClean="0"/>
              <a:t>, </a:t>
            </a:r>
            <a:r>
              <a:rPr lang="it-IT" dirty="0" err="1" smtClean="0"/>
              <a:t>worthy</a:t>
            </a:r>
            <a:r>
              <a:rPr lang="it-IT" dirty="0" smtClean="0"/>
              <a:t> of </a:t>
            </a:r>
            <a:r>
              <a:rPr lang="it-IT" dirty="0" err="1" smtClean="0"/>
              <a:t>consideration</a:t>
            </a:r>
            <a:r>
              <a:rPr lang="it-IT" dirty="0" smtClean="0"/>
              <a:t>.</a:t>
            </a:r>
          </a:p>
          <a:p>
            <a:pPr marL="0" indent="0" algn="just">
              <a:buNone/>
            </a:pPr>
            <a:r>
              <a:rPr lang="it-IT" dirty="0" err="1" smtClean="0"/>
              <a:t>Removing</a:t>
            </a:r>
            <a:r>
              <a:rPr lang="it-IT" dirty="0" smtClean="0"/>
              <a:t> the </a:t>
            </a:r>
            <a:r>
              <a:rPr lang="it-IT" dirty="0" err="1" smtClean="0"/>
              <a:t>initial</a:t>
            </a:r>
            <a:r>
              <a:rPr lang="it-IT" dirty="0" smtClean="0"/>
              <a:t> test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allow</a:t>
            </a:r>
            <a:r>
              <a:rPr lang="it-IT" dirty="0" smtClean="0"/>
              <a:t> the </a:t>
            </a:r>
            <a:r>
              <a:rPr lang="it-IT" dirty="0" err="1" smtClean="0"/>
              <a:t>gym</a:t>
            </a:r>
            <a:r>
              <a:rPr lang="it-IT" dirty="0" smtClean="0"/>
              <a:t> to </a:t>
            </a:r>
            <a:r>
              <a:rPr lang="it-IT" dirty="0" err="1" smtClean="0"/>
              <a:t>have</a:t>
            </a:r>
            <a:r>
              <a:rPr lang="it-IT" dirty="0" smtClean="0"/>
              <a:t> a </a:t>
            </a:r>
            <a:r>
              <a:rPr lang="it-IT" dirty="0" err="1" smtClean="0"/>
              <a:t>significantly</a:t>
            </a:r>
            <a:r>
              <a:rPr lang="it-IT" dirty="0" smtClean="0"/>
              <a:t> </a:t>
            </a:r>
            <a:r>
              <a:rPr lang="it-IT" dirty="0" err="1" smtClean="0"/>
              <a:t>higher</a:t>
            </a:r>
            <a:r>
              <a:rPr lang="it-IT" dirty="0" smtClean="0"/>
              <a:t> </a:t>
            </a:r>
            <a:r>
              <a:rPr lang="it-IT" dirty="0" err="1" smtClean="0"/>
              <a:t>number</a:t>
            </a:r>
            <a:r>
              <a:rPr lang="it-IT" dirty="0" smtClean="0"/>
              <a:t> of </a:t>
            </a:r>
            <a:r>
              <a:rPr lang="it-IT" dirty="0" err="1" smtClean="0"/>
              <a:t>memberships</a:t>
            </a:r>
            <a:r>
              <a:rPr lang="it-IT" dirty="0" smtClean="0"/>
              <a:t> </a:t>
            </a:r>
            <a:r>
              <a:rPr lang="it-IT" dirty="0" err="1" smtClean="0"/>
              <a:t>while</a:t>
            </a:r>
            <a:r>
              <a:rPr lang="it-IT" dirty="0" smtClean="0"/>
              <a:t> </a:t>
            </a:r>
            <a:r>
              <a:rPr lang="it-IT" dirty="0" err="1" smtClean="0"/>
              <a:t>giving</a:t>
            </a:r>
            <a:r>
              <a:rPr lang="it-IT" dirty="0" smtClean="0"/>
              <a:t> the new </a:t>
            </a:r>
            <a:r>
              <a:rPr lang="it-IT" dirty="0" err="1" smtClean="0"/>
              <a:t>customers</a:t>
            </a:r>
            <a:r>
              <a:rPr lang="it-IT" dirty="0" smtClean="0"/>
              <a:t> more time to test the </a:t>
            </a:r>
            <a:r>
              <a:rPr lang="it-IT" dirty="0" err="1" smtClean="0"/>
              <a:t>machines</a:t>
            </a:r>
            <a:r>
              <a:rPr lang="it-IT" dirty="0" smtClean="0"/>
              <a:t> and </a:t>
            </a:r>
            <a:r>
              <a:rPr lang="it-IT" dirty="0" err="1" smtClean="0"/>
              <a:t>see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MuscleHub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they</a:t>
            </a:r>
            <a:r>
              <a:rPr lang="it-IT" dirty="0" smtClean="0"/>
              <a:t> are </a:t>
            </a:r>
            <a:r>
              <a:rPr lang="it-IT" dirty="0" err="1" smtClean="0"/>
              <a:t>looking</a:t>
            </a:r>
            <a:r>
              <a:rPr lang="it-IT" dirty="0" smtClean="0"/>
              <a:t> for.</a:t>
            </a:r>
            <a:endParaRPr lang="it-IT" dirty="0"/>
          </a:p>
          <a:p>
            <a:pPr marL="0" indent="0" algn="just">
              <a:buNone/>
            </a:pPr>
            <a:r>
              <a:rPr lang="it-IT" dirty="0" smtClean="0"/>
              <a:t>The </a:t>
            </a:r>
            <a:r>
              <a:rPr lang="it-IT" dirty="0" err="1" smtClean="0"/>
              <a:t>advice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to </a:t>
            </a:r>
            <a:r>
              <a:rPr lang="it-IT" dirty="0" err="1" smtClean="0"/>
              <a:t>remove</a:t>
            </a:r>
            <a:r>
              <a:rPr lang="it-IT" dirty="0" smtClean="0"/>
              <a:t> the fitness test and focus on </a:t>
            </a:r>
            <a:r>
              <a:rPr lang="it-IT" dirty="0" err="1" smtClean="0"/>
              <a:t>providing</a:t>
            </a:r>
            <a:r>
              <a:rPr lang="it-IT" dirty="0" smtClean="0"/>
              <a:t> </a:t>
            </a:r>
            <a:r>
              <a:rPr lang="it-IT" dirty="0" err="1" smtClean="0"/>
              <a:t>guidelines</a:t>
            </a:r>
            <a:r>
              <a:rPr lang="it-IT" dirty="0" smtClean="0"/>
              <a:t> to </a:t>
            </a:r>
            <a:r>
              <a:rPr lang="it-IT" dirty="0" err="1" smtClean="0"/>
              <a:t>keep</a:t>
            </a:r>
            <a:r>
              <a:rPr lang="it-IT" dirty="0" smtClean="0"/>
              <a:t> the </a:t>
            </a:r>
            <a:r>
              <a:rPr lang="it-IT" dirty="0" err="1" smtClean="0"/>
              <a:t>machines</a:t>
            </a:r>
            <a:r>
              <a:rPr lang="it-IT" dirty="0" smtClean="0"/>
              <a:t> </a:t>
            </a:r>
            <a:r>
              <a:rPr lang="it-IT" dirty="0" err="1" smtClean="0"/>
              <a:t>clean</a:t>
            </a:r>
            <a:r>
              <a:rPr lang="it-IT" dirty="0" smtClean="0"/>
              <a:t> for </a:t>
            </a:r>
            <a:r>
              <a:rPr lang="it-IT" dirty="0" err="1" smtClean="0"/>
              <a:t>everybody</a:t>
            </a:r>
            <a:r>
              <a:rPr lang="it-IT" dirty="0" smtClean="0"/>
              <a:t> and </a:t>
            </a:r>
            <a:r>
              <a:rPr lang="it-IT" dirty="0" err="1" smtClean="0"/>
              <a:t>implement</a:t>
            </a:r>
            <a:r>
              <a:rPr lang="it-IT" dirty="0" smtClean="0"/>
              <a:t> </a:t>
            </a:r>
            <a:r>
              <a:rPr lang="it-IT" dirty="0" err="1" smtClean="0"/>
              <a:t>well-thought</a:t>
            </a:r>
            <a:r>
              <a:rPr lang="it-IT" dirty="0" smtClean="0"/>
              <a:t> training </a:t>
            </a:r>
            <a:r>
              <a:rPr lang="it-IT" dirty="0" err="1" smtClean="0"/>
              <a:t>plans</a:t>
            </a:r>
            <a:r>
              <a:rPr lang="it-IT" dirty="0" smtClean="0"/>
              <a:t> for </a:t>
            </a:r>
            <a:r>
              <a:rPr lang="it-IT" dirty="0" err="1" smtClean="0"/>
              <a:t>beginners</a:t>
            </a:r>
            <a:r>
              <a:rPr lang="it-IT" dirty="0" smtClean="0"/>
              <a:t>, </a:t>
            </a:r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seem</a:t>
            </a:r>
            <a:r>
              <a:rPr lang="it-IT" dirty="0" smtClean="0"/>
              <a:t> to be the </a:t>
            </a:r>
            <a:r>
              <a:rPr lang="it-IT" dirty="0" err="1" smtClean="0"/>
              <a:t>ones</a:t>
            </a:r>
            <a:r>
              <a:rPr lang="it-IT" dirty="0" smtClean="0"/>
              <a:t> </a:t>
            </a:r>
            <a:r>
              <a:rPr lang="it-IT" dirty="0" err="1" smtClean="0"/>
              <a:t>having</a:t>
            </a:r>
            <a:r>
              <a:rPr lang="it-IT" dirty="0" smtClean="0"/>
              <a:t> </a:t>
            </a:r>
            <a:r>
              <a:rPr lang="it-IT" dirty="0" err="1" smtClean="0"/>
              <a:t>difficulties</a:t>
            </a:r>
            <a:r>
              <a:rPr lang="it-IT" dirty="0" smtClean="0"/>
              <a:t> </a:t>
            </a:r>
            <a:r>
              <a:rPr lang="it-IT" dirty="0" err="1" smtClean="0"/>
              <a:t>getting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to the </a:t>
            </a:r>
            <a:r>
              <a:rPr lang="it-IT" dirty="0" err="1" smtClean="0"/>
              <a:t>gym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57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9747688" cy="3636511"/>
          </a:xfrm>
        </p:spPr>
        <p:txBody>
          <a:bodyPr/>
          <a:lstStyle/>
          <a:p>
            <a:pPr algn="just"/>
            <a:r>
              <a:rPr lang="it-IT" dirty="0" err="1" smtClean="0"/>
              <a:t>Removal</a:t>
            </a:r>
            <a:r>
              <a:rPr lang="it-IT" dirty="0" smtClean="0"/>
              <a:t> of the </a:t>
            </a:r>
            <a:r>
              <a:rPr lang="it-IT" dirty="0" err="1" smtClean="0"/>
              <a:t>initial</a:t>
            </a:r>
            <a:r>
              <a:rPr lang="it-IT" dirty="0" smtClean="0"/>
              <a:t> fitness test</a:t>
            </a:r>
          </a:p>
          <a:p>
            <a:pPr algn="just"/>
            <a:r>
              <a:rPr lang="it-IT" dirty="0" err="1" smtClean="0"/>
              <a:t>Apply</a:t>
            </a:r>
            <a:r>
              <a:rPr lang="it-IT" dirty="0" smtClean="0"/>
              <a:t> </a:t>
            </a:r>
            <a:r>
              <a:rPr lang="it-IT" dirty="0" err="1" smtClean="0"/>
              <a:t>guidelines</a:t>
            </a:r>
            <a:r>
              <a:rPr lang="it-IT" dirty="0" smtClean="0"/>
              <a:t> to </a:t>
            </a:r>
            <a:r>
              <a:rPr lang="it-IT" dirty="0" err="1" smtClean="0"/>
              <a:t>keep</a:t>
            </a:r>
            <a:r>
              <a:rPr lang="it-IT" dirty="0" smtClean="0"/>
              <a:t> the </a:t>
            </a:r>
            <a:r>
              <a:rPr lang="it-IT" dirty="0" err="1" smtClean="0"/>
              <a:t>machines</a:t>
            </a:r>
            <a:r>
              <a:rPr lang="it-IT" dirty="0" smtClean="0"/>
              <a:t> </a:t>
            </a:r>
            <a:r>
              <a:rPr lang="it-IT" dirty="0" err="1" smtClean="0"/>
              <a:t>clean</a:t>
            </a:r>
            <a:endParaRPr lang="it-IT" dirty="0"/>
          </a:p>
          <a:p>
            <a:pPr algn="just"/>
            <a:r>
              <a:rPr lang="it-IT" smtClean="0"/>
              <a:t>Implement </a:t>
            </a:r>
            <a:r>
              <a:rPr lang="it-IT" dirty="0" err="1" smtClean="0"/>
              <a:t>well-thought</a:t>
            </a:r>
            <a:r>
              <a:rPr lang="it-IT" dirty="0" smtClean="0"/>
              <a:t> training </a:t>
            </a:r>
            <a:r>
              <a:rPr lang="it-IT" dirty="0" err="1" smtClean="0"/>
              <a:t>plans</a:t>
            </a:r>
            <a:r>
              <a:rPr lang="it-IT" dirty="0" smtClean="0"/>
              <a:t> for </a:t>
            </a:r>
            <a:r>
              <a:rPr lang="it-IT" dirty="0" err="1" smtClean="0"/>
              <a:t>beginners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95097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Today’s</a:t>
            </a:r>
            <a:r>
              <a:rPr lang="it-IT" dirty="0" smtClean="0"/>
              <a:t> situation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/>
              <a:t>Currently, when a visitor to </a:t>
            </a:r>
            <a:r>
              <a:rPr lang="en-GB" dirty="0" err="1"/>
              <a:t>MuscleHub</a:t>
            </a:r>
            <a:r>
              <a:rPr lang="en-GB" dirty="0"/>
              <a:t> is considering buying a membership, he or she follows the following steps:</a:t>
            </a:r>
          </a:p>
          <a:p>
            <a:pPr fontAlgn="base"/>
            <a:r>
              <a:rPr lang="en-GB" dirty="0"/>
              <a:t>Take a </a:t>
            </a:r>
            <a:r>
              <a:rPr lang="en-GB" b="1" dirty="0"/>
              <a:t>fitness test</a:t>
            </a:r>
            <a:r>
              <a:rPr lang="en-GB" dirty="0"/>
              <a:t> with a personal trainer</a:t>
            </a:r>
          </a:p>
          <a:p>
            <a:pPr fontAlgn="base"/>
            <a:r>
              <a:rPr lang="en-GB" dirty="0"/>
              <a:t>Fill out an application for the gym</a:t>
            </a:r>
          </a:p>
          <a:p>
            <a:pPr fontAlgn="base"/>
            <a:r>
              <a:rPr lang="en-GB" dirty="0"/>
              <a:t>Send in their payment for their first month's </a:t>
            </a:r>
            <a:r>
              <a:rPr lang="en-GB" dirty="0" smtClean="0"/>
              <a:t>membership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29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GB" dirty="0" smtClean="0"/>
              <a:t>We want to check if the </a:t>
            </a:r>
            <a:r>
              <a:rPr lang="en-GB" b="1" dirty="0"/>
              <a:t>fitness test</a:t>
            </a:r>
            <a:r>
              <a:rPr lang="en-GB" dirty="0"/>
              <a:t> intimidates some prospective members, so </a:t>
            </a:r>
            <a:r>
              <a:rPr lang="en-GB" dirty="0" smtClean="0"/>
              <a:t>we have </a:t>
            </a:r>
            <a:r>
              <a:rPr lang="en-GB" dirty="0"/>
              <a:t>set up an A/B </a:t>
            </a:r>
            <a:r>
              <a:rPr lang="en-GB" dirty="0" smtClean="0"/>
              <a:t>test. </a:t>
            </a:r>
          </a:p>
          <a:p>
            <a:pPr marL="0" indent="0" fontAlgn="base">
              <a:buNone/>
            </a:pPr>
            <a:r>
              <a:rPr lang="en-GB" dirty="0" smtClean="0"/>
              <a:t>Visitors </a:t>
            </a:r>
            <a:r>
              <a:rPr lang="en-GB" dirty="0"/>
              <a:t>will randomly be assigned to one of two groups:</a:t>
            </a:r>
          </a:p>
          <a:p>
            <a:pPr fontAlgn="base"/>
            <a:r>
              <a:rPr lang="en-GB" dirty="0"/>
              <a:t>Group A will still be asked to take a fitness test with a personal trainer</a:t>
            </a:r>
          </a:p>
          <a:p>
            <a:pPr fontAlgn="base"/>
            <a:r>
              <a:rPr lang="en-GB" dirty="0"/>
              <a:t>Group B will skip the fitness test and proceed directly to the application</a:t>
            </a:r>
          </a:p>
          <a:p>
            <a:pPr marL="0" indent="0" fontAlgn="base">
              <a:buNone/>
            </a:pPr>
            <a:r>
              <a:rPr lang="en-GB" dirty="0" smtClean="0"/>
              <a:t>The </a:t>
            </a:r>
            <a:r>
              <a:rPr lang="en-GB" dirty="0"/>
              <a:t>hypothesis is that visitors assigned to Group B will be more likely to eventually purchase a membership to </a:t>
            </a:r>
            <a:r>
              <a:rPr lang="en-GB" dirty="0" err="1"/>
              <a:t>MuscleHub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209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Our</a:t>
            </a:r>
            <a:r>
              <a:rPr lang="it-IT" dirty="0" smtClean="0"/>
              <a:t> 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 smtClean="0"/>
              <a:t>MuscleHub</a:t>
            </a:r>
            <a:r>
              <a:rPr lang="en-GB" dirty="0" smtClean="0"/>
              <a:t> </a:t>
            </a:r>
            <a:r>
              <a:rPr lang="en-GB" dirty="0"/>
              <a:t>has a SQLite database, which contains several </a:t>
            </a:r>
            <a:r>
              <a:rPr lang="en-GB" dirty="0" smtClean="0"/>
              <a:t>tables helpful in </a:t>
            </a:r>
            <a:r>
              <a:rPr lang="en-GB" dirty="0"/>
              <a:t>this investigation</a:t>
            </a:r>
            <a:r>
              <a:rPr lang="en-GB" dirty="0" smtClean="0"/>
              <a:t>:</a:t>
            </a:r>
            <a:endParaRPr lang="en-GB" dirty="0"/>
          </a:p>
          <a:p>
            <a:r>
              <a:rPr lang="en-GB" b="1" dirty="0"/>
              <a:t>visits</a:t>
            </a:r>
            <a:r>
              <a:rPr lang="en-GB" dirty="0"/>
              <a:t> </a:t>
            </a:r>
            <a:r>
              <a:rPr lang="en-GB" dirty="0" smtClean="0"/>
              <a:t>- contains </a:t>
            </a:r>
            <a:r>
              <a:rPr lang="en-GB" dirty="0"/>
              <a:t>information about potential gym customers who have visited </a:t>
            </a:r>
            <a:r>
              <a:rPr lang="en-GB" dirty="0" err="1"/>
              <a:t>MuscleHub</a:t>
            </a:r>
            <a:endParaRPr lang="en-GB" dirty="0"/>
          </a:p>
          <a:p>
            <a:r>
              <a:rPr lang="en-GB" b="1" dirty="0" err="1"/>
              <a:t>fitness_tests</a:t>
            </a:r>
            <a:r>
              <a:rPr lang="en-GB" b="1" dirty="0"/>
              <a:t> </a:t>
            </a:r>
            <a:r>
              <a:rPr lang="en-GB" b="1" dirty="0" smtClean="0"/>
              <a:t>- </a:t>
            </a:r>
            <a:r>
              <a:rPr lang="en-GB" dirty="0" smtClean="0"/>
              <a:t>contains </a:t>
            </a:r>
            <a:r>
              <a:rPr lang="en-GB" dirty="0"/>
              <a:t>information about potential customers in "Group A", who were given a fitness test</a:t>
            </a:r>
          </a:p>
          <a:p>
            <a:r>
              <a:rPr lang="en-GB" b="1" dirty="0"/>
              <a:t>applications</a:t>
            </a:r>
            <a:r>
              <a:rPr lang="en-GB" dirty="0"/>
              <a:t> </a:t>
            </a:r>
            <a:r>
              <a:rPr lang="en-GB" dirty="0" smtClean="0"/>
              <a:t>- contains </a:t>
            </a:r>
            <a:r>
              <a:rPr lang="en-GB" dirty="0"/>
              <a:t>information about any potential customers (both "Group A" and "Group B") who filled out an application. Not everyone in </a:t>
            </a:r>
            <a:r>
              <a:rPr lang="en-GB" b="1" dirty="0"/>
              <a:t>visits</a:t>
            </a:r>
            <a:r>
              <a:rPr lang="en-GB" dirty="0"/>
              <a:t> will have filled out an application.</a:t>
            </a:r>
          </a:p>
          <a:p>
            <a:r>
              <a:rPr lang="en-GB" b="1" dirty="0"/>
              <a:t>purchases</a:t>
            </a:r>
            <a:r>
              <a:rPr lang="en-GB" dirty="0"/>
              <a:t> </a:t>
            </a:r>
            <a:r>
              <a:rPr lang="en-GB" dirty="0" smtClean="0"/>
              <a:t>- contains </a:t>
            </a:r>
            <a:r>
              <a:rPr lang="en-GB" dirty="0"/>
              <a:t>information about customers who purchased a membership to </a:t>
            </a:r>
            <a:r>
              <a:rPr lang="en-GB" dirty="0" err="1"/>
              <a:t>MuscleHub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708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42607"/>
            <a:ext cx="10554574" cy="2319233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 smtClean="0"/>
              <a:t>In </a:t>
            </a:r>
            <a:r>
              <a:rPr lang="it-IT" dirty="0" err="1" smtClean="0"/>
              <a:t>order</a:t>
            </a:r>
            <a:r>
              <a:rPr lang="it-IT" dirty="0" smtClean="0"/>
              <a:t> to best </a:t>
            </a:r>
            <a:r>
              <a:rPr lang="it-IT" dirty="0" err="1" smtClean="0"/>
              <a:t>evaluate</a:t>
            </a:r>
            <a:r>
              <a:rPr lang="it-IT" dirty="0" smtClean="0"/>
              <a:t> the </a:t>
            </a:r>
            <a:r>
              <a:rPr lang="it-IT" dirty="0" err="1" smtClean="0"/>
              <a:t>results</a:t>
            </a:r>
            <a:r>
              <a:rPr lang="it-IT" dirty="0" smtClean="0"/>
              <a:t> of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analysis</a:t>
            </a:r>
            <a:r>
              <a:rPr lang="it-IT" dirty="0" smtClean="0"/>
              <a:t>,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decided</a:t>
            </a:r>
            <a:r>
              <a:rPr lang="it-IT" dirty="0" smtClean="0"/>
              <a:t> to </a:t>
            </a:r>
            <a:r>
              <a:rPr lang="it-IT" dirty="0" err="1" smtClean="0"/>
              <a:t>study</a:t>
            </a:r>
            <a:r>
              <a:rPr lang="it-IT" dirty="0" smtClean="0"/>
              <a:t> the </a:t>
            </a:r>
            <a:r>
              <a:rPr lang="it-IT" dirty="0" err="1" smtClean="0"/>
              <a:t>differences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the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groups</a:t>
            </a:r>
            <a:r>
              <a:rPr lang="it-IT" dirty="0" smtClean="0"/>
              <a:t> in </a:t>
            </a:r>
            <a:r>
              <a:rPr lang="it-IT" dirty="0" err="1" smtClean="0"/>
              <a:t>all</a:t>
            </a:r>
            <a:r>
              <a:rPr lang="it-IT" dirty="0" smtClean="0"/>
              <a:t> the </a:t>
            </a:r>
            <a:r>
              <a:rPr lang="it-IT" dirty="0" err="1" smtClean="0"/>
              <a:t>phases</a:t>
            </a:r>
            <a:r>
              <a:rPr lang="it-IT" dirty="0" smtClean="0"/>
              <a:t> of the </a:t>
            </a:r>
            <a:r>
              <a:rPr lang="it-IT" dirty="0" err="1" smtClean="0"/>
              <a:t>customer</a:t>
            </a:r>
            <a:r>
              <a:rPr lang="it-IT" dirty="0" smtClean="0"/>
              <a:t> </a:t>
            </a:r>
            <a:r>
              <a:rPr lang="it-IT" dirty="0" err="1" smtClean="0"/>
              <a:t>acquisition</a:t>
            </a:r>
            <a:r>
              <a:rPr lang="it-IT" dirty="0" smtClean="0"/>
              <a:t>. </a:t>
            </a:r>
            <a:r>
              <a:rPr lang="it-IT" dirty="0"/>
              <a:t>U</a:t>
            </a:r>
            <a:r>
              <a:rPr lang="it-IT" dirty="0" smtClean="0"/>
              <a:t>sing the </a:t>
            </a:r>
            <a:r>
              <a:rPr lang="it-IT" b="1" dirty="0" smtClean="0"/>
              <a:t>Chi </a:t>
            </a:r>
            <a:r>
              <a:rPr lang="it-IT" b="1" dirty="0" err="1" smtClean="0"/>
              <a:t>Square</a:t>
            </a:r>
            <a:r>
              <a:rPr lang="it-IT" dirty="0" smtClean="0"/>
              <a:t> test </a:t>
            </a:r>
            <a:r>
              <a:rPr lang="it-IT" dirty="0" err="1" smtClean="0"/>
              <a:t>allows</a:t>
            </a:r>
            <a:r>
              <a:rPr lang="it-IT" dirty="0" smtClean="0"/>
              <a:t> </a:t>
            </a:r>
            <a:r>
              <a:rPr lang="it-IT" dirty="0" err="1" smtClean="0"/>
              <a:t>us</a:t>
            </a:r>
            <a:r>
              <a:rPr lang="it-IT" dirty="0" smtClean="0"/>
              <a:t> to </a:t>
            </a:r>
            <a:r>
              <a:rPr lang="it-IT" dirty="0" err="1" smtClean="0"/>
              <a:t>understand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the </a:t>
            </a:r>
            <a:r>
              <a:rPr lang="it-IT" dirty="0" err="1" smtClean="0"/>
              <a:t>numerical</a:t>
            </a:r>
            <a:r>
              <a:rPr lang="it-IT" dirty="0" smtClean="0"/>
              <a:t> </a:t>
            </a:r>
            <a:r>
              <a:rPr lang="it-IT" dirty="0" err="1" smtClean="0"/>
              <a:t>differences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the </a:t>
            </a:r>
            <a:r>
              <a:rPr lang="it-IT" dirty="0" err="1" smtClean="0"/>
              <a:t>groups</a:t>
            </a:r>
            <a:r>
              <a:rPr lang="it-IT" dirty="0" smtClean="0"/>
              <a:t> </a:t>
            </a:r>
            <a:r>
              <a:rPr lang="it-IT" dirty="0" err="1" smtClean="0"/>
              <a:t>had</a:t>
            </a:r>
            <a:r>
              <a:rPr lang="it-IT" dirty="0" smtClean="0"/>
              <a:t> </a:t>
            </a:r>
            <a:r>
              <a:rPr lang="it-IT" dirty="0" err="1" smtClean="0"/>
              <a:t>statistical</a:t>
            </a:r>
            <a:r>
              <a:rPr lang="it-IT" dirty="0" smtClean="0"/>
              <a:t> </a:t>
            </a:r>
            <a:r>
              <a:rPr lang="it-IT" dirty="0" err="1" smtClean="0"/>
              <a:t>significance</a:t>
            </a:r>
            <a:r>
              <a:rPr lang="it-IT" dirty="0" smtClean="0"/>
              <a:t> or </a:t>
            </a:r>
            <a:r>
              <a:rPr lang="it-IT" dirty="0" err="1" smtClean="0"/>
              <a:t>were</a:t>
            </a:r>
            <a:r>
              <a:rPr lang="it-IT" dirty="0" smtClean="0"/>
              <a:t> the </a:t>
            </a:r>
            <a:r>
              <a:rPr lang="it-IT" dirty="0" err="1" smtClean="0"/>
              <a:t>result</a:t>
            </a:r>
            <a:r>
              <a:rPr lang="it-IT" dirty="0" smtClean="0"/>
              <a:t> of mere </a:t>
            </a:r>
            <a:r>
              <a:rPr lang="it-IT" dirty="0" err="1" smtClean="0"/>
              <a:t>coincidence</a:t>
            </a:r>
            <a:r>
              <a:rPr lang="it-IT" dirty="0" smtClean="0"/>
              <a:t>.</a:t>
            </a:r>
          </a:p>
          <a:p>
            <a:pPr marL="0" indent="0" algn="just">
              <a:buNone/>
            </a:pPr>
            <a:r>
              <a:rPr lang="en-GB" dirty="0"/>
              <a:t>A </a:t>
            </a:r>
            <a:r>
              <a:rPr lang="en-GB" dirty="0" smtClean="0"/>
              <a:t>Chi Square </a:t>
            </a:r>
            <a:r>
              <a:rPr lang="en-GB" dirty="0"/>
              <a:t>(</a:t>
            </a:r>
            <a:r>
              <a:rPr lang="en-GB" i="1" dirty="0"/>
              <a:t>X</a:t>
            </a:r>
            <a:r>
              <a:rPr lang="en-GB" i="1" baseline="30000" dirty="0"/>
              <a:t>2</a:t>
            </a:r>
            <a:r>
              <a:rPr lang="en-GB" dirty="0"/>
              <a:t>) statistic is used to investigate whether distributions of categorical variables differ from one another</a:t>
            </a:r>
            <a:r>
              <a:rPr lang="en-GB" dirty="0" smtClean="0"/>
              <a:t>.</a:t>
            </a:r>
          </a:p>
          <a:p>
            <a:pPr marL="0" indent="0" algn="just">
              <a:buNone/>
            </a:pP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44258"/>
              </p:ext>
            </p:extLst>
          </p:nvPr>
        </p:nvGraphicFramePr>
        <p:xfrm>
          <a:off x="2232454" y="4487644"/>
          <a:ext cx="7908324" cy="1463040"/>
        </p:xfrm>
        <a:graphic>
          <a:graphicData uri="http://schemas.openxmlformats.org/drawingml/2006/table">
            <a:tbl>
              <a:tblPr/>
              <a:tblGrid>
                <a:gridCol w="1739830"/>
                <a:gridCol w="3954162"/>
                <a:gridCol w="2214332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/>
                        <a:t> </a:t>
                      </a:r>
                      <a:r>
                        <a:rPr lang="en-GB" sz="1600" b="1" dirty="0"/>
                        <a:t>Data Type</a:t>
                      </a:r>
                      <a:endParaRPr lang="en-GB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/>
                        <a:t> </a:t>
                      </a:r>
                      <a:r>
                        <a:rPr lang="en-GB" sz="1600" b="1" dirty="0"/>
                        <a:t>Question Type</a:t>
                      </a:r>
                      <a:endParaRPr lang="en-GB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b="1" dirty="0"/>
                        <a:t>Possible Responses</a:t>
                      </a:r>
                      <a:endParaRPr lang="en-GB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/>
                        <a:t> Categorical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 smtClean="0"/>
                        <a:t> What </a:t>
                      </a:r>
                      <a:r>
                        <a:rPr lang="en-GB" sz="1600" dirty="0"/>
                        <a:t>is your sex?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 smtClean="0"/>
                        <a:t> male </a:t>
                      </a:r>
                      <a:r>
                        <a:rPr lang="en-GB" sz="1600" dirty="0"/>
                        <a:t>or female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8383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/>
                        <a:t> </a:t>
                      </a:r>
                      <a:r>
                        <a:rPr lang="en-GB" sz="1600" dirty="0" smtClean="0"/>
                        <a:t>Numerical</a:t>
                      </a:r>
                      <a:endParaRPr lang="en-GB"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 smtClean="0"/>
                        <a:t> Discrete - </a:t>
                      </a:r>
                      <a:r>
                        <a:rPr lang="en-GB" sz="1600" dirty="0"/>
                        <a:t>How many cars do you own?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 smtClean="0"/>
                        <a:t> two </a:t>
                      </a:r>
                      <a:r>
                        <a:rPr lang="en-GB" sz="1600" dirty="0"/>
                        <a:t>or three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8383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/>
                        <a:t> Numerical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 smtClean="0"/>
                        <a:t> Continuous </a:t>
                      </a:r>
                      <a:r>
                        <a:rPr lang="en-GB" sz="1600" dirty="0"/>
                        <a:t>- How tall are you?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600" dirty="0"/>
                        <a:t> 72 inches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8383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60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Findings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9747688" cy="3636511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A</a:t>
            </a:r>
            <a:r>
              <a:rPr lang="it-IT" dirty="0" err="1" smtClean="0"/>
              <a:t>fter</a:t>
            </a:r>
            <a:r>
              <a:rPr lang="it-IT" dirty="0" smtClean="0"/>
              <a:t> </a:t>
            </a:r>
            <a:r>
              <a:rPr lang="it-IT" dirty="0" err="1" smtClean="0"/>
              <a:t>merging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the </a:t>
            </a:r>
            <a:r>
              <a:rPr lang="it-IT" dirty="0" err="1" smtClean="0"/>
              <a:t>tables</a:t>
            </a:r>
            <a:r>
              <a:rPr lang="it-IT" dirty="0" smtClean="0"/>
              <a:t> in the database and </a:t>
            </a:r>
            <a:r>
              <a:rPr lang="it-IT" dirty="0" err="1" smtClean="0"/>
              <a:t>analyzing</a:t>
            </a:r>
            <a:r>
              <a:rPr lang="it-IT" dirty="0" smtClean="0"/>
              <a:t> the data,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know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18712" y="2880677"/>
            <a:ext cx="5378888" cy="26003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/>
              <a:t>About one half of the people, 2504, </a:t>
            </a:r>
            <a:br>
              <a:rPr lang="en-GB" dirty="0"/>
            </a:br>
            <a:r>
              <a:rPr lang="en-GB" dirty="0"/>
              <a:t>ended up in group A and the other half,</a:t>
            </a:r>
            <a:br>
              <a:rPr lang="en-GB" dirty="0"/>
            </a:br>
            <a:r>
              <a:rPr lang="en-GB" dirty="0"/>
              <a:t>2500, in group </a:t>
            </a:r>
            <a:r>
              <a:rPr lang="en-GB" dirty="0" smtClean="0"/>
              <a:t>B, so the groups are well</a:t>
            </a:r>
            <a:r>
              <a:rPr lang="en-GB" dirty="0"/>
              <a:t> balanced</a:t>
            </a:r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162" y="3565813"/>
            <a:ext cx="24288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3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Findings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9747688" cy="3636511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A</a:t>
            </a:r>
            <a:r>
              <a:rPr lang="it-IT" dirty="0" err="1" smtClean="0"/>
              <a:t>fter</a:t>
            </a:r>
            <a:r>
              <a:rPr lang="it-IT" dirty="0" smtClean="0"/>
              <a:t> </a:t>
            </a:r>
            <a:r>
              <a:rPr lang="it-IT" dirty="0" err="1" smtClean="0"/>
              <a:t>merging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the </a:t>
            </a:r>
            <a:r>
              <a:rPr lang="it-IT" dirty="0" err="1" smtClean="0"/>
              <a:t>tables</a:t>
            </a:r>
            <a:r>
              <a:rPr lang="it-IT" dirty="0" smtClean="0"/>
              <a:t> in the database and </a:t>
            </a:r>
            <a:r>
              <a:rPr lang="it-IT" dirty="0" err="1" smtClean="0"/>
              <a:t>analyzing</a:t>
            </a:r>
            <a:r>
              <a:rPr lang="it-IT" dirty="0" smtClean="0"/>
              <a:t> the data,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know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18712" y="3337877"/>
            <a:ext cx="5378888" cy="26003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 smtClean="0"/>
              <a:t>The percentage of visitors who apply is higher for those who did not have an initial fitness test</a:t>
            </a:r>
          </a:p>
          <a:p>
            <a:pPr algn="just"/>
            <a:r>
              <a:rPr lang="en-GB" dirty="0" smtClean="0"/>
              <a:t>Using a Chi Square test </a:t>
            </a:r>
            <a:r>
              <a:rPr lang="en-GB" dirty="0"/>
              <a:t>we </a:t>
            </a:r>
            <a:r>
              <a:rPr lang="en-GB" dirty="0" smtClean="0"/>
              <a:t>see that </a:t>
            </a:r>
            <a:r>
              <a:rPr lang="en-GB" dirty="0"/>
              <a:t>the different between the groups is </a:t>
            </a:r>
            <a:r>
              <a:rPr lang="en-GB" dirty="0" smtClean="0"/>
              <a:t>significant, since the result, 0.000964782760072, </a:t>
            </a:r>
            <a:r>
              <a:rPr lang="en-GB" dirty="0"/>
              <a:t>is </a:t>
            </a:r>
            <a:r>
              <a:rPr lang="en-GB" dirty="0" smtClean="0"/>
              <a:t>lower than 0.05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472" y="3563144"/>
            <a:ext cx="3686175" cy="258127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78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Findings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9747688" cy="3636511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A</a:t>
            </a:r>
            <a:r>
              <a:rPr lang="it-IT" dirty="0" err="1" smtClean="0"/>
              <a:t>fter</a:t>
            </a:r>
            <a:r>
              <a:rPr lang="it-IT" dirty="0" smtClean="0"/>
              <a:t> </a:t>
            </a:r>
            <a:r>
              <a:rPr lang="it-IT" dirty="0" err="1" smtClean="0"/>
              <a:t>merging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the </a:t>
            </a:r>
            <a:r>
              <a:rPr lang="it-IT" dirty="0" err="1" smtClean="0"/>
              <a:t>tables</a:t>
            </a:r>
            <a:r>
              <a:rPr lang="it-IT" dirty="0" smtClean="0"/>
              <a:t> in the database and </a:t>
            </a:r>
            <a:r>
              <a:rPr lang="it-IT" dirty="0" err="1" smtClean="0"/>
              <a:t>analyzing</a:t>
            </a:r>
            <a:r>
              <a:rPr lang="it-IT" dirty="0" smtClean="0"/>
              <a:t> the data,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know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18712" y="3571557"/>
            <a:ext cx="5378888" cy="26003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 smtClean="0"/>
              <a:t>A higher percentage of applicants from group A decided to purchase a membership</a:t>
            </a:r>
          </a:p>
          <a:p>
            <a:pPr algn="just"/>
            <a:r>
              <a:rPr lang="en-GB" dirty="0" smtClean="0"/>
              <a:t>The numbers show that there is </a:t>
            </a:r>
            <a:r>
              <a:rPr lang="en-GB" u="sng" dirty="0" smtClean="0"/>
              <a:t>not</a:t>
            </a:r>
            <a:r>
              <a:rPr lang="en-GB" dirty="0" smtClean="0"/>
              <a:t> a significant difference between the two, since we obtain </a:t>
            </a:r>
            <a:r>
              <a:rPr lang="en-GB" dirty="0"/>
              <a:t>a p-value of </a:t>
            </a:r>
            <a:r>
              <a:rPr lang="en-GB" dirty="0" smtClean="0"/>
              <a:t>0.432586460511 (&gt; 0.05). We could say that the same percentage of applicants sign up for the membership form either group.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677" y="3593435"/>
            <a:ext cx="36671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8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Findings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9747688" cy="3636511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A</a:t>
            </a:r>
            <a:r>
              <a:rPr lang="it-IT" dirty="0" err="1" smtClean="0"/>
              <a:t>fter</a:t>
            </a:r>
            <a:r>
              <a:rPr lang="it-IT" dirty="0" smtClean="0"/>
              <a:t> </a:t>
            </a:r>
            <a:r>
              <a:rPr lang="it-IT" dirty="0" err="1" smtClean="0"/>
              <a:t>merging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the </a:t>
            </a:r>
            <a:r>
              <a:rPr lang="it-IT" dirty="0" err="1" smtClean="0"/>
              <a:t>tables</a:t>
            </a:r>
            <a:r>
              <a:rPr lang="it-IT" dirty="0" smtClean="0"/>
              <a:t> in the database and </a:t>
            </a:r>
            <a:r>
              <a:rPr lang="it-IT" dirty="0" err="1" smtClean="0"/>
              <a:t>analyzing</a:t>
            </a:r>
            <a:r>
              <a:rPr lang="it-IT" dirty="0" smtClean="0"/>
              <a:t> the data,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know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18712" y="3398837"/>
            <a:ext cx="5378888" cy="26003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 smtClean="0"/>
              <a:t>Looking at the bigger picture, we notice that a fewer amount of visitors go forward to the membership when taking the fitness test. </a:t>
            </a:r>
          </a:p>
          <a:p>
            <a:pPr algn="just"/>
            <a:r>
              <a:rPr lang="en-GB" dirty="0" smtClean="0"/>
              <a:t>According to our tests the difference is significant. In fact, we find the </a:t>
            </a:r>
            <a:r>
              <a:rPr lang="en-GB" dirty="0"/>
              <a:t>p-value to be </a:t>
            </a:r>
            <a:r>
              <a:rPr lang="en-GB" dirty="0" smtClean="0"/>
              <a:t>0.014724114645783203 (&lt; 0.05)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677" y="3610927"/>
            <a:ext cx="36480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42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387</TotalTime>
  <Words>737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MuscleHub</vt:lpstr>
      <vt:lpstr>Today’s situation</vt:lpstr>
      <vt:lpstr>The problem</vt:lpstr>
      <vt:lpstr>Our database</vt:lpstr>
      <vt:lpstr>Our approach</vt:lpstr>
      <vt:lpstr>Findings</vt:lpstr>
      <vt:lpstr>Findings</vt:lpstr>
      <vt:lpstr>Findings</vt:lpstr>
      <vt:lpstr>Findings</vt:lpstr>
      <vt:lpstr>Conclusions</vt:lpstr>
      <vt:lpstr>Conclusions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MuscleHub</dc:title>
  <dc:creator>welcome back Ironman</dc:creator>
  <cp:lastModifiedBy>welcome back Ironman</cp:lastModifiedBy>
  <cp:revision>108</cp:revision>
  <dcterms:created xsi:type="dcterms:W3CDTF">2018-01-11T15:06:05Z</dcterms:created>
  <dcterms:modified xsi:type="dcterms:W3CDTF">2018-01-17T07:02:26Z</dcterms:modified>
</cp:coreProperties>
</file>