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Roboto" panose="02000000000000000000" pitchFamily="2" charset="0"/>
      <p:regular r:id="rId17"/>
      <p:bold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F15BF-D5CF-49EE-A3C5-E809D85B50AA}" v="16" dt="2022-10-12T03:58:46.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2353" autoAdjust="0"/>
  </p:normalViewPr>
  <p:slideViewPr>
    <p:cSldViewPr snapToGrid="0">
      <p:cViewPr>
        <p:scale>
          <a:sx n="57" d="100"/>
          <a:sy n="57" d="100"/>
        </p:scale>
        <p:origin x="158" y="28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89890-EED7-4327-AEA5-EBD088DF6D0F}" type="datetimeFigureOut">
              <a:rPr lang="en-AU" smtClean="0"/>
              <a:t>12/10/2022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E68A-70FA-4ED5-AA3A-20ADEC0E550A}" type="slidenum">
              <a:rPr lang="en-AU" smtClean="0"/>
              <a:t>‹#›</a:t>
            </a:fld>
            <a:endParaRPr lang="en-AU"/>
          </a:p>
        </p:txBody>
      </p:sp>
    </p:spTree>
    <p:extLst>
      <p:ext uri="{BB962C8B-B14F-4D97-AF65-F5344CB8AC3E}">
        <p14:creationId xmlns:p14="http://schemas.microsoft.com/office/powerpoint/2010/main" val="327560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solidFill>
                  <a:srgbClr val="262626"/>
                </a:solidFill>
                <a:effectLst/>
                <a:latin typeface="Times New Roman" panose="02020603050405020304" pitchFamily="18" charset="0"/>
                <a:ea typeface="Times New Roman" panose="02020603050405020304" pitchFamily="18" charset="0"/>
              </a:rPr>
              <a:t>sample 1 was identified using </a:t>
            </a:r>
            <a:r>
              <a:rPr lang="en-AU" sz="1800" dirty="0" err="1">
                <a:solidFill>
                  <a:srgbClr val="262626"/>
                </a:solidFill>
                <a:effectLst/>
                <a:latin typeface="Times New Roman" panose="02020603050405020304" pitchFamily="18" charset="0"/>
                <a:ea typeface="Times New Roman" panose="02020603050405020304" pitchFamily="18" charset="0"/>
              </a:rPr>
              <a:t>VirusTotal</a:t>
            </a:r>
            <a:r>
              <a:rPr lang="en-AU" sz="1800" dirty="0">
                <a:solidFill>
                  <a:srgbClr val="262626"/>
                </a:solidFill>
                <a:effectLst/>
                <a:latin typeface="Times New Roman" panose="02020603050405020304" pitchFamily="18" charset="0"/>
                <a:ea typeface="Times New Roman" panose="02020603050405020304" pitchFamily="18" charset="0"/>
              </a:rPr>
              <a:t> website. An initial static analysis conducted using the sandbox outlined the malicious nature of it. According to </a:t>
            </a:r>
            <a:r>
              <a:rPr lang="en-AU" sz="1800" dirty="0" err="1">
                <a:solidFill>
                  <a:srgbClr val="262626"/>
                </a:solidFill>
                <a:effectLst/>
                <a:latin typeface="Times New Roman" panose="02020603050405020304" pitchFamily="18" charset="0"/>
                <a:ea typeface="Times New Roman" panose="02020603050405020304" pitchFamily="18" charset="0"/>
              </a:rPr>
              <a:t>VirusTotal</a:t>
            </a:r>
            <a:r>
              <a:rPr lang="en-AU" sz="1800" dirty="0">
                <a:solidFill>
                  <a:srgbClr val="262626"/>
                </a:solidFill>
                <a:effectLst/>
                <a:latin typeface="Times New Roman" panose="02020603050405020304" pitchFamily="18" charset="0"/>
                <a:ea typeface="Times New Roman" panose="02020603050405020304" pitchFamily="18" charset="0"/>
              </a:rPr>
              <a:t>, the malware is a Windows 32 based Executable file 1.14 MB, created in July 2015. </a:t>
            </a:r>
            <a:r>
              <a:rPr lang="en-AU" sz="1800" dirty="0" err="1">
                <a:solidFill>
                  <a:srgbClr val="262626"/>
                </a:solidFill>
                <a:effectLst/>
                <a:latin typeface="Times New Roman" panose="02020603050405020304" pitchFamily="18" charset="0"/>
                <a:ea typeface="Times New Roman" panose="02020603050405020304" pitchFamily="18" charset="0"/>
              </a:rPr>
              <a:t>VirusTotal</a:t>
            </a:r>
            <a:r>
              <a:rPr lang="en-AU" sz="1800" dirty="0">
                <a:solidFill>
                  <a:srgbClr val="262626"/>
                </a:solidFill>
                <a:effectLst/>
                <a:latin typeface="Times New Roman" panose="02020603050405020304" pitchFamily="18" charset="0"/>
                <a:ea typeface="Times New Roman" panose="02020603050405020304" pitchFamily="18" charset="0"/>
              </a:rPr>
              <a:t> indicate that 47 out of 71 Security vendors including Google, Microsoft, McAfee, and Malwarebytes has flagged the file as malicious </a:t>
            </a:r>
          </a:p>
          <a:p>
            <a:endParaRPr lang="en-AU" dirty="0"/>
          </a:p>
        </p:txBody>
      </p:sp>
      <p:sp>
        <p:nvSpPr>
          <p:cNvPr id="4" name="Slide Number Placeholder 3"/>
          <p:cNvSpPr>
            <a:spLocks noGrp="1"/>
          </p:cNvSpPr>
          <p:nvPr>
            <p:ph type="sldNum" sz="quarter" idx="5"/>
          </p:nvPr>
        </p:nvSpPr>
        <p:spPr/>
        <p:txBody>
          <a:bodyPr/>
          <a:lstStyle/>
          <a:p>
            <a:fld id="{1CC5E68A-70FA-4ED5-AA3A-20ADEC0E550A}" type="slidenum">
              <a:rPr lang="en-AU" smtClean="0"/>
              <a:t>2</a:t>
            </a:fld>
            <a:endParaRPr lang="en-AU"/>
          </a:p>
        </p:txBody>
      </p:sp>
    </p:spTree>
    <p:extLst>
      <p:ext uri="{BB962C8B-B14F-4D97-AF65-F5344CB8AC3E}">
        <p14:creationId xmlns:p14="http://schemas.microsoft.com/office/powerpoint/2010/main" val="4349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err="1">
                <a:solidFill>
                  <a:srgbClr val="262626"/>
                </a:solidFill>
                <a:effectLst/>
                <a:latin typeface="Times New Roman" panose="02020603050405020304" pitchFamily="18" charset="0"/>
                <a:ea typeface="Times New Roman" panose="02020603050405020304" pitchFamily="18" charset="0"/>
              </a:rPr>
              <a:t>VirusTotal</a:t>
            </a:r>
            <a:r>
              <a:rPr lang="en-AU" sz="1800" dirty="0">
                <a:solidFill>
                  <a:srgbClr val="262626"/>
                </a:solidFill>
                <a:effectLst/>
                <a:latin typeface="Times New Roman" panose="02020603050405020304" pitchFamily="18" charset="0"/>
                <a:ea typeface="Times New Roman" panose="02020603050405020304" pitchFamily="18" charset="0"/>
              </a:rPr>
              <a:t> sandbox detection rate shows that 57 out of 72 security vendors including Avast, AVG, Google, Sophos, Microsoft have flagged the file as malicious, in which many have defined it as Trojan. The malware sample is a </a:t>
            </a:r>
            <a:r>
              <a:rPr lang="en-AU" sz="1800" dirty="0">
                <a:solidFill>
                  <a:srgbClr val="262626"/>
                </a:solidFill>
                <a:effectLst/>
                <a:highlight>
                  <a:srgbClr val="FFFF00"/>
                </a:highlight>
                <a:latin typeface="Times New Roman" panose="02020603050405020304" pitchFamily="18" charset="0"/>
                <a:ea typeface="Times New Roman" panose="02020603050405020304" pitchFamily="18" charset="0"/>
              </a:rPr>
              <a:t>Windows 32-bit executable</a:t>
            </a:r>
            <a:r>
              <a:rPr lang="en-AU" sz="1800" dirty="0">
                <a:solidFill>
                  <a:srgbClr val="262626"/>
                </a:solidFill>
                <a:effectLst/>
                <a:latin typeface="Times New Roman" panose="02020603050405020304" pitchFamily="18" charset="0"/>
                <a:ea typeface="Times New Roman" panose="02020603050405020304" pitchFamily="18" charset="0"/>
              </a:rPr>
              <a:t> program that target </a:t>
            </a:r>
            <a:r>
              <a:rPr lang="en-AU" sz="1800" dirty="0">
                <a:solidFill>
                  <a:srgbClr val="262626"/>
                </a:solidFill>
                <a:effectLst/>
                <a:highlight>
                  <a:srgbClr val="FFFF00"/>
                </a:highlight>
                <a:latin typeface="Times New Roman" panose="02020603050405020304" pitchFamily="18" charset="0"/>
                <a:ea typeface="Times New Roman" panose="02020603050405020304" pitchFamily="18" charset="0"/>
              </a:rPr>
              <a:t>intel 386</a:t>
            </a:r>
            <a:r>
              <a:rPr lang="en-AU" sz="1800" dirty="0">
                <a:solidFill>
                  <a:srgbClr val="262626"/>
                </a:solidFill>
                <a:effectLst/>
                <a:latin typeface="Times New Roman" panose="02020603050405020304" pitchFamily="18" charset="0"/>
                <a:ea typeface="Times New Roman" panose="02020603050405020304" pitchFamily="18" charset="0"/>
              </a:rPr>
              <a:t> or later processor and compatible processors</a:t>
            </a:r>
          </a:p>
          <a:p>
            <a:endParaRPr lang="en-AU" dirty="0"/>
          </a:p>
        </p:txBody>
      </p:sp>
      <p:sp>
        <p:nvSpPr>
          <p:cNvPr id="4" name="Slide Number Placeholder 3"/>
          <p:cNvSpPr>
            <a:spLocks noGrp="1"/>
          </p:cNvSpPr>
          <p:nvPr>
            <p:ph type="sldNum" sz="quarter" idx="5"/>
          </p:nvPr>
        </p:nvSpPr>
        <p:spPr/>
        <p:txBody>
          <a:bodyPr/>
          <a:lstStyle/>
          <a:p>
            <a:fld id="{1CC5E68A-70FA-4ED5-AA3A-20ADEC0E550A}" type="slidenum">
              <a:rPr lang="en-AU" smtClean="0"/>
              <a:t>3</a:t>
            </a:fld>
            <a:endParaRPr lang="en-AU"/>
          </a:p>
        </p:txBody>
      </p:sp>
    </p:spTree>
    <p:extLst>
      <p:ext uri="{BB962C8B-B14F-4D97-AF65-F5344CB8AC3E}">
        <p14:creationId xmlns:p14="http://schemas.microsoft.com/office/powerpoint/2010/main" val="54453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solidFill>
                  <a:srgbClr val="262626"/>
                </a:solidFill>
                <a:effectLst/>
                <a:latin typeface="Times New Roman" panose="02020603050405020304" pitchFamily="18" charset="0"/>
                <a:ea typeface="Times New Roman" panose="02020603050405020304" pitchFamily="18" charset="0"/>
              </a:rPr>
              <a:t>Obfuscation is used in malware development to obfuscate programs in which the malicious code is compressed and cannot be analysed. However, using Detect It Easy (DIE) malware analysis tool is possible to reveal packed files within the sample by looking at the entropy percentage rate. The  rate refers to a statistical variation in the sample executable. A higher rate indicates high possibility of obfuscation. The two Malware samples were analysed </a:t>
            </a:r>
          </a:p>
          <a:p>
            <a:endParaRPr lang="en-AU" dirty="0"/>
          </a:p>
        </p:txBody>
      </p:sp>
      <p:sp>
        <p:nvSpPr>
          <p:cNvPr id="4" name="Slide Number Placeholder 3"/>
          <p:cNvSpPr>
            <a:spLocks noGrp="1"/>
          </p:cNvSpPr>
          <p:nvPr>
            <p:ph type="sldNum" sz="quarter" idx="5"/>
          </p:nvPr>
        </p:nvSpPr>
        <p:spPr/>
        <p:txBody>
          <a:bodyPr/>
          <a:lstStyle/>
          <a:p>
            <a:fld id="{1CC5E68A-70FA-4ED5-AA3A-20ADEC0E550A}" type="slidenum">
              <a:rPr lang="en-AU" smtClean="0"/>
              <a:t>4</a:t>
            </a:fld>
            <a:endParaRPr lang="en-AU"/>
          </a:p>
        </p:txBody>
      </p:sp>
    </p:spTree>
    <p:extLst>
      <p:ext uri="{BB962C8B-B14F-4D97-AF65-F5344CB8AC3E}">
        <p14:creationId xmlns:p14="http://schemas.microsoft.com/office/powerpoint/2010/main" val="349117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a:t>
            </a:r>
            <a:r>
              <a:rPr lang="en-US" dirty="0" err="1"/>
              <a:t>AccessReads</a:t>
            </a:r>
            <a:r>
              <a:rPr lang="en-US" dirty="0"/>
              <a:t> terminal service related keys (often RDP related)</a:t>
            </a:r>
            <a:r>
              <a:rPr lang="en-US" dirty="0" err="1"/>
              <a:t>SpywareHooks</a:t>
            </a:r>
            <a:r>
              <a:rPr lang="en-US" dirty="0"/>
              <a:t> API </a:t>
            </a:r>
            <a:r>
              <a:rPr lang="en-US" dirty="0" err="1"/>
              <a:t>callsPersistenceInstalls</a:t>
            </a:r>
            <a:r>
              <a:rPr lang="en-US" dirty="0"/>
              <a:t> hooks/patches the running </a:t>
            </a:r>
            <a:r>
              <a:rPr lang="en-US" dirty="0" err="1"/>
              <a:t>processEvasiveInput</a:t>
            </a:r>
            <a:r>
              <a:rPr lang="en-US" dirty="0"/>
              <a:t> file contains API references not part of its Import Address Table (IAT)</a:t>
            </a:r>
            <a:br>
              <a:rPr lang="en-US" dirty="0"/>
            </a:br>
            <a:r>
              <a:rPr lang="en-US" dirty="0"/>
              <a:t>PE file has a section name known to be used by a packer/protector</a:t>
            </a:r>
            <a:endParaRPr lang="en-AU" dirty="0"/>
          </a:p>
        </p:txBody>
      </p:sp>
      <p:sp>
        <p:nvSpPr>
          <p:cNvPr id="4" name="Slide Number Placeholder 3"/>
          <p:cNvSpPr>
            <a:spLocks noGrp="1"/>
          </p:cNvSpPr>
          <p:nvPr>
            <p:ph type="sldNum" sz="quarter" idx="5"/>
          </p:nvPr>
        </p:nvSpPr>
        <p:spPr/>
        <p:txBody>
          <a:bodyPr/>
          <a:lstStyle/>
          <a:p>
            <a:fld id="{1CC5E68A-70FA-4ED5-AA3A-20ADEC0E550A}" type="slidenum">
              <a:rPr lang="en-AU" smtClean="0"/>
              <a:t>5</a:t>
            </a:fld>
            <a:endParaRPr lang="en-AU"/>
          </a:p>
        </p:txBody>
      </p:sp>
    </p:spTree>
    <p:extLst>
      <p:ext uri="{BB962C8B-B14F-4D97-AF65-F5344CB8AC3E}">
        <p14:creationId xmlns:p14="http://schemas.microsoft.com/office/powerpoint/2010/main" val="315088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CC5E68A-70FA-4ED5-AA3A-20ADEC0E550A}" type="slidenum">
              <a:rPr lang="en-AU" smtClean="0"/>
              <a:t>6</a:t>
            </a:fld>
            <a:endParaRPr lang="en-AU"/>
          </a:p>
        </p:txBody>
      </p:sp>
    </p:spTree>
    <p:extLst>
      <p:ext uri="{BB962C8B-B14F-4D97-AF65-F5344CB8AC3E}">
        <p14:creationId xmlns:p14="http://schemas.microsoft.com/office/powerpoint/2010/main" val="1356118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AU" sz="1800" dirty="0">
                <a:solidFill>
                  <a:srgbClr val="5D5D5D"/>
                </a:solidFill>
                <a:effectLst/>
                <a:latin typeface="Arial" panose="020B0604020202020204" pitchFamily="34" charset="0"/>
                <a:ea typeface="Times New Roman" panose="02020603050405020304" pitchFamily="18" charset="0"/>
              </a:rPr>
              <a:t>Identification of malware samples was performed using </a:t>
            </a:r>
            <a:r>
              <a:rPr lang="en-AU" sz="1800" dirty="0" err="1">
                <a:solidFill>
                  <a:srgbClr val="5D5D5D"/>
                </a:solidFill>
                <a:effectLst/>
                <a:latin typeface="Arial" panose="020B0604020202020204" pitchFamily="34" charset="0"/>
                <a:ea typeface="Times New Roman" panose="02020603050405020304" pitchFamily="18" charset="0"/>
              </a:rPr>
              <a:t>VirusTotal</a:t>
            </a:r>
            <a:r>
              <a:rPr lang="en-AU" sz="1800" dirty="0">
                <a:solidFill>
                  <a:srgbClr val="5D5D5D"/>
                </a:solidFill>
                <a:effectLst/>
                <a:latin typeface="Arial" panose="020B0604020202020204" pitchFamily="34" charset="0"/>
                <a:ea typeface="Times New Roman" panose="02020603050405020304" pitchFamily="18" charset="0"/>
              </a:rPr>
              <a:t>, Hybrid-Analysis, Triage, </a:t>
            </a:r>
            <a:r>
              <a:rPr lang="en-AU" sz="1800" dirty="0" err="1">
                <a:solidFill>
                  <a:srgbClr val="5D5D5D"/>
                </a:solidFill>
                <a:effectLst/>
                <a:latin typeface="Arial" panose="020B0604020202020204" pitchFamily="34" charset="0"/>
                <a:ea typeface="Times New Roman" panose="02020603050405020304" pitchFamily="18" charset="0"/>
              </a:rPr>
              <a:t>AnyRun</a:t>
            </a:r>
            <a:r>
              <a:rPr lang="en-AU" sz="1800" dirty="0">
                <a:solidFill>
                  <a:srgbClr val="5D5D5D"/>
                </a:solidFill>
                <a:effectLst/>
                <a:latin typeface="Arial" panose="020B0604020202020204" pitchFamily="34" charset="0"/>
                <a:ea typeface="Times New Roman" panose="02020603050405020304" pitchFamily="18" charset="0"/>
              </a:rPr>
              <a:t> sandboxes, along with other malware tools such as </a:t>
            </a:r>
            <a:r>
              <a:rPr lang="en-AU" sz="1800" dirty="0" err="1">
                <a:solidFill>
                  <a:srgbClr val="5D5D5D"/>
                </a:solidFill>
                <a:effectLst/>
                <a:latin typeface="Arial" panose="020B0604020202020204" pitchFamily="34" charset="0"/>
                <a:ea typeface="Times New Roman" panose="02020603050405020304" pitchFamily="18" charset="0"/>
              </a:rPr>
              <a:t>Radare</a:t>
            </a:r>
            <a:r>
              <a:rPr lang="en-AU" sz="1800" dirty="0">
                <a:solidFill>
                  <a:srgbClr val="5D5D5D"/>
                </a:solidFill>
                <a:effectLst/>
                <a:latin typeface="Arial" panose="020B0604020202020204" pitchFamily="34" charset="0"/>
                <a:ea typeface="Times New Roman" panose="02020603050405020304" pitchFamily="18" charset="0"/>
              </a:rPr>
              <a:t> 2(R2), Ultimate Packer for </a:t>
            </a:r>
            <a:r>
              <a:rPr lang="en-AU" sz="1800" dirty="0" err="1">
                <a:solidFill>
                  <a:srgbClr val="5D5D5D"/>
                </a:solidFill>
                <a:effectLst/>
                <a:latin typeface="Arial" panose="020B0604020202020204" pitchFamily="34" charset="0"/>
                <a:ea typeface="Times New Roman" panose="02020603050405020304" pitchFamily="18" charset="0"/>
              </a:rPr>
              <a:t>eXecutable</a:t>
            </a:r>
            <a:r>
              <a:rPr lang="en-AU" sz="1800" dirty="0">
                <a:solidFill>
                  <a:srgbClr val="5D5D5D"/>
                </a:solidFill>
                <a:effectLst/>
                <a:latin typeface="Arial" panose="020B0604020202020204" pitchFamily="34" charset="0"/>
                <a:ea typeface="Times New Roman" panose="02020603050405020304" pitchFamily="18" charset="0"/>
              </a:rPr>
              <a:t> (UPX), Detect Is Easy (DIE) and terminal apps such as Kali and Windows 10 virtual machines. The analysis was conducted following safety guidelines as per lecture.  In saying that, the first sample was labelled  as </a:t>
            </a:r>
            <a:r>
              <a:rPr lang="en-AU" sz="1800" dirty="0" err="1">
                <a:solidFill>
                  <a:srgbClr val="5D5D5D"/>
                </a:solidFill>
                <a:effectLst/>
                <a:latin typeface="Arial" panose="020B0604020202020204" pitchFamily="34" charset="0"/>
                <a:ea typeface="Times New Roman" panose="02020603050405020304" pitchFamily="18" charset="0"/>
              </a:rPr>
              <a:t>Dowloader.MSIL.DowloadSponsor.AP</a:t>
            </a:r>
            <a:r>
              <a:rPr lang="en-AU" sz="1800" dirty="0">
                <a:solidFill>
                  <a:srgbClr val="5D5D5D"/>
                </a:solidFill>
                <a:effectLst/>
                <a:latin typeface="Arial" panose="020B0604020202020204" pitchFamily="34" charset="0"/>
                <a:ea typeface="Times New Roman" panose="02020603050405020304" pitchFamily="18" charset="0"/>
              </a:rPr>
              <a:t>, which is seen to infect computers from malicious websites. The second one has been labelled as a Trojan generic, which can be disruptive for the computer infected as it contains packed malicious software and privilege escalation methods. </a:t>
            </a:r>
          </a:p>
        </p:txBody>
      </p:sp>
      <p:sp>
        <p:nvSpPr>
          <p:cNvPr id="4" name="Slide Number Placeholder 3"/>
          <p:cNvSpPr>
            <a:spLocks noGrp="1"/>
          </p:cNvSpPr>
          <p:nvPr>
            <p:ph type="sldNum" sz="quarter" idx="5"/>
          </p:nvPr>
        </p:nvSpPr>
        <p:spPr/>
        <p:txBody>
          <a:bodyPr/>
          <a:lstStyle/>
          <a:p>
            <a:fld id="{1CC5E68A-70FA-4ED5-AA3A-20ADEC0E550A}" type="slidenum">
              <a:rPr lang="en-AU" smtClean="0"/>
              <a:t>7</a:t>
            </a:fld>
            <a:endParaRPr lang="en-AU"/>
          </a:p>
        </p:txBody>
      </p:sp>
    </p:spTree>
    <p:extLst>
      <p:ext uri="{BB962C8B-B14F-4D97-AF65-F5344CB8AC3E}">
        <p14:creationId xmlns:p14="http://schemas.microsoft.com/office/powerpoint/2010/main" val="759476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CC5E68A-70FA-4ED5-AA3A-20ADEC0E550A}" type="slidenum">
              <a:rPr lang="en-AU" smtClean="0"/>
              <a:t>8</a:t>
            </a:fld>
            <a:endParaRPr lang="en-AU"/>
          </a:p>
        </p:txBody>
      </p:sp>
    </p:spTree>
    <p:extLst>
      <p:ext uri="{BB962C8B-B14F-4D97-AF65-F5344CB8AC3E}">
        <p14:creationId xmlns:p14="http://schemas.microsoft.com/office/powerpoint/2010/main" val="132600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B331E-33F9-4AEF-87FC-169A7E07CA30}" type="datetimeFigureOut">
              <a:rPr lang="en-AU" smtClean="0"/>
              <a:t>12/10/2022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332DF8-AB67-4053-8A61-94AEB9C29BAA}"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26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331E-33F9-4AEF-87FC-169A7E07CA30}" type="datetimeFigureOut">
              <a:rPr lang="en-AU" smtClean="0"/>
              <a:t>12/10/2022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399640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331E-33F9-4AEF-87FC-169A7E07CA30}" type="datetimeFigureOut">
              <a:rPr lang="en-AU" smtClean="0"/>
              <a:t>12/10/2022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272049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331E-33F9-4AEF-87FC-169A7E07CA30}" type="datetimeFigureOut">
              <a:rPr lang="en-AU" smtClean="0"/>
              <a:t>12/10/2022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333614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331E-33F9-4AEF-87FC-169A7E07CA30}" type="datetimeFigureOut">
              <a:rPr lang="en-AU" smtClean="0"/>
              <a:t>12/10/2022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332DF8-AB67-4053-8A61-94AEB9C29BAA}"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1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B331E-33F9-4AEF-87FC-169A7E07CA30}" type="datetimeFigureOut">
              <a:rPr lang="en-AU" smtClean="0"/>
              <a:t>12/10/2022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330980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B331E-33F9-4AEF-87FC-169A7E07CA30}" type="datetimeFigureOut">
              <a:rPr lang="en-AU" smtClean="0"/>
              <a:t>12/10/2022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121515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B331E-33F9-4AEF-87FC-169A7E07CA30}" type="datetimeFigureOut">
              <a:rPr lang="en-AU" smtClean="0"/>
              <a:t>12/10/2022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176310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BB331E-33F9-4AEF-87FC-169A7E07CA30}" type="datetimeFigureOut">
              <a:rPr lang="en-AU" smtClean="0"/>
              <a:t>12/10/2022</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406616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BB331E-33F9-4AEF-87FC-169A7E07CA30}" type="datetimeFigureOut">
              <a:rPr lang="en-AU" smtClean="0"/>
              <a:t>12/10/2022</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332DF8-AB67-4053-8A61-94AEB9C29BAA}" type="slidenum">
              <a:rPr lang="en-AU" smtClean="0"/>
              <a:t>‹#›</a:t>
            </a:fld>
            <a:endParaRPr lang="en-AU"/>
          </a:p>
        </p:txBody>
      </p:sp>
    </p:spTree>
    <p:extLst>
      <p:ext uri="{BB962C8B-B14F-4D97-AF65-F5344CB8AC3E}">
        <p14:creationId xmlns:p14="http://schemas.microsoft.com/office/powerpoint/2010/main" val="307039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B331E-33F9-4AEF-87FC-169A7E07CA30}" type="datetimeFigureOut">
              <a:rPr lang="en-AU" smtClean="0"/>
              <a:t>12/10/2022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332DF8-AB67-4053-8A61-94AEB9C29BAA}" type="slidenum">
              <a:rPr lang="en-AU" smtClean="0"/>
              <a:t>‹#›</a:t>
            </a:fld>
            <a:endParaRPr lang="en-AU"/>
          </a:p>
        </p:txBody>
      </p:sp>
    </p:spTree>
    <p:extLst>
      <p:ext uri="{BB962C8B-B14F-4D97-AF65-F5344CB8AC3E}">
        <p14:creationId xmlns:p14="http://schemas.microsoft.com/office/powerpoint/2010/main" val="120047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BB331E-33F9-4AEF-87FC-169A7E07CA30}" type="datetimeFigureOut">
              <a:rPr lang="en-AU" smtClean="0"/>
              <a:t>12/10/2022</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332DF8-AB67-4053-8A61-94AEB9C29BAA}"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461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cavani@our.ecu.edu.a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hyperlink" Target="https://www.trendmicro.com/vinfo/au/threat-encyclopedia/malware/pua.win32.downloadsponsor.ap"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54F06E-36D2-B879-EBF3-D41994CB3913}"/>
              </a:ext>
            </a:extLst>
          </p:cNvPr>
          <p:cNvSpPr/>
          <p:nvPr/>
        </p:nvSpPr>
        <p:spPr>
          <a:xfrm>
            <a:off x="1640632" y="2150611"/>
            <a:ext cx="8910735" cy="18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AU" sz="1800" b="1" dirty="0">
                <a:solidFill>
                  <a:schemeClr val="bg1"/>
                </a:solidFill>
                <a:effectLst/>
                <a:latin typeface="Roboto" panose="02000000000000000000" pitchFamily="2" charset="0"/>
                <a:ea typeface="Roboto" panose="02000000000000000000" pitchFamily="2" charset="0"/>
              </a:rPr>
              <a:t>Malware 1- Hash:</a:t>
            </a:r>
            <a:endParaRPr lang="en-AU" sz="1800" dirty="0">
              <a:solidFill>
                <a:schemeClr val="bg1"/>
              </a:solidFill>
              <a:effectLst/>
              <a:latin typeface="Roboto" panose="02000000000000000000" pitchFamily="2" charset="0"/>
              <a:ea typeface="Roboto" panose="02000000000000000000" pitchFamily="2" charset="0"/>
            </a:endParaRPr>
          </a:p>
          <a:p>
            <a:pPr algn="ctr">
              <a:lnSpc>
                <a:spcPct val="150000"/>
              </a:lnSpc>
            </a:pPr>
            <a:r>
              <a:rPr lang="en-AU" sz="1800" dirty="0">
                <a:solidFill>
                  <a:schemeClr val="bg1"/>
                </a:solidFill>
                <a:effectLst/>
                <a:latin typeface="Roboto" panose="02000000000000000000" pitchFamily="2" charset="0"/>
                <a:ea typeface="Roboto" panose="02000000000000000000" pitchFamily="2" charset="0"/>
              </a:rPr>
              <a:t>3db0e385eb53a32d61a5a35908a99317868b571e4cf7079db67fd68604da662c</a:t>
            </a:r>
          </a:p>
          <a:p>
            <a:pPr algn="ctr">
              <a:lnSpc>
                <a:spcPct val="150000"/>
              </a:lnSpc>
            </a:pPr>
            <a:r>
              <a:rPr lang="en-AU" sz="1800" b="1" dirty="0">
                <a:solidFill>
                  <a:schemeClr val="bg1"/>
                </a:solidFill>
                <a:effectLst/>
                <a:latin typeface="Roboto" panose="02000000000000000000" pitchFamily="2" charset="0"/>
                <a:ea typeface="Roboto" panose="02000000000000000000" pitchFamily="2" charset="0"/>
              </a:rPr>
              <a:t>Malware 2 Hash:</a:t>
            </a:r>
            <a:endParaRPr lang="en-AU" sz="1800" dirty="0">
              <a:solidFill>
                <a:schemeClr val="bg1"/>
              </a:solidFill>
              <a:effectLst/>
              <a:latin typeface="Roboto" panose="02000000000000000000" pitchFamily="2" charset="0"/>
              <a:ea typeface="Roboto" panose="02000000000000000000" pitchFamily="2" charset="0"/>
            </a:endParaRPr>
          </a:p>
          <a:p>
            <a:pPr algn="ctr">
              <a:lnSpc>
                <a:spcPct val="150000"/>
              </a:lnSpc>
            </a:pPr>
            <a:r>
              <a:rPr lang="en-AU" sz="1800" dirty="0">
                <a:solidFill>
                  <a:schemeClr val="bg1"/>
                </a:solidFill>
                <a:effectLst/>
                <a:latin typeface="Roboto" panose="02000000000000000000" pitchFamily="2" charset="0"/>
                <a:ea typeface="Roboto" panose="02000000000000000000" pitchFamily="2" charset="0"/>
              </a:rPr>
              <a:t>5e61c19f634091264c187eb51acc8ac346914919e4f6a8b1e7a7087d0fcf8bf6</a:t>
            </a:r>
          </a:p>
        </p:txBody>
      </p:sp>
      <p:sp>
        <p:nvSpPr>
          <p:cNvPr id="5" name="Rectangle 4">
            <a:extLst>
              <a:ext uri="{FF2B5EF4-FFF2-40B4-BE49-F238E27FC236}">
                <a16:creationId xmlns:a16="http://schemas.microsoft.com/office/drawing/2014/main" id="{921D8891-6A02-CD87-19C8-4B8D4746C637}"/>
              </a:ext>
            </a:extLst>
          </p:cNvPr>
          <p:cNvSpPr/>
          <p:nvPr/>
        </p:nvSpPr>
        <p:spPr>
          <a:xfrm>
            <a:off x="1250302" y="4516016"/>
            <a:ext cx="9899780" cy="155064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br>
              <a:rPr lang="en-AU" sz="1800" b="1" dirty="0">
                <a:solidFill>
                  <a:srgbClr val="262626"/>
                </a:solidFill>
                <a:effectLst/>
                <a:latin typeface="Times New Roman" panose="02020603050405020304" pitchFamily="18" charset="0"/>
                <a:ea typeface="Times New Roman" panose="02020603050405020304" pitchFamily="18" charset="0"/>
              </a:rPr>
            </a:br>
            <a:br>
              <a:rPr lang="en-AU" sz="1800" dirty="0">
                <a:solidFill>
                  <a:srgbClr val="262626"/>
                </a:solidFill>
                <a:effectLst/>
                <a:latin typeface="Times New Roman" panose="02020603050405020304" pitchFamily="18" charset="0"/>
                <a:ea typeface="Times New Roman" panose="02020603050405020304" pitchFamily="18" charset="0"/>
              </a:rPr>
            </a:br>
            <a:r>
              <a:rPr lang="en-AU" sz="1800" dirty="0">
                <a:solidFill>
                  <a:srgbClr val="262626"/>
                </a:solidFill>
                <a:effectLst/>
                <a:latin typeface="Roboto" panose="02000000000000000000" pitchFamily="2" charset="0"/>
                <a:ea typeface="Roboto" panose="02000000000000000000" pitchFamily="2" charset="0"/>
              </a:rPr>
              <a:t>Name: </a:t>
            </a:r>
            <a:r>
              <a:rPr lang="en-AU" sz="1800" b="1" dirty="0">
                <a:solidFill>
                  <a:srgbClr val="262626"/>
                </a:solidFill>
                <a:effectLst/>
                <a:latin typeface="Roboto" panose="02000000000000000000" pitchFamily="2" charset="0"/>
                <a:ea typeface="Roboto" panose="02000000000000000000" pitchFamily="2" charset="0"/>
              </a:rPr>
              <a:t>Marco CAVANI</a:t>
            </a:r>
            <a:r>
              <a:rPr lang="en-AU" b="1" dirty="0">
                <a:solidFill>
                  <a:srgbClr val="262626"/>
                </a:solidFill>
                <a:latin typeface="Roboto" panose="02000000000000000000" pitchFamily="2" charset="0"/>
                <a:ea typeface="Roboto" panose="02000000000000000000" pitchFamily="2" charset="0"/>
              </a:rPr>
              <a:t>  / </a:t>
            </a:r>
            <a:r>
              <a:rPr lang="en-AU" sz="1800" dirty="0">
                <a:solidFill>
                  <a:srgbClr val="262626"/>
                </a:solidFill>
                <a:effectLst/>
                <a:latin typeface="Roboto" panose="02000000000000000000" pitchFamily="2" charset="0"/>
                <a:ea typeface="Roboto" panose="02000000000000000000" pitchFamily="2" charset="0"/>
              </a:rPr>
              <a:t>Student Number: </a:t>
            </a:r>
            <a:r>
              <a:rPr lang="en-AU" sz="1800" b="1" dirty="0">
                <a:solidFill>
                  <a:srgbClr val="262626"/>
                </a:solidFill>
                <a:effectLst/>
                <a:latin typeface="Roboto" panose="02000000000000000000" pitchFamily="2" charset="0"/>
                <a:ea typeface="Roboto" panose="02000000000000000000" pitchFamily="2" charset="0"/>
              </a:rPr>
              <a:t>10570027 / </a:t>
            </a:r>
            <a:r>
              <a:rPr lang="en-AU" b="1" dirty="0">
                <a:solidFill>
                  <a:srgbClr val="262626"/>
                </a:solidFill>
                <a:latin typeface="Roboto" panose="02000000000000000000" pitchFamily="2" charset="0"/>
                <a:ea typeface="Roboto" panose="02000000000000000000" pitchFamily="2" charset="0"/>
              </a:rPr>
              <a:t> </a:t>
            </a:r>
            <a:r>
              <a:rPr lang="en-AU" sz="1800" dirty="0">
                <a:solidFill>
                  <a:srgbClr val="262626"/>
                </a:solidFill>
                <a:effectLst/>
                <a:latin typeface="Roboto" panose="02000000000000000000" pitchFamily="2" charset="0"/>
                <a:ea typeface="Roboto" panose="02000000000000000000" pitchFamily="2" charset="0"/>
              </a:rPr>
              <a:t>Email: </a:t>
            </a:r>
            <a:r>
              <a:rPr lang="en-AU" sz="1800" b="1" u="sng" dirty="0">
                <a:solidFill>
                  <a:srgbClr val="595959"/>
                </a:solidFill>
                <a:effectLst/>
                <a:latin typeface="Roboto" panose="02000000000000000000" pitchFamily="2" charset="0"/>
                <a:ea typeface="Roboto" panose="02000000000000000000" pitchFamily="2" charset="0"/>
                <a:hlinkClick r:id="rId2"/>
              </a:rPr>
              <a:t>mcavani@our.ecu.edu.au</a:t>
            </a:r>
            <a:br>
              <a:rPr lang="en-AU" sz="1800" dirty="0">
                <a:solidFill>
                  <a:srgbClr val="262626"/>
                </a:solidFill>
                <a:effectLst/>
                <a:latin typeface="Roboto" panose="02000000000000000000" pitchFamily="2" charset="0"/>
                <a:ea typeface="Roboto" panose="02000000000000000000" pitchFamily="2" charset="0"/>
              </a:rPr>
            </a:br>
            <a:r>
              <a:rPr lang="en-AU" sz="1800" dirty="0">
                <a:solidFill>
                  <a:srgbClr val="262626"/>
                </a:solidFill>
                <a:effectLst/>
                <a:latin typeface="Roboto" panose="02000000000000000000" pitchFamily="2" charset="0"/>
                <a:ea typeface="Roboto" panose="02000000000000000000" pitchFamily="2" charset="0"/>
              </a:rPr>
              <a:t> </a:t>
            </a:r>
            <a:br>
              <a:rPr lang="en-AU" sz="1800" dirty="0">
                <a:solidFill>
                  <a:srgbClr val="262626"/>
                </a:solidFill>
                <a:effectLst/>
                <a:latin typeface="Roboto" panose="02000000000000000000" pitchFamily="2" charset="0"/>
                <a:ea typeface="Roboto" panose="02000000000000000000" pitchFamily="2" charset="0"/>
              </a:rPr>
            </a:br>
            <a:br>
              <a:rPr lang="en-AU" sz="1800" dirty="0">
                <a:solidFill>
                  <a:srgbClr val="262626"/>
                </a:solidFill>
                <a:effectLst/>
                <a:latin typeface="Times New Roman" panose="02020603050405020304" pitchFamily="18" charset="0"/>
                <a:ea typeface="Times New Roman" panose="02020603050405020304" pitchFamily="18" charset="0"/>
              </a:rPr>
            </a:br>
            <a:endParaRPr lang="en-AU" dirty="0"/>
          </a:p>
        </p:txBody>
      </p:sp>
      <p:sp>
        <p:nvSpPr>
          <p:cNvPr id="6" name="Rectangle 5">
            <a:extLst>
              <a:ext uri="{FF2B5EF4-FFF2-40B4-BE49-F238E27FC236}">
                <a16:creationId xmlns:a16="http://schemas.microsoft.com/office/drawing/2014/main" id="{A033D038-77D9-3978-9D42-D7E2587A4C1D}"/>
              </a:ext>
            </a:extLst>
          </p:cNvPr>
          <p:cNvSpPr/>
          <p:nvPr/>
        </p:nvSpPr>
        <p:spPr>
          <a:xfrm>
            <a:off x="1146109" y="364414"/>
            <a:ext cx="9899780" cy="15506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600" kern="1400" spc="-5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Assignment 2</a:t>
            </a:r>
          </a:p>
          <a:p>
            <a:pPr algn="ctr"/>
            <a:r>
              <a:rPr lang="en-AU" sz="3600" spc="75" dirty="0">
                <a:solidFill>
                  <a:srgbClr val="595959"/>
                </a:solidFill>
                <a:effectLst/>
                <a:latin typeface="Calibri" panose="020F0502020204030204" pitchFamily="34" charset="0"/>
                <a:ea typeface="Times New Roman" panose="02020603050405020304" pitchFamily="18" charset="0"/>
                <a:cs typeface="Times New Roman" panose="02020603050405020304" pitchFamily="18" charset="0"/>
              </a:rPr>
              <a:t>Applied Reverse Engineering Analysis</a:t>
            </a:r>
            <a:endParaRPr lang="en-AU" sz="3600" dirty="0"/>
          </a:p>
        </p:txBody>
      </p:sp>
    </p:spTree>
    <p:extLst>
      <p:ext uri="{BB962C8B-B14F-4D97-AF65-F5344CB8AC3E}">
        <p14:creationId xmlns:p14="http://schemas.microsoft.com/office/powerpoint/2010/main" val="303581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7ABC17F-E082-1ADD-CDC0-7DF54D8CF504}"/>
              </a:ext>
            </a:extLst>
          </p:cNvPr>
          <p:cNvSpPr txBox="1"/>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spc="-50" dirty="0">
                <a:solidFill>
                  <a:srgbClr val="FFFFFF"/>
                </a:solidFill>
                <a:effectLst/>
                <a:latin typeface="+mj-lt"/>
                <a:ea typeface="+mj-ea"/>
                <a:cs typeface="+mj-cs"/>
              </a:rPr>
              <a:t>Static Analysis – Sample 1</a:t>
            </a:r>
            <a:endParaRPr lang="en-US" sz="4400" spc="-5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able 6">
            <a:extLst>
              <a:ext uri="{FF2B5EF4-FFF2-40B4-BE49-F238E27FC236}">
                <a16:creationId xmlns:a16="http://schemas.microsoft.com/office/drawing/2014/main" id="{6185C862-A956-B0AF-18D6-9D6E10D891BD}"/>
              </a:ext>
            </a:extLst>
          </p:cNvPr>
          <p:cNvGraphicFramePr>
            <a:graphicFrameLocks noGrp="1"/>
          </p:cNvGraphicFramePr>
          <p:nvPr>
            <p:extLst>
              <p:ext uri="{D42A27DB-BD31-4B8C-83A1-F6EECF244321}">
                <p14:modId xmlns:p14="http://schemas.microsoft.com/office/powerpoint/2010/main" val="2393571379"/>
              </p:ext>
            </p:extLst>
          </p:nvPr>
        </p:nvGraphicFramePr>
        <p:xfrm>
          <a:off x="633998" y="2577853"/>
          <a:ext cx="6508845" cy="1765546"/>
        </p:xfrm>
        <a:graphic>
          <a:graphicData uri="http://schemas.openxmlformats.org/drawingml/2006/table">
            <a:tbl>
              <a:tblPr firstRow="1" firstCol="1" bandRow="1">
                <a:tableStyleId>{5C22544A-7EE6-4342-B048-85BDC9FD1C3A}</a:tableStyleId>
              </a:tblPr>
              <a:tblGrid>
                <a:gridCol w="1881307">
                  <a:extLst>
                    <a:ext uri="{9D8B030D-6E8A-4147-A177-3AD203B41FA5}">
                      <a16:colId xmlns:a16="http://schemas.microsoft.com/office/drawing/2014/main" val="720451285"/>
                    </a:ext>
                  </a:extLst>
                </a:gridCol>
                <a:gridCol w="4627538">
                  <a:extLst>
                    <a:ext uri="{9D8B030D-6E8A-4147-A177-3AD203B41FA5}">
                      <a16:colId xmlns:a16="http://schemas.microsoft.com/office/drawing/2014/main" val="1112124753"/>
                    </a:ext>
                  </a:extLst>
                </a:gridCol>
              </a:tblGrid>
              <a:tr h="484498">
                <a:tc>
                  <a:txBody>
                    <a:bodyPr/>
                    <a:lstStyle/>
                    <a:p>
                      <a:r>
                        <a:rPr lang="en-AU" sz="1000">
                          <a:effectLst/>
                        </a:rPr>
                        <a:t>SHA256                              </a:t>
                      </a:r>
                      <a:endParaRPr lang="en-A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tc>
                  <a:txBody>
                    <a:bodyPr/>
                    <a:lstStyle/>
                    <a:p>
                      <a:r>
                        <a:rPr lang="en-AU" sz="1000" dirty="0">
                          <a:effectLst/>
                        </a:rPr>
                        <a:t>3db0e385eb53a32d61a5a35908a99317868b571e4cf7079db67fd68604da662c</a:t>
                      </a:r>
                      <a:endParaRPr lang="en-A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extLst>
                  <a:ext uri="{0D108BD9-81ED-4DB2-BD59-A6C34878D82A}">
                    <a16:rowId xmlns:a16="http://schemas.microsoft.com/office/drawing/2014/main" val="1924732069"/>
                  </a:ext>
                </a:extLst>
              </a:tr>
              <a:tr h="320262">
                <a:tc>
                  <a:txBody>
                    <a:bodyPr/>
                    <a:lstStyle/>
                    <a:p>
                      <a:r>
                        <a:rPr lang="en-AU" sz="1000" dirty="0">
                          <a:effectLst/>
                        </a:rPr>
                        <a:t>Creation Date</a:t>
                      </a:r>
                      <a:endParaRPr lang="en-A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tc>
                  <a:txBody>
                    <a:bodyPr/>
                    <a:lstStyle/>
                    <a:p>
                      <a:r>
                        <a:rPr lang="en-AU" sz="1000">
                          <a:effectLst/>
                        </a:rPr>
                        <a:t>2015-07-22 13:51:55 UTC</a:t>
                      </a:r>
                      <a:endParaRPr lang="en-A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extLst>
                  <a:ext uri="{0D108BD9-81ED-4DB2-BD59-A6C34878D82A}">
                    <a16:rowId xmlns:a16="http://schemas.microsoft.com/office/drawing/2014/main" val="1425685195"/>
                  </a:ext>
                </a:extLst>
              </a:tr>
              <a:tr h="320262">
                <a:tc>
                  <a:txBody>
                    <a:bodyPr/>
                    <a:lstStyle/>
                    <a:p>
                      <a:r>
                        <a:rPr lang="en-AU" sz="1000">
                          <a:effectLst/>
                        </a:rPr>
                        <a:t>File Type</a:t>
                      </a:r>
                      <a:endParaRPr lang="en-A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tc>
                  <a:txBody>
                    <a:bodyPr/>
                    <a:lstStyle/>
                    <a:p>
                      <a:r>
                        <a:rPr lang="en-AU" sz="1000" dirty="0">
                          <a:effectLst/>
                        </a:rPr>
                        <a:t>Win 32 EXE</a:t>
                      </a:r>
                      <a:endParaRPr lang="en-A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extLst>
                  <a:ext uri="{0D108BD9-81ED-4DB2-BD59-A6C34878D82A}">
                    <a16:rowId xmlns:a16="http://schemas.microsoft.com/office/drawing/2014/main" val="2035002790"/>
                  </a:ext>
                </a:extLst>
              </a:tr>
              <a:tr h="320262">
                <a:tc>
                  <a:txBody>
                    <a:bodyPr/>
                    <a:lstStyle/>
                    <a:p>
                      <a:r>
                        <a:rPr lang="en-AU" sz="1000">
                          <a:effectLst/>
                        </a:rPr>
                        <a:t>File Size</a:t>
                      </a:r>
                      <a:endParaRPr lang="en-A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tc>
                  <a:txBody>
                    <a:bodyPr/>
                    <a:lstStyle/>
                    <a:p>
                      <a:r>
                        <a:rPr lang="en-AU" sz="1000">
                          <a:effectLst/>
                        </a:rPr>
                        <a:t>1.14 Megabytes</a:t>
                      </a:r>
                      <a:endParaRPr lang="en-A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extLst>
                  <a:ext uri="{0D108BD9-81ED-4DB2-BD59-A6C34878D82A}">
                    <a16:rowId xmlns:a16="http://schemas.microsoft.com/office/drawing/2014/main" val="2543368022"/>
                  </a:ext>
                </a:extLst>
              </a:tr>
              <a:tr h="320262">
                <a:tc>
                  <a:txBody>
                    <a:bodyPr/>
                    <a:lstStyle/>
                    <a:p>
                      <a:r>
                        <a:rPr lang="en-AU" sz="1000">
                          <a:effectLst/>
                        </a:rPr>
                        <a:t>Classification</a:t>
                      </a:r>
                      <a:endParaRPr lang="en-A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tc>
                  <a:txBody>
                    <a:bodyPr/>
                    <a:lstStyle/>
                    <a:p>
                      <a:r>
                        <a:rPr lang="en-AU" sz="1000" dirty="0">
                          <a:effectLst/>
                        </a:rPr>
                        <a:t>malicious</a:t>
                      </a:r>
                      <a:endParaRPr lang="en-A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88" marR="61588" marT="61588" marB="61588"/>
                </a:tc>
                <a:extLst>
                  <a:ext uri="{0D108BD9-81ED-4DB2-BD59-A6C34878D82A}">
                    <a16:rowId xmlns:a16="http://schemas.microsoft.com/office/drawing/2014/main" val="2264477292"/>
                  </a:ext>
                </a:extLst>
              </a:tr>
            </a:tbl>
          </a:graphicData>
        </a:graphic>
      </p:graphicFrame>
    </p:spTree>
    <p:extLst>
      <p:ext uri="{BB962C8B-B14F-4D97-AF65-F5344CB8AC3E}">
        <p14:creationId xmlns:p14="http://schemas.microsoft.com/office/powerpoint/2010/main" val="282127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FFD8711-4FB5-E953-3FD8-D22693B86FA7}"/>
              </a:ext>
            </a:extLst>
          </p:cNvPr>
          <p:cNvSpPr txBox="1"/>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spc="-50" dirty="0">
                <a:solidFill>
                  <a:srgbClr val="FFFFFF"/>
                </a:solidFill>
                <a:effectLst/>
                <a:latin typeface="+mj-lt"/>
                <a:ea typeface="+mj-ea"/>
                <a:cs typeface="+mj-cs"/>
              </a:rPr>
              <a:t>Static Analysis – Sample </a:t>
            </a:r>
            <a:r>
              <a:rPr lang="en-US" sz="4400" spc="-50" dirty="0">
                <a:solidFill>
                  <a:srgbClr val="FFFFFF"/>
                </a:solidFill>
                <a:latin typeface="+mj-lt"/>
                <a:ea typeface="+mj-ea"/>
                <a:cs typeface="+mj-cs"/>
              </a:rPr>
              <a:t>2</a:t>
            </a:r>
            <a:endParaRPr lang="en-US" sz="4400" spc="-50" dirty="0">
              <a:solidFill>
                <a:srgbClr val="FFFFFF"/>
              </a:solidFill>
              <a:effectLst/>
              <a:latin typeface="+mj-lt"/>
              <a:ea typeface="+mj-ea"/>
              <a:cs typeface="+mj-cs"/>
            </a:endParaRPr>
          </a:p>
          <a:p>
            <a:pPr defTabSz="914400">
              <a:lnSpc>
                <a:spcPct val="85000"/>
              </a:lnSpc>
              <a:spcBef>
                <a:spcPct val="0"/>
              </a:spcBef>
              <a:spcAft>
                <a:spcPts val="600"/>
              </a:spcAft>
            </a:pPr>
            <a:endParaRPr lang="en-US" sz="4400" spc="-50" dirty="0">
              <a:solidFill>
                <a:srgbClr val="FFFFFF"/>
              </a:solidFill>
              <a:latin typeface="+mj-lt"/>
              <a:ea typeface="+mj-ea"/>
              <a:cs typeface="+mj-cs"/>
            </a:endParaRPr>
          </a:p>
        </p:txBody>
      </p:sp>
      <p:sp>
        <p:nvSpPr>
          <p:cNvPr id="18" name="Rectangle 17">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2">
            <a:extLst>
              <a:ext uri="{FF2B5EF4-FFF2-40B4-BE49-F238E27FC236}">
                <a16:creationId xmlns:a16="http://schemas.microsoft.com/office/drawing/2014/main" id="{5A8826D8-AA21-5A78-2EB4-30CCF255FB6F}"/>
              </a:ext>
            </a:extLst>
          </p:cNvPr>
          <p:cNvGraphicFramePr>
            <a:graphicFrameLocks noGrp="1"/>
          </p:cNvGraphicFramePr>
          <p:nvPr>
            <p:extLst>
              <p:ext uri="{D42A27DB-BD31-4B8C-83A1-F6EECF244321}">
                <p14:modId xmlns:p14="http://schemas.microsoft.com/office/powerpoint/2010/main" val="3944339898"/>
              </p:ext>
            </p:extLst>
          </p:nvPr>
        </p:nvGraphicFramePr>
        <p:xfrm>
          <a:off x="633999" y="2557341"/>
          <a:ext cx="6275668" cy="1743320"/>
        </p:xfrm>
        <a:graphic>
          <a:graphicData uri="http://schemas.openxmlformats.org/drawingml/2006/table">
            <a:tbl>
              <a:tblPr firstRow="1" firstCol="1" bandRow="1">
                <a:tableStyleId>{5C22544A-7EE6-4342-B048-85BDC9FD1C3A}</a:tableStyleId>
              </a:tblPr>
              <a:tblGrid>
                <a:gridCol w="1857626">
                  <a:extLst>
                    <a:ext uri="{9D8B030D-6E8A-4147-A177-3AD203B41FA5}">
                      <a16:colId xmlns:a16="http://schemas.microsoft.com/office/drawing/2014/main" val="1061493752"/>
                    </a:ext>
                  </a:extLst>
                </a:gridCol>
                <a:gridCol w="4418042">
                  <a:extLst>
                    <a:ext uri="{9D8B030D-6E8A-4147-A177-3AD203B41FA5}">
                      <a16:colId xmlns:a16="http://schemas.microsoft.com/office/drawing/2014/main" val="3918409937"/>
                    </a:ext>
                  </a:extLst>
                </a:gridCol>
              </a:tblGrid>
              <a:tr h="478400">
                <a:tc>
                  <a:txBody>
                    <a:bodyPr/>
                    <a:lstStyle/>
                    <a:p>
                      <a:r>
                        <a:rPr lang="en-AU" sz="1100">
                          <a:effectLst/>
                        </a:rPr>
                        <a:t>SHA256                              </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tc>
                  <a:txBody>
                    <a:bodyPr/>
                    <a:lstStyle/>
                    <a:p>
                      <a:r>
                        <a:rPr lang="en-AU" sz="1100">
                          <a:effectLst/>
                        </a:rPr>
                        <a:t>5e61c19f634091264c187eb51acc8ac346914919e4f6a8b1e7a7087d0fcf8bf6</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extLst>
                  <a:ext uri="{0D108BD9-81ED-4DB2-BD59-A6C34878D82A}">
                    <a16:rowId xmlns:a16="http://schemas.microsoft.com/office/drawing/2014/main" val="3966094643"/>
                  </a:ext>
                </a:extLst>
              </a:tr>
              <a:tr h="316230">
                <a:tc>
                  <a:txBody>
                    <a:bodyPr/>
                    <a:lstStyle/>
                    <a:p>
                      <a:r>
                        <a:rPr lang="en-AU" sz="1100">
                          <a:effectLst/>
                        </a:rPr>
                        <a:t>Creation Date</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tc>
                  <a:txBody>
                    <a:bodyPr/>
                    <a:lstStyle/>
                    <a:p>
                      <a:r>
                        <a:rPr lang="en-AU" sz="1100">
                          <a:effectLst/>
                        </a:rPr>
                        <a:t>2012-07-13 13:09:56 UTC</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extLst>
                  <a:ext uri="{0D108BD9-81ED-4DB2-BD59-A6C34878D82A}">
                    <a16:rowId xmlns:a16="http://schemas.microsoft.com/office/drawing/2014/main" val="1429565068"/>
                  </a:ext>
                </a:extLst>
              </a:tr>
              <a:tr h="316230">
                <a:tc>
                  <a:txBody>
                    <a:bodyPr/>
                    <a:lstStyle/>
                    <a:p>
                      <a:r>
                        <a:rPr lang="en-AU" sz="1100">
                          <a:effectLst/>
                        </a:rPr>
                        <a:t>File Type</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tc>
                  <a:txBody>
                    <a:bodyPr/>
                    <a:lstStyle/>
                    <a:p>
                      <a:r>
                        <a:rPr lang="en-AU" sz="1100">
                          <a:effectLst/>
                        </a:rPr>
                        <a:t>Win 32 EXE</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extLst>
                  <a:ext uri="{0D108BD9-81ED-4DB2-BD59-A6C34878D82A}">
                    <a16:rowId xmlns:a16="http://schemas.microsoft.com/office/drawing/2014/main" val="2093055001"/>
                  </a:ext>
                </a:extLst>
              </a:tr>
              <a:tr h="316230">
                <a:tc>
                  <a:txBody>
                    <a:bodyPr/>
                    <a:lstStyle/>
                    <a:p>
                      <a:r>
                        <a:rPr lang="en-AU" sz="1100">
                          <a:effectLst/>
                        </a:rPr>
                        <a:t>File Size</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tc>
                  <a:txBody>
                    <a:bodyPr/>
                    <a:lstStyle/>
                    <a:p>
                      <a:r>
                        <a:rPr lang="en-AU" sz="1100">
                          <a:effectLst/>
                        </a:rPr>
                        <a:t>1.83 Megabytes</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extLst>
                  <a:ext uri="{0D108BD9-81ED-4DB2-BD59-A6C34878D82A}">
                    <a16:rowId xmlns:a16="http://schemas.microsoft.com/office/drawing/2014/main" val="3041315908"/>
                  </a:ext>
                </a:extLst>
              </a:tr>
              <a:tr h="316230">
                <a:tc>
                  <a:txBody>
                    <a:bodyPr/>
                    <a:lstStyle/>
                    <a:p>
                      <a:r>
                        <a:rPr lang="en-AU" sz="1100">
                          <a:effectLst/>
                        </a:rPr>
                        <a:t>Classification</a:t>
                      </a:r>
                      <a:endParaRPr lang="en-A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tc>
                  <a:txBody>
                    <a:bodyPr/>
                    <a:lstStyle/>
                    <a:p>
                      <a:r>
                        <a:rPr lang="en-AU" sz="1100" dirty="0">
                          <a:effectLst/>
                        </a:rPr>
                        <a:t>Malicious/Trojan</a:t>
                      </a:r>
                      <a:endParaRPr lang="en-A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813" marR="60813" marT="60813" marB="60813"/>
                </a:tc>
                <a:extLst>
                  <a:ext uri="{0D108BD9-81ED-4DB2-BD59-A6C34878D82A}">
                    <a16:rowId xmlns:a16="http://schemas.microsoft.com/office/drawing/2014/main" val="3984051171"/>
                  </a:ext>
                </a:extLst>
              </a:tr>
            </a:tbl>
          </a:graphicData>
        </a:graphic>
      </p:graphicFrame>
    </p:spTree>
    <p:extLst>
      <p:ext uri="{BB962C8B-B14F-4D97-AF65-F5344CB8AC3E}">
        <p14:creationId xmlns:p14="http://schemas.microsoft.com/office/powerpoint/2010/main" val="329490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acking Box Open outline">
            <a:extLst>
              <a:ext uri="{FF2B5EF4-FFF2-40B4-BE49-F238E27FC236}">
                <a16:creationId xmlns:a16="http://schemas.microsoft.com/office/drawing/2014/main" id="{7B3FA581-4CD3-5C6C-23E5-F597CE006B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7208" y="1655179"/>
            <a:ext cx="3169534" cy="3169534"/>
          </a:xfrm>
          <a:prstGeom prst="rect">
            <a:avLst/>
          </a:prstGeom>
        </p:spPr>
      </p:pic>
      <p:sp>
        <p:nvSpPr>
          <p:cNvPr id="4" name="Arrow: Up 3">
            <a:extLst>
              <a:ext uri="{FF2B5EF4-FFF2-40B4-BE49-F238E27FC236}">
                <a16:creationId xmlns:a16="http://schemas.microsoft.com/office/drawing/2014/main" id="{8F8844AC-CAF4-EE24-EFAF-A3F63DF1AE16}"/>
              </a:ext>
            </a:extLst>
          </p:cNvPr>
          <p:cNvSpPr/>
          <p:nvPr/>
        </p:nvSpPr>
        <p:spPr>
          <a:xfrm>
            <a:off x="6553200" y="1308143"/>
            <a:ext cx="914400" cy="17130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445FF345-5D99-0D6B-2C0D-D385FDA92D81}"/>
              </a:ext>
            </a:extLst>
          </p:cNvPr>
          <p:cNvSpPr txBox="1"/>
          <p:nvPr/>
        </p:nvSpPr>
        <p:spPr>
          <a:xfrm>
            <a:off x="373284" y="935199"/>
            <a:ext cx="6094070" cy="1631216"/>
          </a:xfrm>
          <a:prstGeom prst="rect">
            <a:avLst/>
          </a:prstGeom>
          <a:noFill/>
        </p:spPr>
        <p:txBody>
          <a:bodyPr wrap="square">
            <a:spAutoFit/>
          </a:bodyPr>
          <a:lstStyle/>
          <a:p>
            <a:r>
              <a:rPr lang="en-AU" sz="2800" dirty="0">
                <a:solidFill>
                  <a:srgbClr val="262626"/>
                </a:solidFill>
                <a:effectLst/>
                <a:latin typeface="Times New Roman" panose="02020603050405020304" pitchFamily="18" charset="0"/>
                <a:ea typeface="Times New Roman" panose="02020603050405020304" pitchFamily="18" charset="0"/>
              </a:rPr>
              <a:t>Sample 1</a:t>
            </a:r>
          </a:p>
          <a:p>
            <a:r>
              <a:rPr lang="en-AU" sz="1800" dirty="0">
                <a:solidFill>
                  <a:srgbClr val="262626"/>
                </a:solidFill>
                <a:effectLst/>
                <a:latin typeface="Times New Roman" panose="02020603050405020304" pitchFamily="18" charset="0"/>
                <a:ea typeface="Times New Roman" panose="02020603050405020304" pitchFamily="18" charset="0"/>
              </a:rPr>
              <a:t>Before: entropy percentage was at 98%</a:t>
            </a:r>
          </a:p>
          <a:p>
            <a:r>
              <a:rPr lang="en-AU" dirty="0">
                <a:solidFill>
                  <a:srgbClr val="262626"/>
                </a:solidFill>
                <a:latin typeface="Times New Roman" panose="02020603050405020304" pitchFamily="18" charset="0"/>
                <a:ea typeface="Times New Roman" panose="02020603050405020304" pitchFamily="18" charset="0"/>
              </a:rPr>
              <a:t>After</a:t>
            </a:r>
            <a:r>
              <a:rPr lang="en-AU" sz="1800" dirty="0">
                <a:solidFill>
                  <a:srgbClr val="262626"/>
                </a:solidFill>
                <a:effectLst/>
                <a:latin typeface="Times New Roman" panose="02020603050405020304" pitchFamily="18" charset="0"/>
                <a:ea typeface="Times New Roman" panose="02020603050405020304" pitchFamily="18" charset="0"/>
              </a:rPr>
              <a:t>: entropy percentage was at 82%</a:t>
            </a:r>
            <a:endParaRPr lang="en-AU" dirty="0">
              <a:solidFill>
                <a:srgbClr val="262626"/>
              </a:solidFill>
              <a:latin typeface="Times New Roman" panose="02020603050405020304" pitchFamily="18" charset="0"/>
              <a:ea typeface="Times New Roman" panose="02020603050405020304" pitchFamily="18" charset="0"/>
            </a:endParaRPr>
          </a:p>
          <a:p>
            <a:r>
              <a:rPr lang="en-AU" sz="1800" dirty="0">
                <a:solidFill>
                  <a:srgbClr val="262626"/>
                </a:solidFill>
                <a:effectLst/>
                <a:latin typeface="Times New Roman" panose="02020603050405020304" pitchFamily="18" charset="0"/>
                <a:ea typeface="Times New Roman" panose="02020603050405020304" pitchFamily="18" charset="0"/>
              </a:rPr>
              <a:t>entropy percentage has dropped by 16% </a:t>
            </a:r>
            <a:endParaRPr lang="en-AU" dirty="0">
              <a:solidFill>
                <a:srgbClr val="262626"/>
              </a:solidFill>
              <a:latin typeface="Times New Roman" panose="02020603050405020304" pitchFamily="18" charset="0"/>
              <a:ea typeface="Times New Roman" panose="02020603050405020304" pitchFamily="18" charset="0"/>
            </a:endParaRPr>
          </a:p>
          <a:p>
            <a:r>
              <a:rPr lang="en-AU" sz="1800" dirty="0">
                <a:solidFill>
                  <a:srgbClr val="262626"/>
                </a:solidFill>
                <a:effectLst/>
                <a:latin typeface="Times New Roman" panose="02020603050405020304" pitchFamily="18" charset="0"/>
                <a:ea typeface="Times New Roman" panose="02020603050405020304" pitchFamily="18" charset="0"/>
              </a:rPr>
              <a:t> </a:t>
            </a:r>
            <a:endParaRPr lang="en-AU" dirty="0"/>
          </a:p>
        </p:txBody>
      </p:sp>
      <p:sp>
        <p:nvSpPr>
          <p:cNvPr id="10" name="TextBox 9">
            <a:extLst>
              <a:ext uri="{FF2B5EF4-FFF2-40B4-BE49-F238E27FC236}">
                <a16:creationId xmlns:a16="http://schemas.microsoft.com/office/drawing/2014/main" id="{5127908F-6E46-FDDD-DA01-CA8BDAB9E5C1}"/>
              </a:ext>
            </a:extLst>
          </p:cNvPr>
          <p:cNvSpPr txBox="1"/>
          <p:nvPr/>
        </p:nvSpPr>
        <p:spPr>
          <a:xfrm>
            <a:off x="459130" y="3475978"/>
            <a:ext cx="6094070" cy="1631216"/>
          </a:xfrm>
          <a:prstGeom prst="rect">
            <a:avLst/>
          </a:prstGeom>
          <a:noFill/>
        </p:spPr>
        <p:txBody>
          <a:bodyPr wrap="square">
            <a:spAutoFit/>
          </a:bodyPr>
          <a:lstStyle/>
          <a:p>
            <a:r>
              <a:rPr lang="en-AU" sz="2800" dirty="0">
                <a:solidFill>
                  <a:srgbClr val="262626"/>
                </a:solidFill>
                <a:effectLst/>
                <a:latin typeface="Times New Roman" panose="02020603050405020304" pitchFamily="18" charset="0"/>
                <a:ea typeface="Times New Roman" panose="02020603050405020304" pitchFamily="18" charset="0"/>
              </a:rPr>
              <a:t>Sample 2</a:t>
            </a:r>
          </a:p>
          <a:p>
            <a:r>
              <a:rPr lang="en-AU" sz="1800" dirty="0">
                <a:solidFill>
                  <a:srgbClr val="262626"/>
                </a:solidFill>
                <a:effectLst/>
                <a:latin typeface="Times New Roman" panose="02020603050405020304" pitchFamily="18" charset="0"/>
                <a:ea typeface="Times New Roman" panose="02020603050405020304" pitchFamily="18" charset="0"/>
              </a:rPr>
              <a:t>Before: entropy percentage </a:t>
            </a:r>
            <a:r>
              <a:rPr lang="en-AU" dirty="0">
                <a:solidFill>
                  <a:srgbClr val="262626"/>
                </a:solidFill>
                <a:latin typeface="Times New Roman" panose="02020603050405020304" pitchFamily="18" charset="0"/>
                <a:ea typeface="Times New Roman" panose="02020603050405020304" pitchFamily="18" charset="0"/>
              </a:rPr>
              <a:t>was </a:t>
            </a:r>
            <a:r>
              <a:rPr lang="en-AU" sz="1800" dirty="0">
                <a:solidFill>
                  <a:srgbClr val="262626"/>
                </a:solidFill>
                <a:effectLst/>
                <a:latin typeface="Times New Roman" panose="02020603050405020304" pitchFamily="18" charset="0"/>
                <a:ea typeface="Times New Roman" panose="02020603050405020304" pitchFamily="18" charset="0"/>
              </a:rPr>
              <a:t>at 95%</a:t>
            </a:r>
          </a:p>
          <a:p>
            <a:r>
              <a:rPr lang="en-AU" dirty="0">
                <a:solidFill>
                  <a:srgbClr val="262626"/>
                </a:solidFill>
                <a:latin typeface="Times New Roman" panose="02020603050405020304" pitchFamily="18" charset="0"/>
                <a:ea typeface="Times New Roman" panose="02020603050405020304" pitchFamily="18" charset="0"/>
              </a:rPr>
              <a:t>After</a:t>
            </a:r>
            <a:r>
              <a:rPr lang="en-AU" sz="1800" dirty="0">
                <a:solidFill>
                  <a:srgbClr val="262626"/>
                </a:solidFill>
                <a:effectLst/>
                <a:latin typeface="Times New Roman" panose="02020603050405020304" pitchFamily="18" charset="0"/>
                <a:ea typeface="Times New Roman" panose="02020603050405020304" pitchFamily="18" charset="0"/>
              </a:rPr>
              <a:t>: entropy percentage </a:t>
            </a:r>
            <a:r>
              <a:rPr lang="en-AU" dirty="0">
                <a:solidFill>
                  <a:srgbClr val="262626"/>
                </a:solidFill>
                <a:latin typeface="Times New Roman" panose="02020603050405020304" pitchFamily="18" charset="0"/>
                <a:ea typeface="Times New Roman" panose="02020603050405020304" pitchFamily="18" charset="0"/>
              </a:rPr>
              <a:t>was</a:t>
            </a:r>
            <a:r>
              <a:rPr lang="en-AU" sz="1800" dirty="0">
                <a:solidFill>
                  <a:srgbClr val="262626"/>
                </a:solidFill>
                <a:effectLst/>
                <a:latin typeface="Times New Roman" panose="02020603050405020304" pitchFamily="18" charset="0"/>
                <a:ea typeface="Times New Roman" panose="02020603050405020304" pitchFamily="18" charset="0"/>
              </a:rPr>
              <a:t> at 81%</a:t>
            </a:r>
            <a:endParaRPr lang="en-AU" dirty="0">
              <a:solidFill>
                <a:srgbClr val="262626"/>
              </a:solidFill>
              <a:latin typeface="Times New Roman" panose="02020603050405020304" pitchFamily="18" charset="0"/>
              <a:ea typeface="Times New Roman" panose="02020603050405020304" pitchFamily="18" charset="0"/>
            </a:endParaRPr>
          </a:p>
          <a:p>
            <a:r>
              <a:rPr lang="en-AU" sz="1800" dirty="0">
                <a:solidFill>
                  <a:srgbClr val="262626"/>
                </a:solidFill>
                <a:effectLst/>
                <a:latin typeface="Times New Roman" panose="02020603050405020304" pitchFamily="18" charset="0"/>
                <a:ea typeface="Times New Roman" panose="02020603050405020304" pitchFamily="18" charset="0"/>
              </a:rPr>
              <a:t>entropy percentage has dropped by 14% </a:t>
            </a:r>
            <a:endParaRPr lang="en-AU" dirty="0">
              <a:solidFill>
                <a:srgbClr val="262626"/>
              </a:solidFill>
              <a:latin typeface="Times New Roman" panose="02020603050405020304" pitchFamily="18" charset="0"/>
              <a:ea typeface="Times New Roman" panose="02020603050405020304" pitchFamily="18" charset="0"/>
            </a:endParaRPr>
          </a:p>
          <a:p>
            <a:r>
              <a:rPr lang="en-AU" sz="1800" dirty="0">
                <a:solidFill>
                  <a:srgbClr val="262626"/>
                </a:solidFill>
                <a:effectLst/>
                <a:latin typeface="Times New Roman" panose="02020603050405020304" pitchFamily="18" charset="0"/>
                <a:ea typeface="Times New Roman" panose="02020603050405020304" pitchFamily="18" charset="0"/>
              </a:rPr>
              <a:t> </a:t>
            </a:r>
            <a:endParaRPr lang="en-AU" dirty="0"/>
          </a:p>
        </p:txBody>
      </p:sp>
    </p:spTree>
    <p:extLst>
      <p:ext uri="{BB962C8B-B14F-4D97-AF65-F5344CB8AC3E}">
        <p14:creationId xmlns:p14="http://schemas.microsoft.com/office/powerpoint/2010/main" val="268090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9AB30F-4A26-8B24-53FA-B0D0CECE4909}"/>
              </a:ext>
            </a:extLst>
          </p:cNvPr>
          <p:cNvSpPr txBox="1"/>
          <p:nvPr/>
        </p:nvSpPr>
        <p:spPr>
          <a:xfrm>
            <a:off x="3067291" y="448081"/>
            <a:ext cx="6075744" cy="458074"/>
          </a:xfrm>
          <a:prstGeom prst="rect">
            <a:avLst/>
          </a:prstGeom>
          <a:noFill/>
        </p:spPr>
        <p:txBody>
          <a:bodyPr wrap="square">
            <a:spAutoFit/>
          </a:bodyPr>
          <a:lstStyle/>
          <a:p>
            <a:pPr marL="1143000" lvl="2" indent="-228600">
              <a:lnSpc>
                <a:spcPct val="150000"/>
              </a:lnSpc>
              <a:buFont typeface="+mj-lt"/>
              <a:buAutoNum type="arabicPeriod"/>
            </a:pPr>
            <a:r>
              <a:rPr lang="en-AU" sz="1800" b="1" dirty="0">
                <a:solidFill>
                  <a:srgbClr val="0070C0"/>
                </a:solidFill>
                <a:effectLst/>
                <a:latin typeface="Times New Roman" panose="02020603050405020304" pitchFamily="18" charset="0"/>
                <a:ea typeface="Times New Roman" panose="02020603050405020304" pitchFamily="18" charset="0"/>
              </a:rPr>
              <a:t>Targeted Architecture - Sample </a:t>
            </a:r>
            <a:r>
              <a:rPr lang="en-AU" b="1" dirty="0">
                <a:solidFill>
                  <a:srgbClr val="0070C0"/>
                </a:solidFill>
                <a:latin typeface="Times New Roman" panose="02020603050405020304" pitchFamily="18" charset="0"/>
                <a:ea typeface="Times New Roman" panose="02020603050405020304" pitchFamily="18" charset="0"/>
              </a:rPr>
              <a:t>1</a:t>
            </a:r>
            <a:endParaRPr lang="en-AU" sz="1800" b="1" dirty="0">
              <a:solidFill>
                <a:srgbClr val="0070C0"/>
              </a:solidFill>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B03D8884-9E89-E845-8622-E538F30158E3}"/>
              </a:ext>
            </a:extLst>
          </p:cNvPr>
          <p:cNvGraphicFramePr>
            <a:graphicFrameLocks noGrp="1"/>
          </p:cNvGraphicFramePr>
          <p:nvPr>
            <p:extLst>
              <p:ext uri="{D42A27DB-BD31-4B8C-83A1-F6EECF244321}">
                <p14:modId xmlns:p14="http://schemas.microsoft.com/office/powerpoint/2010/main" val="3301273962"/>
              </p:ext>
            </p:extLst>
          </p:nvPr>
        </p:nvGraphicFramePr>
        <p:xfrm>
          <a:off x="2776220" y="1315953"/>
          <a:ext cx="6639560" cy="1463040"/>
        </p:xfrm>
        <a:graphic>
          <a:graphicData uri="http://schemas.openxmlformats.org/drawingml/2006/table">
            <a:tbl>
              <a:tblPr firstRow="1" firstCol="1" bandRow="1">
                <a:tableStyleId>{5C22544A-7EE6-4342-B048-85BDC9FD1C3A}</a:tableStyleId>
              </a:tblPr>
              <a:tblGrid>
                <a:gridCol w="2316641">
                  <a:extLst>
                    <a:ext uri="{9D8B030D-6E8A-4147-A177-3AD203B41FA5}">
                      <a16:colId xmlns:a16="http://schemas.microsoft.com/office/drawing/2014/main" val="36379379"/>
                    </a:ext>
                  </a:extLst>
                </a:gridCol>
                <a:gridCol w="4322919">
                  <a:extLst>
                    <a:ext uri="{9D8B030D-6E8A-4147-A177-3AD203B41FA5}">
                      <a16:colId xmlns:a16="http://schemas.microsoft.com/office/drawing/2014/main" val="4073631416"/>
                    </a:ext>
                  </a:extLst>
                </a:gridCol>
              </a:tblGrid>
              <a:tr h="0">
                <a:tc>
                  <a:txBody>
                    <a:bodyPr/>
                    <a:lstStyle/>
                    <a:p>
                      <a:r>
                        <a:rPr lang="en-AU" sz="2400" dirty="0">
                          <a:effectLst/>
                        </a:rPr>
                        <a:t>Category</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AU" sz="2400">
                          <a:effectLst/>
                        </a:rPr>
                        <a:t>Contents</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7878724"/>
                  </a:ext>
                </a:extLst>
              </a:tr>
              <a:tr h="0">
                <a:tc>
                  <a:txBody>
                    <a:bodyPr/>
                    <a:lstStyle/>
                    <a:p>
                      <a:r>
                        <a:rPr lang="en-AU" sz="2400" dirty="0">
                          <a:effectLst/>
                        </a:rPr>
                        <a:t>Library</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AU" sz="2400">
                          <a:effectLst/>
                        </a:rPr>
                        <a:t>Autolt(-)[-]</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7283701"/>
                  </a:ext>
                </a:extLst>
              </a:tr>
              <a:tr h="0">
                <a:tc>
                  <a:txBody>
                    <a:bodyPr/>
                    <a:lstStyle/>
                    <a:p>
                      <a:r>
                        <a:rPr lang="en-AU" sz="2400">
                          <a:effectLst/>
                        </a:rPr>
                        <a:t>compiler</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AU" sz="2400">
                          <a:effectLst/>
                        </a:rPr>
                        <a:t>Microsoft Visual C/C++(2012)[-]</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0951286"/>
                  </a:ext>
                </a:extLst>
              </a:tr>
              <a:tr h="0">
                <a:tc>
                  <a:txBody>
                    <a:bodyPr/>
                    <a:lstStyle/>
                    <a:p>
                      <a:r>
                        <a:rPr lang="en-AU" sz="2400">
                          <a:effectLst/>
                        </a:rPr>
                        <a:t>Linker</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AU" sz="2400" dirty="0">
                          <a:effectLst/>
                        </a:rPr>
                        <a:t>Microsoft linker (11.0)[EXE32]</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3801925"/>
                  </a:ext>
                </a:extLst>
              </a:tr>
            </a:tbl>
          </a:graphicData>
        </a:graphic>
      </p:graphicFrame>
    </p:spTree>
    <p:extLst>
      <p:ext uri="{BB962C8B-B14F-4D97-AF65-F5344CB8AC3E}">
        <p14:creationId xmlns:p14="http://schemas.microsoft.com/office/powerpoint/2010/main" val="275546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F2A15-3A32-8060-2499-2D6324342CB6}"/>
              </a:ext>
            </a:extLst>
          </p:cNvPr>
          <p:cNvSpPr txBox="1"/>
          <p:nvPr/>
        </p:nvSpPr>
        <p:spPr>
          <a:xfrm>
            <a:off x="3067291" y="448081"/>
            <a:ext cx="6075744" cy="458074"/>
          </a:xfrm>
          <a:prstGeom prst="rect">
            <a:avLst/>
          </a:prstGeom>
          <a:noFill/>
        </p:spPr>
        <p:txBody>
          <a:bodyPr wrap="square">
            <a:spAutoFit/>
          </a:bodyPr>
          <a:lstStyle/>
          <a:p>
            <a:pPr marL="1143000" lvl="2" indent="-228600">
              <a:lnSpc>
                <a:spcPct val="150000"/>
              </a:lnSpc>
              <a:buFont typeface="+mj-lt"/>
              <a:buAutoNum type="arabicPeriod"/>
            </a:pPr>
            <a:r>
              <a:rPr lang="en-AU" sz="1800" b="1" dirty="0">
                <a:solidFill>
                  <a:srgbClr val="0070C0"/>
                </a:solidFill>
                <a:effectLst/>
                <a:latin typeface="Times New Roman" panose="02020603050405020304" pitchFamily="18" charset="0"/>
                <a:ea typeface="Times New Roman" panose="02020603050405020304" pitchFamily="18" charset="0"/>
              </a:rPr>
              <a:t>Targeted Architecture - Sample 2</a:t>
            </a:r>
          </a:p>
        </p:txBody>
      </p:sp>
      <p:graphicFrame>
        <p:nvGraphicFramePr>
          <p:cNvPr id="4" name="Table 3">
            <a:extLst>
              <a:ext uri="{FF2B5EF4-FFF2-40B4-BE49-F238E27FC236}">
                <a16:creationId xmlns:a16="http://schemas.microsoft.com/office/drawing/2014/main" id="{854D69D1-D079-E234-D628-974E6AB765CB}"/>
              </a:ext>
            </a:extLst>
          </p:cNvPr>
          <p:cNvGraphicFramePr>
            <a:graphicFrameLocks noGrp="1"/>
          </p:cNvGraphicFramePr>
          <p:nvPr>
            <p:extLst>
              <p:ext uri="{D42A27DB-BD31-4B8C-83A1-F6EECF244321}">
                <p14:modId xmlns:p14="http://schemas.microsoft.com/office/powerpoint/2010/main" val="3594511526"/>
              </p:ext>
            </p:extLst>
          </p:nvPr>
        </p:nvGraphicFramePr>
        <p:xfrm>
          <a:off x="2776220" y="1315953"/>
          <a:ext cx="6639560" cy="1463040"/>
        </p:xfrm>
        <a:graphic>
          <a:graphicData uri="http://schemas.openxmlformats.org/drawingml/2006/table">
            <a:tbl>
              <a:tblPr firstRow="1" firstCol="1" bandRow="1">
                <a:tableStyleId>{5C22544A-7EE6-4342-B048-85BDC9FD1C3A}</a:tableStyleId>
              </a:tblPr>
              <a:tblGrid>
                <a:gridCol w="2316641">
                  <a:extLst>
                    <a:ext uri="{9D8B030D-6E8A-4147-A177-3AD203B41FA5}">
                      <a16:colId xmlns:a16="http://schemas.microsoft.com/office/drawing/2014/main" val="36379379"/>
                    </a:ext>
                  </a:extLst>
                </a:gridCol>
                <a:gridCol w="4322919">
                  <a:extLst>
                    <a:ext uri="{9D8B030D-6E8A-4147-A177-3AD203B41FA5}">
                      <a16:colId xmlns:a16="http://schemas.microsoft.com/office/drawing/2014/main" val="4073631416"/>
                    </a:ext>
                  </a:extLst>
                </a:gridCol>
              </a:tblGrid>
              <a:tr h="0">
                <a:tc>
                  <a:txBody>
                    <a:bodyPr/>
                    <a:lstStyle/>
                    <a:p>
                      <a:r>
                        <a:rPr lang="en-AU" sz="2400" dirty="0">
                          <a:effectLst/>
                        </a:rPr>
                        <a:t>Category</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AU" sz="2400">
                          <a:effectLst/>
                        </a:rPr>
                        <a:t>Contents</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7878724"/>
                  </a:ext>
                </a:extLst>
              </a:tr>
              <a:tr h="105418">
                <a:tc>
                  <a:txBody>
                    <a:bodyPr/>
                    <a:lstStyle/>
                    <a:p>
                      <a:r>
                        <a:rPr lang="en-AU" sz="2400" dirty="0">
                          <a:effectLst/>
                        </a:rPr>
                        <a:t>Library</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AU" sz="2400" dirty="0">
                          <a:effectLst/>
                          <a:latin typeface="Times New Roman" panose="02020603050405020304" pitchFamily="18" charset="0"/>
                          <a:ea typeface="Calibri" panose="020F0502020204030204" pitchFamily="34" charset="0"/>
                          <a:cs typeface="Times New Roman" panose="02020603050405020304" pitchFamily="18" charset="0"/>
                        </a:rPr>
                        <a:t>N/A</a:t>
                      </a:r>
                    </a:p>
                  </a:txBody>
                  <a:tcPr marL="68580" marR="68580" marT="0" marB="0"/>
                </a:tc>
                <a:extLst>
                  <a:ext uri="{0D108BD9-81ED-4DB2-BD59-A6C34878D82A}">
                    <a16:rowId xmlns:a16="http://schemas.microsoft.com/office/drawing/2014/main" val="1637283701"/>
                  </a:ext>
                </a:extLst>
              </a:tr>
              <a:tr h="0">
                <a:tc>
                  <a:txBody>
                    <a:bodyPr/>
                    <a:lstStyle/>
                    <a:p>
                      <a:r>
                        <a:rPr lang="en-AU" sz="2400">
                          <a:effectLst/>
                        </a:rPr>
                        <a:t>compiler</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effectLst/>
                        </a:rPr>
                        <a:t>Microsoft Visual C/C++(6.0)[]</a:t>
                      </a:r>
                      <a:endParaRPr lang="en-AU" sz="24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0951286"/>
                  </a:ext>
                </a:extLst>
              </a:tr>
              <a:tr h="0">
                <a:tc>
                  <a:txBody>
                    <a:bodyPr/>
                    <a:lstStyle/>
                    <a:p>
                      <a:r>
                        <a:rPr lang="en-AU" sz="2400">
                          <a:effectLst/>
                        </a:rPr>
                        <a:t>Linker</a:t>
                      </a:r>
                      <a:endParaRPr lang="en-AU"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effectLst/>
                        </a:rPr>
                        <a:t>Microsoft linker (6.0)[EXE32]</a:t>
                      </a:r>
                      <a:endParaRPr lang="en-AU" sz="24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3801925"/>
                  </a:ext>
                </a:extLst>
              </a:tr>
            </a:tbl>
          </a:graphicData>
        </a:graphic>
      </p:graphicFrame>
    </p:spTree>
    <p:extLst>
      <p:ext uri="{BB962C8B-B14F-4D97-AF65-F5344CB8AC3E}">
        <p14:creationId xmlns:p14="http://schemas.microsoft.com/office/powerpoint/2010/main" val="182706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ovid-19 outline">
            <a:extLst>
              <a:ext uri="{FF2B5EF4-FFF2-40B4-BE49-F238E27FC236}">
                <a16:creationId xmlns:a16="http://schemas.microsoft.com/office/drawing/2014/main" id="{0F9A4EED-0689-53A0-8F81-45625ACE15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5059" y="5665735"/>
            <a:ext cx="601883" cy="601883"/>
          </a:xfrm>
          <a:prstGeom prst="rect">
            <a:avLst/>
          </a:prstGeom>
        </p:spPr>
      </p:pic>
      <p:sp>
        <p:nvSpPr>
          <p:cNvPr id="17" name="TextBox 16">
            <a:extLst>
              <a:ext uri="{FF2B5EF4-FFF2-40B4-BE49-F238E27FC236}">
                <a16:creationId xmlns:a16="http://schemas.microsoft.com/office/drawing/2014/main" id="{56AEAA1D-57B3-BA66-4A98-3E4B6F4C0810}"/>
              </a:ext>
            </a:extLst>
          </p:cNvPr>
          <p:cNvSpPr txBox="1"/>
          <p:nvPr/>
        </p:nvSpPr>
        <p:spPr>
          <a:xfrm>
            <a:off x="833091" y="2393835"/>
            <a:ext cx="5262909" cy="421653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Sample 1  / Malicious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Remote Access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Spyware</a:t>
            </a:r>
          </a:p>
          <a:p>
            <a:pPr marL="285750" indent="-285750">
              <a:buFont typeface="Arial" panose="020B0604020202020204" pitchFamily="34" charset="0"/>
              <a:buChar char="•"/>
            </a:pPr>
            <a:r>
              <a:rPr lang="en-AU" b="0" i="0" dirty="0">
                <a:effectLst/>
                <a:latin typeface="Times New Roman" panose="02020603050405020304" pitchFamily="18" charset="0"/>
                <a:cs typeface="Times New Roman" panose="02020603050405020304" pitchFamily="18" charset="0"/>
              </a:rPr>
              <a:t>Software Packing </a:t>
            </a: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"SkinH_EL.dll”</a:t>
            </a: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AU" b="0" i="0" dirty="0">
                <a:effectLst/>
                <a:latin typeface="Times New Roman" panose="02020603050405020304" pitchFamily="18" charset="0"/>
                <a:cs typeface="Times New Roman" panose="02020603050405020304" pitchFamily="18" charset="0"/>
              </a:rPr>
              <a:t>Privilege Escalation</a:t>
            </a:r>
          </a:p>
          <a:p>
            <a:pPr marL="285750" indent="-285750">
              <a:buFont typeface="Arial" panose="020B0604020202020204" pitchFamily="34" charset="0"/>
              <a:buChar char="•"/>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According to MITRE ATT&amp;CK®, malware can be used to attempt to get information about the Operating System and hardware, including version, patches, and architecture.</a:t>
            </a:r>
          </a:p>
          <a:p>
            <a:endParaRPr lang="en-AU" b="0" i="0" dirty="0">
              <a:solidFill>
                <a:srgbClr val="333333"/>
              </a:solidFill>
              <a:effectLst/>
              <a:latin typeface="Times New Roman" panose="02020603050405020304" pitchFamily="18" charset="0"/>
              <a:cs typeface="Times New Roman" panose="02020603050405020304" pitchFamily="18" charset="0"/>
            </a:endParaRPr>
          </a:p>
          <a:p>
            <a:endParaRPr lang="en-AU" b="0" i="0" dirty="0">
              <a:solidFill>
                <a:srgbClr val="333333"/>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AU"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3A313B1-E1FD-D32E-4A25-FE60D3BE6DF3}"/>
              </a:ext>
            </a:extLst>
          </p:cNvPr>
          <p:cNvSpPr/>
          <p:nvPr/>
        </p:nvSpPr>
        <p:spPr>
          <a:xfrm>
            <a:off x="833091" y="224490"/>
            <a:ext cx="10525818" cy="211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t>Main Findings </a:t>
            </a:r>
          </a:p>
        </p:txBody>
      </p:sp>
      <p:sp>
        <p:nvSpPr>
          <p:cNvPr id="25" name="TextBox 24">
            <a:extLst>
              <a:ext uri="{FF2B5EF4-FFF2-40B4-BE49-F238E27FC236}">
                <a16:creationId xmlns:a16="http://schemas.microsoft.com/office/drawing/2014/main" id="{F43CBC91-9F7D-35A0-1777-FD431D91C629}"/>
              </a:ext>
            </a:extLst>
          </p:cNvPr>
          <p:cNvSpPr txBox="1"/>
          <p:nvPr/>
        </p:nvSpPr>
        <p:spPr>
          <a:xfrm>
            <a:off x="6096000" y="2414530"/>
            <a:ext cx="5262909" cy="40010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Sample 2  / Malicious</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Drops executable file immediately after starts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component that import file to interact with the kernel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Hybrid-Analysis sandbox has labelled it as a Trojan Generic.</a:t>
            </a:r>
          </a:p>
          <a:p>
            <a:pPr marL="285750" indent="-285750">
              <a:buFont typeface="Arial" panose="020B0604020202020204" pitchFamily="34" charset="0"/>
              <a:buChar char="•"/>
            </a:pPr>
            <a:r>
              <a:rPr lang="en-US" dirty="0"/>
              <a:t>More than 66%  of the Security  Vendors flagged the sample as malicious.</a:t>
            </a:r>
          </a:p>
          <a:p>
            <a:endParaRPr lang="en-AU" b="0" i="0" dirty="0">
              <a:solidFill>
                <a:srgbClr val="333333"/>
              </a:solidFill>
              <a:effectLst/>
              <a:latin typeface="Cabin"/>
            </a:endParaRPr>
          </a:p>
          <a:p>
            <a:endParaRPr lang="en-AU" b="0" i="0" dirty="0">
              <a:solidFill>
                <a:srgbClr val="333333"/>
              </a:solidFill>
              <a:effectLst/>
              <a:latin typeface="Cabin"/>
            </a:endParaRPr>
          </a:p>
          <a:p>
            <a:endParaRPr lang="en-US" dirty="0"/>
          </a:p>
          <a:p>
            <a:r>
              <a:rPr lang="en-US" dirty="0"/>
              <a:t> </a:t>
            </a:r>
            <a:endParaRPr lang="en-AU" dirty="0"/>
          </a:p>
        </p:txBody>
      </p:sp>
    </p:spTree>
    <p:extLst>
      <p:ext uri="{BB962C8B-B14F-4D97-AF65-F5344CB8AC3E}">
        <p14:creationId xmlns:p14="http://schemas.microsoft.com/office/powerpoint/2010/main" val="279734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B3EEF0-24A5-BDC0-940C-36AA31576D20}"/>
              </a:ext>
            </a:extLst>
          </p:cNvPr>
          <p:cNvSpPr txBox="1"/>
          <p:nvPr/>
        </p:nvSpPr>
        <p:spPr>
          <a:xfrm>
            <a:off x="457200" y="1385048"/>
            <a:ext cx="12192000" cy="4611519"/>
          </a:xfrm>
          <a:prstGeom prst="rect">
            <a:avLst/>
          </a:prstGeom>
          <a:noFill/>
        </p:spPr>
        <p:txBody>
          <a:bodyPr wrap="square">
            <a:spAutoFit/>
          </a:bodyPr>
          <a:lstStyle/>
          <a:p>
            <a:pPr>
              <a:lnSpc>
                <a:spcPct val="150000"/>
              </a:lnSpc>
            </a:pPr>
            <a:r>
              <a:rPr lang="en-AU" dirty="0">
                <a:solidFill>
                  <a:srgbClr val="5D5D5D"/>
                </a:solidFill>
                <a:effectLst/>
                <a:latin typeface="Arial" panose="020B0604020202020204" pitchFamily="34" charset="0"/>
                <a:ea typeface="Times New Roman" panose="02020603050405020304" pitchFamily="18" charset="0"/>
              </a:rPr>
              <a:t>[1] dmr_72.exe Windows process - What is it? (n.d.). Www.file.net. https://www.file.net/process/dmr_72.exe.html</a:t>
            </a:r>
          </a:p>
          <a:p>
            <a:pPr>
              <a:lnSpc>
                <a:spcPct val="150000"/>
              </a:lnSpc>
            </a:pPr>
            <a:r>
              <a:rPr lang="en-AU" dirty="0">
                <a:solidFill>
                  <a:srgbClr val="5D5D5D"/>
                </a:solidFill>
                <a:effectLst/>
                <a:latin typeface="Arial" panose="020B0604020202020204" pitchFamily="34" charset="0"/>
                <a:ea typeface="Times New Roman" panose="02020603050405020304" pitchFamily="18" charset="0"/>
              </a:rPr>
              <a:t>[2] Free Automated Malware Analysis Service - powered by Falcon Sandbox. (2019). Hybrid-Analysis.com. https://www.hybrid-analysis.com/</a:t>
            </a:r>
          </a:p>
          <a:p>
            <a:pPr>
              <a:lnSpc>
                <a:spcPct val="150000"/>
              </a:lnSpc>
            </a:pPr>
            <a:r>
              <a:rPr lang="en-AU" dirty="0">
                <a:solidFill>
                  <a:srgbClr val="5D5D5D"/>
                </a:solidFill>
                <a:effectLst/>
                <a:latin typeface="Arial" panose="020B0604020202020204" pitchFamily="34" charset="0"/>
                <a:ea typeface="Times New Roman" panose="02020603050405020304" pitchFamily="18" charset="0"/>
              </a:rPr>
              <a:t>[3] Interactive Online Malware Analysis Sandbox - ANY.RUN. (n.d.). </a:t>
            </a:r>
            <a:r>
              <a:rPr lang="en-AU" dirty="0" err="1">
                <a:solidFill>
                  <a:srgbClr val="5D5D5D"/>
                </a:solidFill>
                <a:effectLst/>
                <a:latin typeface="Arial" panose="020B0604020202020204" pitchFamily="34" charset="0"/>
                <a:ea typeface="Times New Roman" panose="02020603050405020304" pitchFamily="18" charset="0"/>
              </a:rPr>
              <a:t>App.any.run</a:t>
            </a:r>
            <a:r>
              <a:rPr lang="en-AU" dirty="0">
                <a:solidFill>
                  <a:srgbClr val="5D5D5D"/>
                </a:solidFill>
                <a:effectLst/>
                <a:latin typeface="Arial" panose="020B0604020202020204" pitchFamily="34" charset="0"/>
                <a:ea typeface="Times New Roman" panose="02020603050405020304" pitchFamily="18" charset="0"/>
              </a:rPr>
              <a:t>. https://app.any.run/</a:t>
            </a:r>
          </a:p>
          <a:p>
            <a:pPr>
              <a:lnSpc>
                <a:spcPct val="150000"/>
              </a:lnSpc>
            </a:pPr>
            <a:r>
              <a:rPr lang="en-AU" dirty="0">
                <a:solidFill>
                  <a:srgbClr val="5D5D5D"/>
                </a:solidFill>
                <a:effectLst/>
                <a:latin typeface="Arial" panose="020B0604020202020204" pitchFamily="34" charset="0"/>
                <a:ea typeface="Times New Roman" panose="02020603050405020304" pitchFamily="18" charset="0"/>
              </a:rPr>
              <a:t>[4] PUA.Win32.DownloadSponsor.AP - Threat Encyclopedia - Trend Micro AU. (n.d.). Www.trendmicro.com. </a:t>
            </a:r>
            <a:r>
              <a:rPr lang="en-AU" u="sng" dirty="0">
                <a:solidFill>
                  <a:srgbClr val="067AEF"/>
                </a:solidFill>
                <a:effectLst/>
                <a:latin typeface="Arial" panose="020B0604020202020204" pitchFamily="34" charset="0"/>
                <a:ea typeface="Times New Roman" panose="02020603050405020304" pitchFamily="18" charset="0"/>
                <a:hlinkClick r:id="rId3"/>
              </a:rPr>
              <a:t>https://www.trendmicro.com/vinfo/au/threat-encyclopedia/malware/pua.win32.downloadsponsor.ap</a:t>
            </a:r>
            <a:endParaRPr lang="en-AU" dirty="0">
              <a:solidFill>
                <a:srgbClr val="5D5D5D"/>
              </a:solidFill>
              <a:effectLst/>
              <a:latin typeface="Arial" panose="020B0604020202020204" pitchFamily="34" charset="0"/>
              <a:ea typeface="Times New Roman" panose="02020603050405020304" pitchFamily="18" charset="0"/>
            </a:endParaRPr>
          </a:p>
          <a:p>
            <a:pPr>
              <a:lnSpc>
                <a:spcPct val="150000"/>
              </a:lnSpc>
            </a:pPr>
            <a:r>
              <a:rPr lang="en-AU" dirty="0">
                <a:solidFill>
                  <a:srgbClr val="5D5D5D"/>
                </a:solidFill>
                <a:effectLst/>
                <a:latin typeface="Arial" panose="020B0604020202020204" pitchFamily="34" charset="0"/>
                <a:ea typeface="Times New Roman" panose="02020603050405020304" pitchFamily="18" charset="0"/>
              </a:rPr>
              <a:t>[5] rasapi32</a:t>
            </a:r>
            <a:r>
              <a:rPr lang="en-AU" i="1" dirty="0">
                <a:solidFill>
                  <a:srgbClr val="5D5D5D"/>
                </a:solidFill>
                <a:effectLst/>
                <a:latin typeface="Arial" panose="020B0604020202020204" pitchFamily="34" charset="0"/>
                <a:ea typeface="Times New Roman" panose="02020603050405020304" pitchFamily="18" charset="0"/>
              </a:rPr>
              <a:t>.dll - What is rasapi32.dll?</a:t>
            </a:r>
            <a:r>
              <a:rPr lang="en-AU" dirty="0">
                <a:solidFill>
                  <a:srgbClr val="5D5D5D"/>
                </a:solidFill>
                <a:effectLst/>
                <a:latin typeface="Arial" panose="020B0604020202020204" pitchFamily="34" charset="0"/>
                <a:ea typeface="Times New Roman" panose="02020603050405020304" pitchFamily="18" charset="0"/>
              </a:rPr>
              <a:t> (n.d.). Www.processlibrary.com. Retrieved October 11, 2022, from https://www.processlibrary.com/en/directory/files/rasapi32/24102/</a:t>
            </a:r>
          </a:p>
          <a:p>
            <a:pPr>
              <a:lnSpc>
                <a:spcPct val="150000"/>
              </a:lnSpc>
            </a:pPr>
            <a:r>
              <a:rPr lang="en-AU" dirty="0">
                <a:solidFill>
                  <a:srgbClr val="5D5D5D"/>
                </a:solidFill>
                <a:effectLst/>
                <a:latin typeface="Arial" panose="020B0604020202020204" pitchFamily="34" charset="0"/>
                <a:ea typeface="Times New Roman" panose="02020603050405020304" pitchFamily="18" charset="0"/>
              </a:rPr>
              <a:t>[6] Sandbox for High-Volume Automated Malware Analysis. (n.d.). Tria.ge. Retrieved October 11, 2022, from https://tria.ge</a:t>
            </a:r>
          </a:p>
          <a:p>
            <a:pPr>
              <a:lnSpc>
                <a:spcPct val="150000"/>
              </a:lnSpc>
            </a:pPr>
            <a:r>
              <a:rPr lang="en-AU" dirty="0">
                <a:solidFill>
                  <a:srgbClr val="5D5D5D"/>
                </a:solidFill>
                <a:effectLst/>
                <a:latin typeface="Arial" panose="020B0604020202020204" pitchFamily="34" charset="0"/>
                <a:ea typeface="Times New Roman" panose="02020603050405020304" pitchFamily="18" charset="0"/>
              </a:rPr>
              <a:t>[7] </a:t>
            </a:r>
            <a:r>
              <a:rPr lang="en-AU" dirty="0" err="1">
                <a:solidFill>
                  <a:srgbClr val="5D5D5D"/>
                </a:solidFill>
                <a:effectLst/>
                <a:latin typeface="Arial" panose="020B0604020202020204" pitchFamily="34" charset="0"/>
                <a:ea typeface="Times New Roman" panose="02020603050405020304" pitchFamily="18" charset="0"/>
              </a:rPr>
              <a:t>VirusTotal</a:t>
            </a:r>
            <a:r>
              <a:rPr lang="en-AU" dirty="0">
                <a:solidFill>
                  <a:srgbClr val="5D5D5D"/>
                </a:solidFill>
                <a:effectLst/>
                <a:latin typeface="Arial" panose="020B0604020202020204" pitchFamily="34" charset="0"/>
                <a:ea typeface="Times New Roman" panose="02020603050405020304" pitchFamily="18" charset="0"/>
              </a:rPr>
              <a:t>. (2000). Virustotal.com. https://www.virustotal.com/ </a:t>
            </a:r>
          </a:p>
        </p:txBody>
      </p:sp>
      <p:sp>
        <p:nvSpPr>
          <p:cNvPr id="2" name="Rectangle 1">
            <a:extLst>
              <a:ext uri="{FF2B5EF4-FFF2-40B4-BE49-F238E27FC236}">
                <a16:creationId xmlns:a16="http://schemas.microsoft.com/office/drawing/2014/main" id="{43777175-7068-5DCD-24D0-6599E1487C79}"/>
              </a:ext>
            </a:extLst>
          </p:cNvPr>
          <p:cNvSpPr/>
          <p:nvPr/>
        </p:nvSpPr>
        <p:spPr>
          <a:xfrm>
            <a:off x="1506071" y="309282"/>
            <a:ext cx="86868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3326740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973</TotalTime>
  <Words>931</Words>
  <Application>Microsoft Office PowerPoint</Application>
  <PresentationFormat>Widescreen</PresentationFormat>
  <Paragraphs>99</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Cabin</vt:lpstr>
      <vt:lpstr>Roboto</vt:lpstr>
      <vt:lpstr>Calibri</vt:lpstr>
      <vt:lpstr>Calibri Light</vt:lpstr>
      <vt:lpstr>Times New Roman</vt:lpstr>
      <vt:lpstr>Arial</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cavaniaustralia@gmail.com</dc:creator>
  <cp:lastModifiedBy>cavaniaustralia@gmail.com</cp:lastModifiedBy>
  <cp:revision>2</cp:revision>
  <dcterms:created xsi:type="dcterms:W3CDTF">2022-10-11T12:37:27Z</dcterms:created>
  <dcterms:modified xsi:type="dcterms:W3CDTF">2022-10-12T05:03:04Z</dcterms:modified>
</cp:coreProperties>
</file>