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/>
    <p:restoredTop sz="81768"/>
  </p:normalViewPr>
  <p:slideViewPr>
    <p:cSldViewPr snapToGrid="0" snapToObjects="1">
      <p:cViewPr>
        <p:scale>
          <a:sx n="82" d="100"/>
          <a:sy n="82" d="100"/>
        </p:scale>
        <p:origin x="624" y="60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165C0-925C-DA45-B408-7FBFC79CB77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CA987-40FB-664B-8603-8C7E50FC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fist pocket is sent by the client to initiate MQTT connection. MQTT protocol runs over the TCP to exchanging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CA987-40FB-664B-8603-8C7E50FC3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CA987-40FB-664B-8603-8C7E50FC3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7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1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1309962-EA2B-D74D-BEC1-AC7E3EE5AA7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5ADE20-6CA4-1145-B9B3-A3FC08717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EF5FB5-AEEA-4F43-AEB7-5F83B2DA4FB0}"/>
              </a:ext>
            </a:extLst>
          </p:cNvPr>
          <p:cNvSpPr txBox="1"/>
          <p:nvPr/>
        </p:nvSpPr>
        <p:spPr>
          <a:xfrm>
            <a:off x="-1656773" y="5767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Marco Cavani assessment 2 case study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D14AC-FFAC-E54D-9286-25CC97B80D6F}"/>
              </a:ext>
            </a:extLst>
          </p:cNvPr>
          <p:cNvSpPr txBox="1"/>
          <p:nvPr/>
        </p:nvSpPr>
        <p:spPr>
          <a:xfrm>
            <a:off x="-9876318" y="565871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ID: 10570027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F36DA-A071-2242-95D9-E7E73A92D331}"/>
              </a:ext>
            </a:extLst>
          </p:cNvPr>
          <p:cNvSpPr/>
          <p:nvPr/>
        </p:nvSpPr>
        <p:spPr>
          <a:xfrm>
            <a:off x="145835" y="528938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IoT and OT Security - CSI2450.1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93DA1-6A9E-1048-B076-D1C9463594E1}"/>
              </a:ext>
            </a:extLst>
          </p:cNvPr>
          <p:cNvSpPr txBox="1"/>
          <p:nvPr/>
        </p:nvSpPr>
        <p:spPr>
          <a:xfrm>
            <a:off x="145835" y="1571210"/>
            <a:ext cx="11556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an IoT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a cyber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relevant security countermeasures to mitigate/prevent the attack</a:t>
            </a:r>
          </a:p>
        </p:txBody>
      </p:sp>
    </p:spTree>
    <p:extLst>
      <p:ext uri="{BB962C8B-B14F-4D97-AF65-F5344CB8AC3E}">
        <p14:creationId xmlns:p14="http://schemas.microsoft.com/office/powerpoint/2010/main" val="27376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EE8D4-4A28-6144-A9F7-65D30AC9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0" y="1434697"/>
            <a:ext cx="843455" cy="843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2A748-4E13-4A4C-9454-DA6079098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10" y="968370"/>
            <a:ext cx="2448449" cy="2448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2877A-5EFD-974E-9731-4FAEDC73DC3E}"/>
              </a:ext>
            </a:extLst>
          </p:cNvPr>
          <p:cNvSpPr txBox="1"/>
          <p:nvPr/>
        </p:nvSpPr>
        <p:spPr>
          <a:xfrm>
            <a:off x="248736" y="2278927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Sensor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483A674-628A-4244-BDFD-9511C5BDD660}"/>
              </a:ext>
            </a:extLst>
          </p:cNvPr>
          <p:cNvSpPr/>
          <p:nvPr/>
        </p:nvSpPr>
        <p:spPr>
          <a:xfrm>
            <a:off x="1779154" y="1817262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77A33-AFC1-FB4F-AE88-BBDF8BE3CC84}"/>
              </a:ext>
            </a:extLst>
          </p:cNvPr>
          <p:cNvSpPr txBox="1"/>
          <p:nvPr/>
        </p:nvSpPr>
        <p:spPr>
          <a:xfrm>
            <a:off x="1626754" y="1361598"/>
            <a:ext cx="154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Publish temperature</a:t>
            </a:r>
          </a:p>
          <a:p>
            <a:r>
              <a:rPr lang="en-US" sz="1200" i="1" dirty="0"/>
              <a:t>To Computer_lab topic </a:t>
            </a:r>
          </a:p>
          <a:p>
            <a:endParaRPr lang="en-US" sz="12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AB710F-00CC-FC40-95B8-AB32618E8BF9}"/>
              </a:ext>
            </a:extLst>
          </p:cNvPr>
          <p:cNvSpPr txBox="1"/>
          <p:nvPr/>
        </p:nvSpPr>
        <p:spPr>
          <a:xfrm>
            <a:off x="2873689" y="2624179"/>
            <a:ext cx="1856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Staff –rw </a:t>
            </a:r>
          </a:p>
          <a:p>
            <a:r>
              <a:rPr lang="en-US" sz="1600" i="1" dirty="0"/>
              <a:t>(username, password)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AF6B893-4716-CA4E-A62A-9CFB3F941C48}"/>
              </a:ext>
            </a:extLst>
          </p:cNvPr>
          <p:cNvSpPr/>
          <p:nvPr/>
        </p:nvSpPr>
        <p:spPr>
          <a:xfrm rot="10800000">
            <a:off x="7169401" y="2278152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1A20DB-44E0-B241-A1B2-42D380E5A232}"/>
              </a:ext>
            </a:extLst>
          </p:cNvPr>
          <p:cNvSpPr txBox="1"/>
          <p:nvPr/>
        </p:nvSpPr>
        <p:spPr>
          <a:xfrm>
            <a:off x="7058025" y="2454901"/>
            <a:ext cx="2117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Subscribe to Computer_lab topic </a:t>
            </a:r>
          </a:p>
          <a:p>
            <a:endParaRPr lang="en-US" sz="12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77AA3C-C2EE-5D4A-A4A5-2CE616D4618D}"/>
              </a:ext>
            </a:extLst>
          </p:cNvPr>
          <p:cNvSpPr txBox="1"/>
          <p:nvPr/>
        </p:nvSpPr>
        <p:spPr>
          <a:xfrm>
            <a:off x="6368534" y="2650856"/>
            <a:ext cx="1856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Students –r </a:t>
            </a:r>
          </a:p>
          <a:p>
            <a:r>
              <a:rPr lang="en-US" sz="1600" i="1" dirty="0"/>
              <a:t>(username, password)</a:t>
            </a:r>
          </a:p>
          <a:p>
            <a:endParaRPr lang="en-US" sz="1600" i="1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C22CFFC-763F-424C-8094-E6FE8A7C25D4}"/>
              </a:ext>
            </a:extLst>
          </p:cNvPr>
          <p:cNvSpPr/>
          <p:nvPr/>
        </p:nvSpPr>
        <p:spPr>
          <a:xfrm>
            <a:off x="7251025" y="1635276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0271B-28B9-734E-9DA6-D61E64B73E97}"/>
              </a:ext>
            </a:extLst>
          </p:cNvPr>
          <p:cNvSpPr txBox="1"/>
          <p:nvPr/>
        </p:nvSpPr>
        <p:spPr>
          <a:xfrm>
            <a:off x="7036444" y="1315432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 Published to Computer_lab topic </a:t>
            </a:r>
          </a:p>
          <a:p>
            <a:endParaRPr lang="en-US" sz="1200" i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07E459-DB59-FD49-804E-7680BF58E65A}"/>
              </a:ext>
            </a:extLst>
          </p:cNvPr>
          <p:cNvSpPr/>
          <p:nvPr/>
        </p:nvSpPr>
        <p:spPr>
          <a:xfrm>
            <a:off x="3642273" y="1309158"/>
            <a:ext cx="3025833" cy="11457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46AEC-8DF6-4E45-B2D4-74425B20D8FE}"/>
              </a:ext>
            </a:extLst>
          </p:cNvPr>
          <p:cNvSpPr txBox="1"/>
          <p:nvPr/>
        </p:nvSpPr>
        <p:spPr>
          <a:xfrm>
            <a:off x="4207588" y="1487817"/>
            <a:ext cx="2000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MQTT Broker</a:t>
            </a:r>
          </a:p>
          <a:p>
            <a:pPr algn="ctr"/>
            <a:r>
              <a:rPr lang="en-US" i="1" dirty="0"/>
              <a:t>Topic: Computer_lab</a:t>
            </a:r>
          </a:p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9D5DDB-5639-A448-8F30-184867905E95}"/>
              </a:ext>
            </a:extLst>
          </p:cNvPr>
          <p:cNvSpPr/>
          <p:nvPr/>
        </p:nvSpPr>
        <p:spPr>
          <a:xfrm>
            <a:off x="3794673" y="1461558"/>
            <a:ext cx="3025833" cy="11457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F1EDD0-3941-4F4B-84EE-692184D5A83B}"/>
              </a:ext>
            </a:extLst>
          </p:cNvPr>
          <p:cNvSpPr txBox="1"/>
          <p:nvPr/>
        </p:nvSpPr>
        <p:spPr>
          <a:xfrm>
            <a:off x="-4209799" y="23612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IoT Environment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43EEC5-C894-D741-9E44-849A02505FBD}"/>
              </a:ext>
            </a:extLst>
          </p:cNvPr>
          <p:cNvSpPr txBox="1"/>
          <p:nvPr/>
        </p:nvSpPr>
        <p:spPr>
          <a:xfrm>
            <a:off x="-9876318" y="565871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ID: 10570027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A9A39B-D00F-4947-B87D-51B601AA8CAF}"/>
              </a:ext>
            </a:extLst>
          </p:cNvPr>
          <p:cNvSpPr/>
          <p:nvPr/>
        </p:nvSpPr>
        <p:spPr>
          <a:xfrm>
            <a:off x="145835" y="528938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666666"/>
                </a:solidFill>
                <a:effectLst/>
                <a:latin typeface="+mj-lt"/>
              </a:rPr>
              <a:t>IoT and OT Security - CSI2450.1</a:t>
            </a:r>
          </a:p>
        </p:txBody>
      </p:sp>
    </p:spTree>
    <p:extLst>
      <p:ext uri="{BB962C8B-B14F-4D97-AF65-F5344CB8AC3E}">
        <p14:creationId xmlns:p14="http://schemas.microsoft.com/office/powerpoint/2010/main" val="143951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9E4BF-775B-0545-A7E7-E2171CBFD040}"/>
              </a:ext>
            </a:extLst>
          </p:cNvPr>
          <p:cNvSpPr txBox="1"/>
          <p:nvPr/>
        </p:nvSpPr>
        <p:spPr>
          <a:xfrm>
            <a:off x="814790" y="1803592"/>
            <a:ext cx="142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</a:t>
            </a:r>
          </a:p>
          <a:p>
            <a:r>
              <a:rPr lang="en-US" dirty="0"/>
              <a:t>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37E29-83A4-D340-B02A-B4F45C56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" y="1741986"/>
            <a:ext cx="843455" cy="84345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0CF51CD-79C1-7048-9B0D-00CB33F768B2}"/>
              </a:ext>
            </a:extLst>
          </p:cNvPr>
          <p:cNvSpPr/>
          <p:nvPr/>
        </p:nvSpPr>
        <p:spPr>
          <a:xfrm rot="10800000">
            <a:off x="7808747" y="1274419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EC641D-67FA-DF47-8AC7-201A36CA59DD}"/>
              </a:ext>
            </a:extLst>
          </p:cNvPr>
          <p:cNvGrpSpPr/>
          <p:nvPr/>
        </p:nvGrpSpPr>
        <p:grpSpPr>
          <a:xfrm>
            <a:off x="3467144" y="1691078"/>
            <a:ext cx="3178233" cy="1298143"/>
            <a:chOff x="4056611" y="2353100"/>
            <a:chExt cx="3178233" cy="12981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58-A80E-1C46-8225-7BA88D0CE97B}"/>
                </a:ext>
              </a:extLst>
            </p:cNvPr>
            <p:cNvSpPr/>
            <p:nvPr/>
          </p:nvSpPr>
          <p:spPr>
            <a:xfrm>
              <a:off x="4056611" y="2353100"/>
              <a:ext cx="3025833" cy="114574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502AA-C335-6A4E-998C-F6E98415854D}"/>
                </a:ext>
              </a:extLst>
            </p:cNvPr>
            <p:cNvSpPr txBox="1"/>
            <p:nvPr/>
          </p:nvSpPr>
          <p:spPr>
            <a:xfrm>
              <a:off x="4617310" y="2531759"/>
              <a:ext cx="20092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MQTT Broker</a:t>
              </a:r>
            </a:p>
            <a:p>
              <a:r>
                <a:rPr lang="en-US" dirty="0"/>
                <a:t>Overloading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67E49D-0BE0-A04F-8462-3E62939702C7}"/>
                </a:ext>
              </a:extLst>
            </p:cNvPr>
            <p:cNvSpPr/>
            <p:nvPr/>
          </p:nvSpPr>
          <p:spPr>
            <a:xfrm>
              <a:off x="4209011" y="2505500"/>
              <a:ext cx="3025833" cy="114574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C81036-A1C0-9B49-A864-5DFA4136B22C}"/>
              </a:ext>
            </a:extLst>
          </p:cNvPr>
          <p:cNvSpPr txBox="1"/>
          <p:nvPr/>
        </p:nvSpPr>
        <p:spPr>
          <a:xfrm>
            <a:off x="-2969606" y="4439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DDOS Attack IoT Environment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BE84215-821D-8E4D-9175-3B7A1EDC1789}"/>
              </a:ext>
            </a:extLst>
          </p:cNvPr>
          <p:cNvSpPr/>
          <p:nvPr/>
        </p:nvSpPr>
        <p:spPr>
          <a:xfrm rot="10800000">
            <a:off x="7808747" y="1658912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EAC45A1-30C9-A94C-B0AD-DF2510537B96}"/>
              </a:ext>
            </a:extLst>
          </p:cNvPr>
          <p:cNvSpPr/>
          <p:nvPr/>
        </p:nvSpPr>
        <p:spPr>
          <a:xfrm rot="10800000">
            <a:off x="7808747" y="2043405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31FD35C-4669-CE4E-B4D4-E7F89209357F}"/>
              </a:ext>
            </a:extLst>
          </p:cNvPr>
          <p:cNvSpPr/>
          <p:nvPr/>
        </p:nvSpPr>
        <p:spPr>
          <a:xfrm rot="10800000">
            <a:off x="7808747" y="2427898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BA25C89-DFBA-774F-B8D7-0545F115A544}"/>
              </a:ext>
            </a:extLst>
          </p:cNvPr>
          <p:cNvSpPr/>
          <p:nvPr/>
        </p:nvSpPr>
        <p:spPr>
          <a:xfrm>
            <a:off x="1604025" y="2199182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38E928-E71E-2D44-A589-B1745E9DE155}"/>
              </a:ext>
            </a:extLst>
          </p:cNvPr>
          <p:cNvSpPr txBox="1"/>
          <p:nvPr/>
        </p:nvSpPr>
        <p:spPr>
          <a:xfrm>
            <a:off x="1451625" y="1743518"/>
            <a:ext cx="184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Publish temperature</a:t>
            </a:r>
          </a:p>
          <a:p>
            <a:r>
              <a:rPr lang="en-US" sz="1200" i="1" dirty="0"/>
              <a:t>To Computer_lab topic </a:t>
            </a:r>
          </a:p>
          <a:p>
            <a:endParaRPr lang="en-US" sz="1200" i="1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D919F2D1-C6AF-A741-8A30-DFE4833BCB6D}"/>
              </a:ext>
            </a:extLst>
          </p:cNvPr>
          <p:cNvSpPr/>
          <p:nvPr/>
        </p:nvSpPr>
        <p:spPr>
          <a:xfrm>
            <a:off x="9823042" y="1353190"/>
            <a:ext cx="1473752" cy="1270476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292247-FC3D-5546-BD70-691F37A4077E}"/>
              </a:ext>
            </a:extLst>
          </p:cNvPr>
          <p:cNvSpPr txBox="1"/>
          <p:nvPr/>
        </p:nvSpPr>
        <p:spPr>
          <a:xfrm>
            <a:off x="9823042" y="265266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DDOS Attack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E49A02-7A05-154E-970D-D8CB531DBD7D}"/>
              </a:ext>
            </a:extLst>
          </p:cNvPr>
          <p:cNvSpPr txBox="1"/>
          <p:nvPr/>
        </p:nvSpPr>
        <p:spPr>
          <a:xfrm>
            <a:off x="7933553" y="1073148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Subscribe request</a:t>
            </a:r>
          </a:p>
          <a:p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2E147-F885-8F49-B868-A578C20E3052}"/>
              </a:ext>
            </a:extLst>
          </p:cNvPr>
          <p:cNvSpPr txBox="1"/>
          <p:nvPr/>
        </p:nvSpPr>
        <p:spPr>
          <a:xfrm>
            <a:off x="7961147" y="145375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Subscribe request</a:t>
            </a:r>
          </a:p>
          <a:p>
            <a:endParaRPr lang="en-US" sz="12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6650B6-B394-9248-B430-1E15273B29A3}"/>
              </a:ext>
            </a:extLst>
          </p:cNvPr>
          <p:cNvSpPr txBox="1"/>
          <p:nvPr/>
        </p:nvSpPr>
        <p:spPr>
          <a:xfrm>
            <a:off x="7961147" y="1847653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Subscribe request</a:t>
            </a:r>
          </a:p>
          <a:p>
            <a:endParaRPr lang="en-US" sz="12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CF8B2-E71A-CF4F-87D4-2722DCDB75BE}"/>
              </a:ext>
            </a:extLst>
          </p:cNvPr>
          <p:cNvSpPr txBox="1"/>
          <p:nvPr/>
        </p:nvSpPr>
        <p:spPr>
          <a:xfrm>
            <a:off x="7975214" y="2241548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Subscribe request</a:t>
            </a:r>
          </a:p>
          <a:p>
            <a:endParaRPr lang="en-US" sz="1200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A9E484-9AE5-C848-A68E-B9548AE18C61}"/>
              </a:ext>
            </a:extLst>
          </p:cNvPr>
          <p:cNvSpPr txBox="1"/>
          <p:nvPr/>
        </p:nvSpPr>
        <p:spPr>
          <a:xfrm>
            <a:off x="-9876318" y="565871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ID: 10570027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DC2F4E-A642-2949-B872-F661247460E8}"/>
              </a:ext>
            </a:extLst>
          </p:cNvPr>
          <p:cNvSpPr/>
          <p:nvPr/>
        </p:nvSpPr>
        <p:spPr>
          <a:xfrm>
            <a:off x="145835" y="528938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666666"/>
                </a:solidFill>
                <a:effectLst/>
                <a:latin typeface="+mj-lt"/>
              </a:rPr>
              <a:t>IoT and OT Security - CSI2450.1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3A9B42-D6B0-DA46-8995-B37CA248167B}"/>
              </a:ext>
            </a:extLst>
          </p:cNvPr>
          <p:cNvSpPr txBox="1"/>
          <p:nvPr/>
        </p:nvSpPr>
        <p:spPr>
          <a:xfrm>
            <a:off x="6750393" y="2092191"/>
            <a:ext cx="9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338EEE-FD44-5A4E-ACC1-3F3AF3F30975}"/>
              </a:ext>
            </a:extLst>
          </p:cNvPr>
          <p:cNvCxnSpPr>
            <a:cxnSpLocks/>
          </p:cNvCxnSpPr>
          <p:nvPr/>
        </p:nvCxnSpPr>
        <p:spPr>
          <a:xfrm>
            <a:off x="7656347" y="1092776"/>
            <a:ext cx="0" cy="174404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936AB104-E074-3B4B-9441-294B53DC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977" y="3210268"/>
            <a:ext cx="2448449" cy="2448449"/>
          </a:xfrm>
          <a:prstGeom prst="rect">
            <a:avLst/>
          </a:prstGeom>
        </p:spPr>
      </p:pic>
      <p:sp>
        <p:nvSpPr>
          <p:cNvPr id="81" name="Right Arrow 80">
            <a:extLst>
              <a:ext uri="{FF2B5EF4-FFF2-40B4-BE49-F238E27FC236}">
                <a16:creationId xmlns:a16="http://schemas.microsoft.com/office/drawing/2014/main" id="{D39B8842-1086-9F41-9680-6B9B1525706F}"/>
              </a:ext>
            </a:extLst>
          </p:cNvPr>
          <p:cNvSpPr/>
          <p:nvPr/>
        </p:nvSpPr>
        <p:spPr>
          <a:xfrm rot="2292757">
            <a:off x="5515430" y="3767369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97F54F57-B7B5-E54B-B340-C94CDBDD5A25}"/>
              </a:ext>
            </a:extLst>
          </p:cNvPr>
          <p:cNvSpPr/>
          <p:nvPr/>
        </p:nvSpPr>
        <p:spPr>
          <a:xfrm rot="13066299">
            <a:off x="5832576" y="3524399"/>
            <a:ext cx="1625600" cy="1575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E80E3D-170F-D24F-9117-F8F25434AED8}"/>
              </a:ext>
            </a:extLst>
          </p:cNvPr>
          <p:cNvSpPr txBox="1"/>
          <p:nvPr/>
        </p:nvSpPr>
        <p:spPr>
          <a:xfrm rot="2373166">
            <a:off x="5752502" y="3619555"/>
            <a:ext cx="154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Regular transmission</a:t>
            </a:r>
          </a:p>
        </p:txBody>
      </p:sp>
    </p:spTree>
    <p:extLst>
      <p:ext uri="{BB962C8B-B14F-4D97-AF65-F5344CB8AC3E}">
        <p14:creationId xmlns:p14="http://schemas.microsoft.com/office/powerpoint/2010/main" val="36517427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{FEE28439-A289-A241-8536-28E5AD8F8386}tf10001120</Template>
  <TotalTime>945</TotalTime>
  <Words>157</Words>
  <Application>Microsoft Macintosh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2022-03-31T12:16:00Z</dcterms:created>
  <dcterms:modified xsi:type="dcterms:W3CDTF">2022-04-01T04:01:11Z</dcterms:modified>
</cp:coreProperties>
</file>