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6" r:id="rId3"/>
    <p:sldId id="269" r:id="rId4"/>
    <p:sldId id="257" r:id="rId5"/>
    <p:sldId id="270" r:id="rId6"/>
    <p:sldId id="271" r:id="rId7"/>
    <p:sldId id="281" r:id="rId8"/>
    <p:sldId id="282" r:id="rId9"/>
    <p:sldId id="260" r:id="rId10"/>
    <p:sldId id="275" r:id="rId11"/>
    <p:sldId id="276" r:id="rId12"/>
    <p:sldId id="277" r:id="rId13"/>
    <p:sldId id="278" r:id="rId14"/>
    <p:sldId id="261" r:id="rId15"/>
    <p:sldId id="272" r:id="rId16"/>
    <p:sldId id="273" r:id="rId17"/>
    <p:sldId id="268" r:id="rId18"/>
    <p:sldId id="267" r:id="rId19"/>
    <p:sldId id="283" r:id="rId20"/>
    <p:sldId id="26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74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23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50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586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990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886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4943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4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586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91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09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17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41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763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807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CEF7-74A2-4BEE-85D5-C388766766B9}" type="datetimeFigureOut">
              <a:rPr lang="es-EC" smtClean="0"/>
              <a:t>12/6/2020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D34D9-AE9B-42C7-80FB-2217D236BF1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53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06A25-B635-48E1-9E68-FC8314BC6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62864"/>
            <a:ext cx="7766936" cy="1646302"/>
          </a:xfrm>
        </p:spPr>
        <p:txBody>
          <a:bodyPr/>
          <a:lstStyle/>
          <a:p>
            <a:r>
              <a:rPr lang="es-ES" dirty="0"/>
              <a:t>Análisis de componentes principales (PCA)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2C3FEA-C04B-4F9F-AC0D-78323ABC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166" y="3909166"/>
            <a:ext cx="5989890" cy="259466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C" dirty="0"/>
              <a:t>Integrantes:</a:t>
            </a:r>
          </a:p>
          <a:p>
            <a:pPr algn="ctr"/>
            <a:r>
              <a:rPr lang="es-EC" dirty="0"/>
              <a:t>Diego Andrade </a:t>
            </a:r>
          </a:p>
          <a:p>
            <a:pPr algn="ctr"/>
            <a:r>
              <a:rPr lang="es-EC" dirty="0"/>
              <a:t>David Cárdenas</a:t>
            </a:r>
          </a:p>
          <a:p>
            <a:pPr algn="ctr"/>
            <a:r>
              <a:rPr lang="es-EC" dirty="0"/>
              <a:t> Marco Chica</a:t>
            </a:r>
          </a:p>
          <a:p>
            <a:pPr algn="ctr"/>
            <a:r>
              <a:rPr lang="es-EC" dirty="0"/>
              <a:t>Iván Cordero</a:t>
            </a:r>
          </a:p>
          <a:p>
            <a:pPr algn="ctr"/>
            <a:r>
              <a:rPr lang="es-EC" dirty="0"/>
              <a:t>Juvenal Cuenca</a:t>
            </a:r>
          </a:p>
          <a:p>
            <a:pPr algn="ctr"/>
            <a:r>
              <a:rPr lang="es-EC" dirty="0"/>
              <a:t>Estefanía Rodas </a:t>
            </a:r>
          </a:p>
          <a:p>
            <a:endParaRPr lang="es-EC" dirty="0"/>
          </a:p>
          <a:p>
            <a:r>
              <a:rPr lang="es-EC" dirty="0"/>
              <a:t>Inteligencia Artificial</a:t>
            </a:r>
          </a:p>
          <a:p>
            <a:r>
              <a:rPr lang="es-EC" dirty="0"/>
              <a:t>10mo Ciclo</a:t>
            </a:r>
          </a:p>
        </p:txBody>
      </p:sp>
      <p:pic>
        <p:nvPicPr>
          <p:cNvPr id="4" name="Imagen 3" descr="Resultado de imagen para uda logo">
            <a:extLst>
              <a:ext uri="{FF2B5EF4-FFF2-40B4-BE49-F238E27FC236}">
                <a16:creationId xmlns:a16="http://schemas.microsoft.com/office/drawing/2014/main" id="{F10FB2FB-AA7A-4EE8-8DE2-1528DCCA37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72" y="191766"/>
            <a:ext cx="16764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8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6B191-D1D9-4E22-88C1-AF596C15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Covarianza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309AF-6CB8-4448-B659-D2BD3E68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2799"/>
            <a:ext cx="8596668" cy="892100"/>
          </a:xfrm>
        </p:spPr>
        <p:txBody>
          <a:bodyPr/>
          <a:lstStyle/>
          <a:p>
            <a:r>
              <a:rPr lang="es-EC" dirty="0"/>
              <a:t>La covarianza es la variabilidad de dos datos centrados </a:t>
            </a:r>
          </a:p>
          <a:p>
            <a:r>
              <a:rPr lang="es-EC" dirty="0"/>
              <a:t>Se define como la sumatoria del producto de ambas variables.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8402F0-9D84-4DA1-AD21-03F22593F790}"/>
              </a:ext>
            </a:extLst>
          </p:cNvPr>
          <p:cNvPicPr/>
          <p:nvPr/>
        </p:nvPicPr>
        <p:blipFill rotWithShape="1">
          <a:blip r:embed="rId2"/>
          <a:srcRect l="33689" t="51767" r="38970" b="36624"/>
          <a:stretch/>
        </p:blipFill>
        <p:spPr bwMode="auto">
          <a:xfrm>
            <a:off x="4258385" y="2264899"/>
            <a:ext cx="3675230" cy="985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62590D-A9EA-4C2D-A2A0-4A9E7EFCB1F7}"/>
              </a:ext>
            </a:extLst>
          </p:cNvPr>
          <p:cNvPicPr/>
          <p:nvPr/>
        </p:nvPicPr>
        <p:blipFill rotWithShape="1">
          <a:blip r:embed="rId3"/>
          <a:srcRect l="33161" t="24472" r="31738" b="40702"/>
          <a:stretch/>
        </p:blipFill>
        <p:spPr bwMode="auto">
          <a:xfrm>
            <a:off x="3437206" y="4065562"/>
            <a:ext cx="5317588" cy="26165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6339B72-5882-4930-8F29-FC9D4382E7B4}"/>
              </a:ext>
            </a:extLst>
          </p:cNvPr>
          <p:cNvSpPr/>
          <p:nvPr/>
        </p:nvSpPr>
        <p:spPr>
          <a:xfrm>
            <a:off x="940537" y="3471847"/>
            <a:ext cx="3065263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C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Interpretación Geométrica</a:t>
            </a:r>
          </a:p>
        </p:txBody>
      </p:sp>
    </p:spTree>
    <p:extLst>
      <p:ext uri="{BB962C8B-B14F-4D97-AF65-F5344CB8AC3E}">
        <p14:creationId xmlns:p14="http://schemas.microsoft.com/office/powerpoint/2010/main" val="396399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FB9E2-031D-48A4-98A4-8EC84BC7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05908"/>
            <a:ext cx="8596668" cy="443133"/>
          </a:xfrm>
        </p:spPr>
        <p:txBody>
          <a:bodyPr/>
          <a:lstStyle/>
          <a:p>
            <a:r>
              <a:rPr lang="es-EC" b="1" dirty="0"/>
              <a:t>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79CA0A-14D4-4C67-A4F2-2DD3439E5A2D}"/>
              </a:ext>
            </a:extLst>
          </p:cNvPr>
          <p:cNvPicPr/>
          <p:nvPr/>
        </p:nvPicPr>
        <p:blipFill rotWithShape="1">
          <a:blip r:embed="rId2"/>
          <a:srcRect l="54857" t="42983" r="5280" b="30035"/>
          <a:stretch/>
        </p:blipFill>
        <p:spPr bwMode="auto">
          <a:xfrm>
            <a:off x="2917999" y="841255"/>
            <a:ext cx="5747700" cy="2267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3BE29C-BE71-46AC-90C8-7C404F8A357B}"/>
              </a:ext>
            </a:extLst>
          </p:cNvPr>
          <p:cNvPicPr/>
          <p:nvPr/>
        </p:nvPicPr>
        <p:blipFill rotWithShape="1">
          <a:blip r:embed="rId3"/>
          <a:srcRect l="21343" t="22903" r="13923" b="18427"/>
          <a:stretch/>
        </p:blipFill>
        <p:spPr bwMode="auto">
          <a:xfrm>
            <a:off x="1170161" y="3910821"/>
            <a:ext cx="4274036" cy="2222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4E9F5D-84DD-4340-A0C5-DA81A21C2BB1}"/>
              </a:ext>
            </a:extLst>
          </p:cNvPr>
          <p:cNvPicPr/>
          <p:nvPr/>
        </p:nvPicPr>
        <p:blipFill rotWithShape="1">
          <a:blip r:embed="rId4"/>
          <a:srcRect l="20637" t="21962" r="13217" b="13721"/>
          <a:stretch/>
        </p:blipFill>
        <p:spPr bwMode="auto">
          <a:xfrm>
            <a:off x="6096000" y="3527474"/>
            <a:ext cx="4925839" cy="2718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27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7ED88-5497-4483-81DA-B30448C5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45" y="3074390"/>
            <a:ext cx="8596668" cy="354610"/>
          </a:xfrm>
        </p:spPr>
        <p:txBody>
          <a:bodyPr>
            <a:normAutofit lnSpcReduction="10000"/>
          </a:bodyPr>
          <a:lstStyle/>
          <a:p>
            <a:r>
              <a:rPr lang="es-EC" b="1" dirty="0"/>
              <a:t>Ejemplo 2</a:t>
            </a:r>
            <a:r>
              <a:rPr lang="es-EC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0151AF-7E00-41D9-95AC-161666C534E1}"/>
              </a:ext>
            </a:extLst>
          </p:cNvPr>
          <p:cNvPicPr/>
          <p:nvPr/>
        </p:nvPicPr>
        <p:blipFill rotWithShape="1">
          <a:blip r:embed="rId2"/>
          <a:srcRect l="13053" t="21648" r="12335" b="29408"/>
          <a:stretch/>
        </p:blipFill>
        <p:spPr bwMode="auto">
          <a:xfrm>
            <a:off x="2964815" y="360509"/>
            <a:ext cx="6024440" cy="2410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88B48D-418C-4D03-B714-0F522CEC765F}"/>
              </a:ext>
            </a:extLst>
          </p:cNvPr>
          <p:cNvPicPr/>
          <p:nvPr/>
        </p:nvPicPr>
        <p:blipFill rotWithShape="1">
          <a:blip r:embed="rId3"/>
          <a:srcRect l="37747" t="23217" r="34031" b="48232"/>
          <a:stretch/>
        </p:blipFill>
        <p:spPr bwMode="auto">
          <a:xfrm>
            <a:off x="2070034" y="3687065"/>
            <a:ext cx="3456623" cy="2106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6A3CEE-8EA6-4677-909D-C876FBD06902}"/>
              </a:ext>
            </a:extLst>
          </p:cNvPr>
          <p:cNvPicPr/>
          <p:nvPr/>
        </p:nvPicPr>
        <p:blipFill rotWithShape="1">
          <a:blip r:embed="rId4"/>
          <a:srcRect l="82652" t="43640" r="5280" b="30035"/>
          <a:stretch/>
        </p:blipFill>
        <p:spPr bwMode="auto">
          <a:xfrm>
            <a:off x="6984609" y="3429000"/>
            <a:ext cx="2715065" cy="2799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580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C6F60-2E0A-4854-ACF9-C20A2140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702" y="5002264"/>
            <a:ext cx="8596668" cy="470069"/>
          </a:xfrm>
        </p:spPr>
        <p:txBody>
          <a:bodyPr/>
          <a:lstStyle/>
          <a:p>
            <a:r>
              <a:rPr lang="es-EC" dirty="0"/>
              <a:t>Covarianza=0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526E7-B23F-45E0-88C6-369FE66AC788}"/>
              </a:ext>
            </a:extLst>
          </p:cNvPr>
          <p:cNvPicPr/>
          <p:nvPr/>
        </p:nvPicPr>
        <p:blipFill rotWithShape="1">
          <a:blip r:embed="rId2"/>
          <a:srcRect l="38276" t="23531" r="34207" b="47918"/>
          <a:stretch/>
        </p:blipFill>
        <p:spPr bwMode="auto">
          <a:xfrm>
            <a:off x="4269836" y="637037"/>
            <a:ext cx="3652325" cy="2310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A735153-9291-4D9E-90BC-632CB69E7D19}"/>
              </a:ext>
            </a:extLst>
          </p:cNvPr>
          <p:cNvPicPr/>
          <p:nvPr/>
        </p:nvPicPr>
        <p:blipFill rotWithShape="1">
          <a:blip r:embed="rId3"/>
          <a:srcRect l="21695" t="63062" r="21155" b="25643"/>
          <a:stretch/>
        </p:blipFill>
        <p:spPr bwMode="auto">
          <a:xfrm>
            <a:off x="3350417" y="3543234"/>
            <a:ext cx="5491162" cy="86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A0CE3F-50C8-4B83-8492-40A3BC896601}"/>
              </a:ext>
            </a:extLst>
          </p:cNvPr>
          <p:cNvSpPr/>
          <p:nvPr/>
        </p:nvSpPr>
        <p:spPr>
          <a:xfrm>
            <a:off x="5468036" y="5574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>
                <a:solidFill>
                  <a:srgbClr val="222222"/>
                </a:solidFill>
                <a:latin typeface="arial" panose="020B0604020202020204" pitchFamily="34" charset="0"/>
              </a:rPr>
              <a:t>Nos permite saber cómo se comporta una variable en función de lo que hace otra variable.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70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E683-263E-44DC-96D4-CB4981E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covarianza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D0057-0C3C-4C92-8742-B2D9A934C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943"/>
            <a:ext cx="4044872" cy="5028403"/>
          </a:xfrm>
        </p:spPr>
        <p:txBody>
          <a:bodyPr/>
          <a:lstStyle/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pPr algn="just"/>
            <a:r>
              <a:rPr lang="es-419" dirty="0"/>
              <a:t>Matriz simétrica n X n que nos dará una idea de como esta esparcido el conjunto de datos en el plano de coordenadas.</a:t>
            </a:r>
          </a:p>
          <a:p>
            <a:pPr algn="just"/>
            <a:r>
              <a:rPr lang="es-419" dirty="0"/>
              <a:t>En la diagonal principal se colocan los valores de varianza. La covarianza se tomara entre cada par de ejes repitiéndose cada valor 2 veces y así completando la matriz.</a:t>
            </a:r>
          </a:p>
          <a:p>
            <a:pPr marL="0" indent="0">
              <a:buNone/>
            </a:pPr>
            <a:endParaRPr lang="es-EC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4706AC-33BC-4F4B-B751-B72C7EA35B01}"/>
                  </a:ext>
                </a:extLst>
              </p:cNvPr>
              <p:cNvSpPr txBox="1"/>
              <p:nvPr/>
            </p:nvSpPr>
            <p:spPr>
              <a:xfrm>
                <a:off x="4667949" y="3940098"/>
                <a:ext cx="6043962" cy="252947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419" sz="2400" dirty="0">
                    <a:solidFill>
                      <a:schemeClr val="bg1"/>
                    </a:solidFill>
                  </a:rPr>
                  <a:t>Ejemplo: Sistema 2D</a:t>
                </a:r>
              </a:p>
              <a:p>
                <a:endParaRPr lang="es-419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419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419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419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𝐶𝑜𝑣𝑎𝑟𝑖𝑎𝑛𝑧𝑎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𝑐𝑜𝑣𝑎𝑟𝑖𝑎𝑛𝑧𝑎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419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419" sz="2400" dirty="0">
                  <a:solidFill>
                    <a:schemeClr val="bg1"/>
                  </a:solidFill>
                </a:endParaRPr>
              </a:p>
              <a:p>
                <a:endParaRPr lang="es-419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419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4706AC-33BC-4F4B-B751-B72C7EA35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949" y="3940098"/>
                <a:ext cx="6043962" cy="2529475"/>
              </a:xfrm>
              <a:prstGeom prst="rect">
                <a:avLst/>
              </a:prstGeom>
              <a:blipFill>
                <a:blip r:embed="rId2"/>
                <a:stretch>
                  <a:fillRect l="-1509" t="-167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30C43F-BF78-4BCA-9C82-2DE16FC8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75" y="1120698"/>
            <a:ext cx="4044872" cy="23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0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39EEE-2558-4D06-B543-AA47B9DB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Transformaciones Lineales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B4D0E-7699-4A5E-9A89-9E355F65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8" y="1413000"/>
            <a:ext cx="9133139" cy="4835400"/>
          </a:xfrm>
        </p:spPr>
        <p:txBody>
          <a:bodyPr>
            <a:normAutofit/>
          </a:bodyPr>
          <a:lstStyle/>
          <a:p>
            <a:r>
              <a:rPr lang="es-EC" dirty="0"/>
              <a:t>Es una función de un plano a otro</a:t>
            </a:r>
          </a:p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-&gt; ((a11)x+(a12)y,(a21)x+(a22)y)</a:t>
            </a:r>
          </a:p>
          <a:p>
            <a:r>
              <a:rPr lang="es-EC" dirty="0"/>
              <a:t>Estirando el vector en vez de rotar</a:t>
            </a:r>
          </a:p>
          <a:p>
            <a:endParaRPr lang="es-EC" dirty="0"/>
          </a:p>
          <a:p>
            <a:r>
              <a:rPr lang="es-EC" dirty="0"/>
              <a:t>Vectores propios </a:t>
            </a:r>
            <a:r>
              <a:rPr lang="en-US" dirty="0"/>
              <a:t>(</a:t>
            </a:r>
            <a:r>
              <a:rPr lang="es-EC" dirty="0"/>
              <a:t>dirección,   v </a:t>
            </a:r>
            <a:r>
              <a:rPr lang="en-US" dirty="0"/>
              <a:t>)</a:t>
            </a:r>
          </a:p>
          <a:p>
            <a:r>
              <a:rPr lang="es-EC" dirty="0"/>
              <a:t>Valores propios </a:t>
            </a:r>
            <a:r>
              <a:rPr lang="en-US" dirty="0"/>
              <a:t>(</a:t>
            </a:r>
            <a:r>
              <a:rPr lang="es-EC" dirty="0"/>
              <a:t>magnitudes,  </a:t>
            </a:r>
            <a:r>
              <a:rPr lang="el-GR" dirty="0"/>
              <a:t>λ</a:t>
            </a:r>
            <a:r>
              <a:rPr lang="es-EC" dirty="0"/>
              <a:t>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Matrix * vector = </a:t>
            </a:r>
            <a:r>
              <a:rPr lang="es-EC" dirty="0"/>
              <a:t>número</a:t>
            </a:r>
            <a:r>
              <a:rPr lang="en-US" dirty="0"/>
              <a:t> * vector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B9EFD8-4E6E-4461-82DC-6FB2A327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766" y="275292"/>
            <a:ext cx="1067158" cy="9238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66BE7D-7F50-4095-B347-C2B75748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88" y="1337733"/>
            <a:ext cx="2012267" cy="15837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ACEE5E-0136-4936-92EB-FABA97AB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140" y="1356783"/>
            <a:ext cx="2021257" cy="15837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3304167-33A8-4BC9-BDC1-AF26DE58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852" y="3191446"/>
            <a:ext cx="2176085" cy="17354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7538AD-B8DB-4AC6-9402-AAF36CFD9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766" y="3269097"/>
            <a:ext cx="2021258" cy="16182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23BA00-BD50-4880-B494-015D425BB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905" y="4747009"/>
            <a:ext cx="2741399" cy="1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B5439-523B-4672-BEB7-9F704921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4" y="376759"/>
            <a:ext cx="8596668" cy="6218913"/>
          </a:xfrm>
        </p:spPr>
        <p:txBody>
          <a:bodyPr/>
          <a:lstStyle/>
          <a:p>
            <a:r>
              <a:rPr lang="es-EC" dirty="0"/>
              <a:t>Para obtener los valores propios se encuentra el polinomio característico de la matriz, retirar el determinante y escribirlo como una ecuación cuadrática, después sacar las raíces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Para obtener  vectores propios sustituimos los valores propios en la ecuación teniendo como incógnita los vectores  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B36F6-528A-4052-8E19-6C8FCF1D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04" y="4355734"/>
            <a:ext cx="6381407" cy="22399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1D2259-96BD-404D-87B7-73668925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93" y="1243142"/>
            <a:ext cx="5718918" cy="24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7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F501521-7E79-45CE-A749-03277BB6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914" y="210354"/>
            <a:ext cx="7732570" cy="1320800"/>
          </a:xfrm>
        </p:spPr>
        <p:txBody>
          <a:bodyPr/>
          <a:lstStyle/>
          <a:p>
            <a:pPr algn="ctr"/>
            <a:r>
              <a:rPr lang="es-EC" dirty="0"/>
              <a:t>Análisis de componentes principales (PCA)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EB18EB1-CE12-42A4-A780-6BFBA5E8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48" y="1632555"/>
            <a:ext cx="8801517" cy="3956876"/>
          </a:xfrm>
        </p:spPr>
        <p:txBody>
          <a:bodyPr/>
          <a:lstStyle/>
          <a:p>
            <a:r>
              <a:rPr lang="es-EC" dirty="0"/>
              <a:t>Primero centramos nuestros datos al origen (0,0)</a:t>
            </a:r>
          </a:p>
          <a:p>
            <a:r>
              <a:rPr lang="es-EC" dirty="0"/>
              <a:t>Segundo resolvemos la matriz de covarianza</a:t>
            </a:r>
          </a:p>
          <a:p>
            <a:r>
              <a:rPr lang="es-EC" dirty="0"/>
              <a:t>Tercero se adquiere vectores propios y valores propios</a:t>
            </a:r>
          </a:p>
          <a:p>
            <a:r>
              <a:rPr lang="es-EC" dirty="0"/>
              <a:t>Cuarto se revisa los valores más altos (mayor información)</a:t>
            </a:r>
          </a:p>
          <a:p>
            <a:r>
              <a:rPr lang="es-EC" dirty="0"/>
              <a:t>Quinto se proyecta los datos sobre el vector con mayor información.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B30E75-C3FE-4E76-BEBD-8C9C10876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6"/>
          <a:stretch/>
        </p:blipFill>
        <p:spPr>
          <a:xfrm>
            <a:off x="710409" y="3697710"/>
            <a:ext cx="1428750" cy="30673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08F5B1-12AA-4732-9631-C0DF85DD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81" y="3631627"/>
            <a:ext cx="4581525" cy="1581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40385B-9BDD-4F19-B774-2EDE81440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238" y="3654223"/>
            <a:ext cx="790793" cy="306731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3CEAE6C-ECA3-4597-A4AB-E2037CAC6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873" y="5321873"/>
            <a:ext cx="1536127" cy="1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3A5DF-0B73-4213-B89F-5A81300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42323" cy="1320800"/>
          </a:xfrm>
        </p:spPr>
        <p:txBody>
          <a:bodyPr/>
          <a:lstStyle/>
          <a:p>
            <a:r>
              <a:rPr lang="es-ES" dirty="0"/>
              <a:t>Descomposición de valores singulares (SVD)</a:t>
            </a:r>
            <a:endParaRPr lang="es-EC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C2126A1-F455-4794-B79B-6EDCD6289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72323"/>
                <a:ext cx="8801203" cy="4469040"/>
              </a:xfrm>
            </p:spPr>
            <p:txBody>
              <a:bodyPr/>
              <a:lstStyle/>
              <a:p>
                <a:r>
                  <a:rPr lang="es-419" dirty="0"/>
                  <a:t>Es otro método para el análisis de componentes principales, en el que se realiza una factorización de los datos originales en matrices mas pequeñas.</a:t>
                </a:r>
              </a:p>
              <a:p>
                <a:pPr marL="0" indent="0">
                  <a:buNone/>
                </a:pPr>
                <a:endParaRPr lang="es-419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𝑛𝑥𝑚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es-419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  <a:p>
                <a:r>
                  <a:rPr lang="es-419" dirty="0"/>
                  <a:t>U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419" dirty="0"/>
                  <a:t>son matrices de transformación unitaria, ortogonales </a:t>
                </a:r>
              </a:p>
              <a:p>
                <a:r>
                  <a:rPr lang="es-419" dirty="0"/>
                  <a:t>S, Su diagonal principal son los valores singulares de A.</a:t>
                </a:r>
              </a:p>
              <a:p>
                <a:r>
                  <a:rPr lang="es-419" dirty="0"/>
                  <a:t>La matriz V tendrá los componentes principales (PC) de los datos</a:t>
                </a:r>
              </a:p>
              <a:p>
                <a:pPr marL="0" indent="0">
                  <a:buNone/>
                </a:pPr>
                <a:endParaRPr lang="es-EC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C2126A1-F455-4794-B79B-6EDCD6289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72323"/>
                <a:ext cx="8801203" cy="4469040"/>
              </a:xfrm>
              <a:blipFill>
                <a:blip r:embed="rId2"/>
                <a:stretch>
                  <a:fillRect l="-139" t="-955" r="-1039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FF465A-67EF-4D2D-84D6-A1EE036E725D}"/>
              </a:ext>
            </a:extLst>
          </p:cNvPr>
          <p:cNvSpPr/>
          <p:nvPr/>
        </p:nvSpPr>
        <p:spPr>
          <a:xfrm>
            <a:off x="3594822" y="2403087"/>
            <a:ext cx="2966224" cy="64677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2250-E4BD-45A3-849D-E36B0EDA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0"/>
          <a:stretch/>
        </p:blipFill>
        <p:spPr>
          <a:xfrm>
            <a:off x="3423424" y="5022812"/>
            <a:ext cx="3345197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2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68EC-DC43-4856-B296-CC9DE4A0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Python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65799-913A-4C1C-A38C-43D5196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Librerías Necesarias</a:t>
            </a:r>
          </a:p>
          <a:p>
            <a:r>
              <a:rPr lang="es-EC" dirty="0" err="1"/>
              <a:t>mglearn</a:t>
            </a:r>
            <a:r>
              <a:rPr lang="es-EC" dirty="0"/>
              <a:t>: </a:t>
            </a:r>
            <a:r>
              <a:rPr lang="es-EC" dirty="0" err="1"/>
              <a:t>pip</a:t>
            </a:r>
            <a:r>
              <a:rPr lang="es-EC" dirty="0"/>
              <a:t> </a:t>
            </a:r>
            <a:r>
              <a:rPr lang="es-EC" dirty="0" err="1"/>
              <a:t>install</a:t>
            </a:r>
            <a:r>
              <a:rPr lang="es-EC" dirty="0"/>
              <a:t> </a:t>
            </a:r>
            <a:r>
              <a:rPr lang="es-EC" dirty="0" err="1"/>
              <a:t>mglearn</a:t>
            </a:r>
            <a:endParaRPr lang="es-EC" dirty="0"/>
          </a:p>
          <a:p>
            <a:r>
              <a:rPr lang="es-EC" dirty="0" err="1"/>
              <a:t>Sklearn</a:t>
            </a:r>
            <a:r>
              <a:rPr lang="es-EC" dirty="0"/>
              <a:t>: </a:t>
            </a:r>
            <a:r>
              <a:rPr lang="es-EC" dirty="0" err="1"/>
              <a:t>pip</a:t>
            </a:r>
            <a:r>
              <a:rPr lang="es-EC" dirty="0"/>
              <a:t> </a:t>
            </a:r>
            <a:r>
              <a:rPr lang="es-EC" dirty="0" err="1"/>
              <a:t>install</a:t>
            </a:r>
            <a:r>
              <a:rPr lang="es-EC" dirty="0"/>
              <a:t> -U </a:t>
            </a:r>
            <a:r>
              <a:rPr lang="es-EC" dirty="0" err="1"/>
              <a:t>scikit-learn</a:t>
            </a: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53" y="3693449"/>
            <a:ext cx="3800475" cy="23812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198" y="3743455"/>
            <a:ext cx="3581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8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9722B-779E-4728-AB2E-3BDC2EFA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Indicie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84E81-6A50-4E5A-992A-C008E9DF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9054"/>
            <a:ext cx="8596668" cy="5173465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Introducción a la reducción de dimensionalidad. </a:t>
            </a:r>
          </a:p>
          <a:p>
            <a:endParaRPr lang="es-ES" dirty="0"/>
          </a:p>
          <a:p>
            <a:r>
              <a:rPr lang="es-ES" dirty="0"/>
              <a:t>Ejemplo de la vida real (dataset de casas).</a:t>
            </a:r>
          </a:p>
          <a:p>
            <a:endParaRPr lang="es-ES" dirty="0"/>
          </a:p>
          <a:p>
            <a:r>
              <a:rPr lang="es-ES" dirty="0"/>
              <a:t> Promedio. </a:t>
            </a:r>
          </a:p>
          <a:p>
            <a:endParaRPr lang="es-ES" dirty="0"/>
          </a:p>
          <a:p>
            <a:r>
              <a:rPr lang="es-ES" dirty="0"/>
              <a:t>Varianza.</a:t>
            </a:r>
          </a:p>
          <a:p>
            <a:endParaRPr lang="es-ES" dirty="0"/>
          </a:p>
          <a:p>
            <a:r>
              <a:rPr lang="es-ES" dirty="0"/>
              <a:t> Covarianza.</a:t>
            </a:r>
          </a:p>
          <a:p>
            <a:endParaRPr lang="es-ES" dirty="0"/>
          </a:p>
          <a:p>
            <a:r>
              <a:rPr lang="es-ES" dirty="0"/>
              <a:t>Valores propios y vectores propios. –</a:t>
            </a:r>
          </a:p>
          <a:p>
            <a:endParaRPr lang="es-ES" dirty="0"/>
          </a:p>
          <a:p>
            <a:r>
              <a:rPr lang="es-ES" dirty="0"/>
              <a:t> Análisis de componentes principales.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5326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1FAD2-BF99-4EC0-A683-B32C58B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R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FAAB6E-B3B8-403A-9C52-281CB4DCD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59" y="1626762"/>
            <a:ext cx="4533900" cy="1028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C7A332-9394-43DD-BDD8-74FACF1C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68" y="2655462"/>
            <a:ext cx="4572000" cy="3924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53E10-4E8F-4CEB-BFC2-B356BE62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27" y="1623364"/>
            <a:ext cx="3988875" cy="35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5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196ADC-E7A0-472B-972A-1DA0FF13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8" y="1338386"/>
            <a:ext cx="2894259" cy="17617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BEEFB8-2BAD-4C3F-88A6-904CBECC9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86"/>
          <a:stretch/>
        </p:blipFill>
        <p:spPr>
          <a:xfrm>
            <a:off x="4639883" y="470090"/>
            <a:ext cx="4513902" cy="41856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5CB544-0560-42CC-ACC8-92D037018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16" y="4986108"/>
            <a:ext cx="6229350" cy="333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7A6C5-546D-4884-A28D-BC691893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1" y="5559715"/>
            <a:ext cx="6502156" cy="6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F9D7-FED6-4177-8F27-91F2C04B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BBF76-FCA0-4515-B5E7-56FEB948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83"/>
            <a:ext cx="8596668" cy="3880773"/>
          </a:xfrm>
        </p:spPr>
        <p:txBody>
          <a:bodyPr/>
          <a:lstStyle/>
          <a:p>
            <a:r>
              <a:rPr lang="es-EC" dirty="0"/>
              <a:t>Tipo de aprendizaje no supervisado </a:t>
            </a:r>
          </a:p>
          <a:p>
            <a:endParaRPr lang="es-EC" dirty="0"/>
          </a:p>
          <a:p>
            <a:r>
              <a:rPr lang="es-EC" dirty="0"/>
              <a:t>Representar un conjunto de variables en términos de nuevas variables no correlacionadas</a:t>
            </a:r>
          </a:p>
          <a:p>
            <a:endParaRPr lang="es-EC" dirty="0"/>
          </a:p>
          <a:p>
            <a:r>
              <a:rPr lang="es-EC" dirty="0"/>
              <a:t>PCA busca la proyección en la que los datos queden mejor representados en términos de mínimos cuadrados.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0CDBBA-555E-4AFA-BD6D-BEE6685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975721"/>
            <a:ext cx="4441709" cy="25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68D2F-1816-4DC1-A172-3377C6B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Reducción de dimensionalidad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9114E-8542-42C4-B038-DFCFBA60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Consiste en reducir la información de nuestro </a:t>
            </a:r>
            <a:r>
              <a:rPr lang="es-EC" dirty="0" err="1"/>
              <a:t>dataset</a:t>
            </a:r>
            <a:r>
              <a:rPr lang="es-EC" dirty="0"/>
              <a:t> pero de manera en la que esta pierda la menor cantidad de información que se pueda.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CFBA86-FC1C-4C04-9F04-62E55F91C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87" y="2995116"/>
            <a:ext cx="5147627" cy="30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60479-8E68-40DF-ADD6-6CFFEC67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Ejemplo: Datos de casas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82EDF-2831-44F3-8AA0-CE4AE758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7345"/>
          </a:xfrm>
        </p:spPr>
        <p:txBody>
          <a:bodyPr>
            <a:normAutofit/>
          </a:bodyPr>
          <a:lstStyle/>
          <a:p>
            <a:endParaRPr lang="es-EC" dirty="0"/>
          </a:p>
          <a:p>
            <a:r>
              <a:rPr lang="es-EC" dirty="0"/>
              <a:t>Área.</a:t>
            </a:r>
          </a:p>
          <a:p>
            <a:endParaRPr lang="es-EC" dirty="0"/>
          </a:p>
          <a:p>
            <a:r>
              <a:rPr lang="es-EC" dirty="0"/>
              <a:t>Numero de Habitaciones.</a:t>
            </a:r>
          </a:p>
          <a:p>
            <a:endParaRPr lang="es-EC" dirty="0"/>
          </a:p>
          <a:p>
            <a:r>
              <a:rPr lang="es-EC" dirty="0"/>
              <a:t>Numero de ba</a:t>
            </a:r>
            <a:r>
              <a:rPr lang="es-ES" dirty="0"/>
              <a:t>ños. </a:t>
            </a:r>
          </a:p>
          <a:p>
            <a:endParaRPr lang="es-ES" dirty="0"/>
          </a:p>
          <a:p>
            <a:r>
              <a:rPr lang="es-ES" dirty="0"/>
              <a:t>Escuelas cercanas.</a:t>
            </a:r>
          </a:p>
          <a:p>
            <a:endParaRPr lang="es-ES" dirty="0"/>
          </a:p>
          <a:p>
            <a:r>
              <a:rPr lang="es-ES" dirty="0"/>
              <a:t>Crimen en el área.</a:t>
            </a:r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C59DC1-9DB9-4184-96B8-1B0F2173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40" y="2168852"/>
            <a:ext cx="4601052" cy="25772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25AAF0-E757-466B-A118-1EDED342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40" y="5267435"/>
            <a:ext cx="4601052" cy="6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5CAF53-49F9-4A16-B10F-7C6A2697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Área.</a:t>
            </a:r>
          </a:p>
          <a:p>
            <a:endParaRPr lang="es-EC" dirty="0"/>
          </a:p>
          <a:p>
            <a:r>
              <a:rPr lang="es-EC" dirty="0"/>
              <a:t>Numero de Habitaciones                                                   Tamaño.</a:t>
            </a:r>
          </a:p>
          <a:p>
            <a:endParaRPr lang="es-EC" dirty="0"/>
          </a:p>
          <a:p>
            <a:r>
              <a:rPr lang="es-EC" dirty="0"/>
              <a:t>Numero de ba</a:t>
            </a:r>
            <a:r>
              <a:rPr lang="es-ES" dirty="0"/>
              <a:t>ños. </a:t>
            </a:r>
          </a:p>
          <a:p>
            <a:endParaRPr lang="es-ES" dirty="0"/>
          </a:p>
          <a:p>
            <a:r>
              <a:rPr lang="es-ES" dirty="0"/>
              <a:t>Escuelas cercanas.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                                 Ubicación.</a:t>
            </a:r>
          </a:p>
          <a:p>
            <a:r>
              <a:rPr lang="es-ES" dirty="0"/>
              <a:t>Crimen en el área.</a:t>
            </a:r>
            <a:endParaRPr lang="es-EC" dirty="0"/>
          </a:p>
          <a:p>
            <a:endParaRPr lang="es-ES" dirty="0"/>
          </a:p>
          <a:p>
            <a:endParaRPr lang="es-EC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1687089-EA8C-44C3-B8B9-F9E69D9FE180}"/>
              </a:ext>
            </a:extLst>
          </p:cNvPr>
          <p:cNvCxnSpPr>
            <a:cxnSpLocks/>
          </p:cNvCxnSpPr>
          <p:nvPr/>
        </p:nvCxnSpPr>
        <p:spPr>
          <a:xfrm>
            <a:off x="584462" y="4298623"/>
            <a:ext cx="8880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F5C17F6-5574-4BBB-A169-3CE882D2AF07}"/>
              </a:ext>
            </a:extLst>
          </p:cNvPr>
          <p:cNvCxnSpPr/>
          <p:nvPr/>
        </p:nvCxnSpPr>
        <p:spPr>
          <a:xfrm>
            <a:off x="3733014" y="3186260"/>
            <a:ext cx="3289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3C9BC14-7354-455E-AF8B-791F58003ABD}"/>
              </a:ext>
            </a:extLst>
          </p:cNvPr>
          <p:cNvCxnSpPr/>
          <p:nvPr/>
        </p:nvCxnSpPr>
        <p:spPr>
          <a:xfrm>
            <a:off x="3120272" y="5184742"/>
            <a:ext cx="3883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09376163-F963-415A-B273-5F55DB79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s-EC" dirty="0"/>
              <a:t>Ejemplo: Datos de casas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4507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239C1-7DDE-43ED-9DD2-22876769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Promedio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913A74-0692-41DD-BF80-4A2F66A2E6A0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media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aritmética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es el valor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típico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conjunto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característica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que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algebraica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desviaciones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promedio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media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aritmética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conjunto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cero.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6FDC1DE-20C2-47E9-8819-BB2C3EFC5D22}"/>
              </a:ext>
            </a:extLst>
          </p:cNvPr>
          <p:cNvGraphicFramePr>
            <a:graphicFrameLocks noGrp="1"/>
          </p:cNvGraphicFramePr>
          <p:nvPr/>
        </p:nvGraphicFramePr>
        <p:xfrm>
          <a:off x="5176886" y="553039"/>
          <a:ext cx="1708290" cy="1691266"/>
        </p:xfrm>
        <a:graphic>
          <a:graphicData uri="http://schemas.openxmlformats.org/drawingml/2006/table">
            <a:tbl>
              <a:tblPr/>
              <a:tblGrid>
                <a:gridCol w="851815">
                  <a:extLst>
                    <a:ext uri="{9D8B030D-6E8A-4147-A177-3AD203B41FA5}">
                      <a16:colId xmlns:a16="http://schemas.microsoft.com/office/drawing/2014/main" val="4255303588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10832528"/>
                    </a:ext>
                  </a:extLst>
                </a:gridCol>
              </a:tblGrid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0162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8467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07478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81755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538699"/>
                  </a:ext>
                </a:extLst>
              </a:tr>
              <a:tr h="25564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17985"/>
                  </a:ext>
                </a:extLst>
              </a:tr>
              <a:tr h="31167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5062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DDB7A2E5-7CF4-4106-BC64-4B2EC9D67FAB}"/>
              </a:ext>
            </a:extLst>
          </p:cNvPr>
          <p:cNvGraphicFramePr>
            <a:graphicFrameLocks noGrp="1"/>
          </p:cNvGraphicFramePr>
          <p:nvPr/>
        </p:nvGraphicFramePr>
        <p:xfrm>
          <a:off x="5176886" y="2467319"/>
          <a:ext cx="1708290" cy="1691266"/>
        </p:xfrm>
        <a:graphic>
          <a:graphicData uri="http://schemas.openxmlformats.org/drawingml/2006/table">
            <a:tbl>
              <a:tblPr/>
              <a:tblGrid>
                <a:gridCol w="851815">
                  <a:extLst>
                    <a:ext uri="{9D8B030D-6E8A-4147-A177-3AD203B41FA5}">
                      <a16:colId xmlns:a16="http://schemas.microsoft.com/office/drawing/2014/main" val="4255303588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10832528"/>
                    </a:ext>
                  </a:extLst>
                </a:gridCol>
              </a:tblGrid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0162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8467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07478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81755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538699"/>
                  </a:ext>
                </a:extLst>
              </a:tr>
              <a:tr h="25564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17985"/>
                  </a:ext>
                </a:extLst>
              </a:tr>
              <a:tr h="31167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50623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C4C65F22-7E98-4386-BD9F-13663246BCEB}"/>
              </a:ext>
            </a:extLst>
          </p:cNvPr>
          <p:cNvGraphicFramePr>
            <a:graphicFrameLocks noGrp="1"/>
          </p:cNvGraphicFramePr>
          <p:nvPr/>
        </p:nvGraphicFramePr>
        <p:xfrm>
          <a:off x="5176886" y="4477191"/>
          <a:ext cx="1708290" cy="1691266"/>
        </p:xfrm>
        <a:graphic>
          <a:graphicData uri="http://schemas.openxmlformats.org/drawingml/2006/table">
            <a:tbl>
              <a:tblPr/>
              <a:tblGrid>
                <a:gridCol w="851815">
                  <a:extLst>
                    <a:ext uri="{9D8B030D-6E8A-4147-A177-3AD203B41FA5}">
                      <a16:colId xmlns:a16="http://schemas.microsoft.com/office/drawing/2014/main" val="4255303588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10832528"/>
                    </a:ext>
                  </a:extLst>
                </a:gridCol>
              </a:tblGrid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Datos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0162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8467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074787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781755"/>
                  </a:ext>
                </a:extLst>
              </a:tr>
              <a:tr h="19847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538699"/>
                  </a:ext>
                </a:extLst>
              </a:tr>
              <a:tr h="25564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117985"/>
                  </a:ext>
                </a:extLst>
              </a:tr>
              <a:tr h="31167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Promedio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C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  <a:endParaRPr lang="es-EC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114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50623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8AAA6847-3915-4C46-862C-DAFA9CBF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20" y="2358567"/>
            <a:ext cx="3138242" cy="2140865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09B084B-F21A-44ED-B318-0C4060C86B8D}"/>
              </a:ext>
            </a:extLst>
          </p:cNvPr>
          <p:cNvCxnSpPr/>
          <p:nvPr/>
        </p:nvCxnSpPr>
        <p:spPr>
          <a:xfrm flipV="1">
            <a:off x="4477732" y="2160589"/>
            <a:ext cx="499621" cy="50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8AC0632-7D44-4DBE-AF89-7286FDA065C2}"/>
              </a:ext>
            </a:extLst>
          </p:cNvPr>
          <p:cNvCxnSpPr/>
          <p:nvPr/>
        </p:nvCxnSpPr>
        <p:spPr>
          <a:xfrm>
            <a:off x="4477732" y="2724346"/>
            <a:ext cx="499621" cy="10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0E2EB57-BB27-4107-86A0-18E9E0F54972}"/>
              </a:ext>
            </a:extLst>
          </p:cNvPr>
          <p:cNvCxnSpPr/>
          <p:nvPr/>
        </p:nvCxnSpPr>
        <p:spPr>
          <a:xfrm>
            <a:off x="4477732" y="2842181"/>
            <a:ext cx="551468" cy="293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1F67AF9-FB5F-4A76-9E47-CDD4E6CFB87D}"/>
              </a:ext>
            </a:extLst>
          </p:cNvPr>
          <p:cNvCxnSpPr/>
          <p:nvPr/>
        </p:nvCxnSpPr>
        <p:spPr>
          <a:xfrm flipV="1">
            <a:off x="7041823" y="4581427"/>
            <a:ext cx="777711" cy="135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2D9A3717-2C3A-4971-A497-1A31FACDC02F}"/>
              </a:ext>
            </a:extLst>
          </p:cNvPr>
          <p:cNvCxnSpPr/>
          <p:nvPr/>
        </p:nvCxnSpPr>
        <p:spPr>
          <a:xfrm>
            <a:off x="6999292" y="3996965"/>
            <a:ext cx="773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3E764F-B77E-4F54-8803-9A490A4747D2}"/>
              </a:ext>
            </a:extLst>
          </p:cNvPr>
          <p:cNvCxnSpPr/>
          <p:nvPr/>
        </p:nvCxnSpPr>
        <p:spPr>
          <a:xfrm>
            <a:off x="7041823" y="2121031"/>
            <a:ext cx="730577" cy="119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CFF8-9546-44A4-8FDA-7AEDD566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Varianza</a:t>
            </a:r>
            <a:endParaRPr lang="es-EC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7512E9-05F0-4368-A6B0-1F35F93183FE}"/>
              </a:ext>
            </a:extLst>
          </p:cNvPr>
          <p:cNvSpPr txBox="1"/>
          <p:nvPr/>
        </p:nvSpPr>
        <p:spPr>
          <a:xfrm>
            <a:off x="677334" y="2992667"/>
            <a:ext cx="3535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varianza de un  conjunto de datos lo definimos como el cuadrado de la desviación estándar. </a:t>
            </a:r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F76469-BD15-4D08-A3C3-54123382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73425"/>
            <a:ext cx="2680182" cy="13906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5AD693-EA98-43CD-83DA-ED6840D6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043551"/>
            <a:ext cx="2680182" cy="1660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BA4837-E5CE-4384-ABDA-5DF240A31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708" y="2200299"/>
            <a:ext cx="2674630" cy="2457401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CEEF24C-935E-4B34-9699-66F586F2B6EE}"/>
              </a:ext>
            </a:extLst>
          </p:cNvPr>
          <p:cNvCxnSpPr/>
          <p:nvPr/>
        </p:nvCxnSpPr>
        <p:spPr>
          <a:xfrm flipV="1">
            <a:off x="4114800" y="3064085"/>
            <a:ext cx="723900" cy="36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723532F-354C-4D24-8C7F-2A5CCD3FBFA1}"/>
              </a:ext>
            </a:extLst>
          </p:cNvPr>
          <p:cNvCxnSpPr/>
          <p:nvPr/>
        </p:nvCxnSpPr>
        <p:spPr>
          <a:xfrm>
            <a:off x="4047289" y="3657600"/>
            <a:ext cx="741527" cy="59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B48408A-D54E-4B42-BD48-B434D85EE212}"/>
              </a:ext>
            </a:extLst>
          </p:cNvPr>
          <p:cNvCxnSpPr/>
          <p:nvPr/>
        </p:nvCxnSpPr>
        <p:spPr>
          <a:xfrm>
            <a:off x="7979617" y="3676454"/>
            <a:ext cx="52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7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CFF8-9546-44A4-8FDA-7AEDD566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Varianza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7DE59C-23AD-413D-8023-762026D9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80" y="2178850"/>
            <a:ext cx="2622037" cy="22348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F0274E-520E-4186-BB34-64D479048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120900"/>
            <a:ext cx="3971925" cy="273174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79E66F-2276-4BBE-970B-B79F98051A7F}"/>
              </a:ext>
            </a:extLst>
          </p:cNvPr>
          <p:cNvCxnSpPr>
            <a:cxnSpLocks/>
          </p:cNvCxnSpPr>
          <p:nvPr/>
        </p:nvCxnSpPr>
        <p:spPr>
          <a:xfrm>
            <a:off x="3986213" y="3429000"/>
            <a:ext cx="1776412" cy="32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EFDB92-A88F-47BF-8E31-8AD9ECB6999D}"/>
              </a:ext>
            </a:extLst>
          </p:cNvPr>
          <p:cNvCxnSpPr/>
          <p:nvPr/>
        </p:nvCxnSpPr>
        <p:spPr>
          <a:xfrm>
            <a:off x="3986213" y="3429000"/>
            <a:ext cx="2980195" cy="115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99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</TotalTime>
  <Words>651</Words>
  <Application>Microsoft Office PowerPoint</Application>
  <PresentationFormat>Panorámica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Cambria Math</vt:lpstr>
      <vt:lpstr>Trebuchet MS</vt:lpstr>
      <vt:lpstr>Wingdings 3</vt:lpstr>
      <vt:lpstr>Faceta</vt:lpstr>
      <vt:lpstr>Análisis de componentes principales (PCA)</vt:lpstr>
      <vt:lpstr>Indicie</vt:lpstr>
      <vt:lpstr>PCA</vt:lpstr>
      <vt:lpstr>Reducción de dimensionalidad</vt:lpstr>
      <vt:lpstr>Ejemplo: Datos de casas </vt:lpstr>
      <vt:lpstr>Ejemplo: Datos de casas </vt:lpstr>
      <vt:lpstr>Promedio</vt:lpstr>
      <vt:lpstr>Varianza</vt:lpstr>
      <vt:lpstr>Varianza</vt:lpstr>
      <vt:lpstr>Covarianza</vt:lpstr>
      <vt:lpstr>Presentación de PowerPoint</vt:lpstr>
      <vt:lpstr>Presentación de PowerPoint</vt:lpstr>
      <vt:lpstr>Presentación de PowerPoint</vt:lpstr>
      <vt:lpstr>Matriz de covarianza</vt:lpstr>
      <vt:lpstr>Transformaciones Lineales</vt:lpstr>
      <vt:lpstr>Presentación de PowerPoint</vt:lpstr>
      <vt:lpstr>Análisis de componentes principales (PCA)</vt:lpstr>
      <vt:lpstr>Descomposición de valores singulares (SVD)</vt:lpstr>
      <vt:lpstr>Ejemplo Python</vt:lpstr>
      <vt:lpstr>Ejemplo 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(PCA)</dc:title>
  <dc:creator>Dragon</dc:creator>
  <cp:lastModifiedBy>Dragon</cp:lastModifiedBy>
  <cp:revision>32</cp:revision>
  <dcterms:created xsi:type="dcterms:W3CDTF">2020-06-09T01:24:12Z</dcterms:created>
  <dcterms:modified xsi:type="dcterms:W3CDTF">2020-06-13T01:03:58Z</dcterms:modified>
</cp:coreProperties>
</file>