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CCCA1-C948-7441-BE73-E40A79CB331A}" v="26" dt="2024-03-25T15:10:10.195"/>
    <p1510:client id="{7491860D-B862-4E67-9334-C397330D24FD}" v="576" dt="2024-03-25T16:02:37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05/01/20AA</c:v>
                </c:pt>
                <c:pt idx="1">
                  <c:v>06/01/20AA</c:v>
                </c:pt>
                <c:pt idx="2">
                  <c:v>07/01/20AA</c:v>
                </c:pt>
                <c:pt idx="3">
                  <c:v>08/01/20AA</c:v>
                </c:pt>
                <c:pt idx="4">
                  <c:v>09/01/20AA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Apri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05/01/20AA</c:v>
                </c:pt>
                <c:pt idx="1">
                  <c:v>06/01/20AA</c:v>
                </c:pt>
                <c:pt idx="2">
                  <c:v>07/01/20AA</c:v>
                </c:pt>
                <c:pt idx="3">
                  <c:v>08/01/20AA</c:v>
                </c:pt>
                <c:pt idx="4">
                  <c:v>09/01/20AA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05/01/20AA</c:v>
                </c:pt>
                <c:pt idx="1">
                  <c:v>06/01/20AA</c:v>
                </c:pt>
                <c:pt idx="2">
                  <c:v>07/01/20AA</c:v>
                </c:pt>
                <c:pt idx="3">
                  <c:v>08/01/20AA</c:v>
                </c:pt>
                <c:pt idx="4">
                  <c:v>09/01/20AA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Basso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05/01/20AA</c:v>
                </c:pt>
                <c:pt idx="1">
                  <c:v>06/01/20AA</c:v>
                </c:pt>
                <c:pt idx="2">
                  <c:v>07/01/20AA</c:v>
                </c:pt>
                <c:pt idx="3">
                  <c:v>08/01/20AA</c:v>
                </c:pt>
                <c:pt idx="4">
                  <c:v>09/01/20AA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Chiudi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05/01/20AA</c:v>
                </c:pt>
                <c:pt idx="1">
                  <c:v>06/01/20AA</c:v>
                </c:pt>
                <c:pt idx="2">
                  <c:v>07/01/20AA</c:v>
                </c:pt>
                <c:pt idx="3">
                  <c:v>08/01/20AA</c:v>
                </c:pt>
                <c:pt idx="4">
                  <c:v>09/01/20AA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t-IT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t-IT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t-IT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3d4" qsCatId="3D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Quali sono i paesi che influenzano di più la musica a livello globale?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pPr rtl="0"/>
          <a:endParaRPr lang="it-IT" noProof="0" dirty="0"/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pPr rtl="0"/>
          <a:endParaRPr lang="it-IT" noProof="0" dirty="0"/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Una canzone avrà successo in un determinato paese oppure no? (ML)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pPr rtl="0"/>
          <a:endParaRPr lang="it-IT" noProof="0" dirty="0"/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pPr rtl="0"/>
          <a:endParaRPr lang="it-IT" noProof="0" dirty="0"/>
        </a:p>
      </dgm:t>
    </dgm:pt>
    <dgm:pt modelId="{86026BF6-4FFB-4906-921D-AB9F9089530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Quali sono i generi musicali che influenzano di più gli ascolti nei vari paesi?</a:t>
          </a:r>
          <a:endParaRPr lang="it-IT" dirty="0"/>
        </a:p>
      </dgm:t>
    </dgm:pt>
    <dgm:pt modelId="{0661735F-9D22-433B-99E5-95CF9F4D7234}" type="parTrans" cxnId="{CEDBBD30-F793-4431-8BFE-13C8F6C606B5}">
      <dgm:prSet/>
      <dgm:spPr/>
      <dgm:t>
        <a:bodyPr/>
        <a:lstStyle/>
        <a:p>
          <a:endParaRPr lang="it-IT"/>
        </a:p>
      </dgm:t>
    </dgm:pt>
    <dgm:pt modelId="{7BB16660-D78D-4CF7-991E-7C0CFA5BE8BB}" type="sibTrans" cxnId="{CEDBBD30-F793-4431-8BFE-13C8F6C606B5}">
      <dgm:prSet/>
      <dgm:spPr/>
      <dgm:t>
        <a:bodyPr/>
        <a:lstStyle/>
        <a:p>
          <a:endParaRPr lang="it-IT"/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Quali sono i paesi i cui utenti tendono ad ascoltare maggiormente artisti di altri paesi</a:t>
          </a: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pPr rtl="0"/>
          <a:endParaRPr lang="it-IT" noProof="0" dirty="0"/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pPr rtl="0"/>
          <a:endParaRPr lang="it-IT" noProof="0" dirty="0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4"/>
      <dgm:spPr>
        <a:solidFill>
          <a:schemeClr val="tx1"/>
        </a:solidFill>
      </dgm:spPr>
    </dgm:pt>
    <dgm:pt modelId="{BE6B2CCF-B717-4C6F-9115-44EF0ECE6018}" type="pres">
      <dgm:prSet presAssocID="{B633A646-2062-4841-AF18-847B074C6716}" presName="iconRect" presStyleLbl="node1" presStyleIdx="0" presStyleCnt="4" custLinFactNeighborX="-21461" custLinFactNeighborY="1286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4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EEC23D15-97F0-4F69-BB88-EDF29F05B8AC}" type="pres">
      <dgm:prSet presAssocID="{86026BF6-4FFB-4906-921D-AB9F90895309}" presName="compNode" presStyleCnt="0"/>
      <dgm:spPr/>
    </dgm:pt>
    <dgm:pt modelId="{BB03BCA9-E00C-41CB-90F2-52EE5855EFCA}" type="pres">
      <dgm:prSet presAssocID="{86026BF6-4FFB-4906-921D-AB9F90895309}" presName="bgRect" presStyleLbl="bgShp" presStyleIdx="1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C76ED146-7B49-4C96-A8A9-7B51EDE3BC52}" type="pres">
      <dgm:prSet presAssocID="{86026BF6-4FFB-4906-921D-AB9F90895309}" presName="iconRect" presStyleLbl="node1" presStyleIdx="1" presStyleCnt="4" custLinFactNeighborX="-21461" custLinFactNeighborY="1637"/>
      <dgm:spPr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F6E8F1AA-493F-4253-AC69-0ED63CE46C19}" type="pres">
      <dgm:prSet presAssocID="{86026BF6-4FFB-4906-921D-AB9F90895309}" presName="spaceRect" presStyleCnt="0"/>
      <dgm:spPr/>
    </dgm:pt>
    <dgm:pt modelId="{57A59C97-CEEF-4761-B206-CDD8C0F7DBBA}" type="pres">
      <dgm:prSet presAssocID="{86026BF6-4FFB-4906-921D-AB9F90895309}" presName="parTx" presStyleLbl="revTx" presStyleIdx="1" presStyleCnt="4">
        <dgm:presLayoutVars>
          <dgm:chMax val="0"/>
          <dgm:chPref val="0"/>
        </dgm:presLayoutVars>
      </dgm:prSet>
      <dgm:spPr/>
    </dgm:pt>
    <dgm:pt modelId="{D8396DD7-E43A-4A82-80B9-BF10151ECBDC}" type="pres">
      <dgm:prSet presAssocID="{7BB16660-D78D-4CF7-991E-7C0CFA5BE8B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2" presStyleCnt="4"/>
      <dgm:spPr>
        <a:xfrm>
          <a:off x="0" y="1760029"/>
          <a:ext cx="5607050" cy="1407541"/>
        </a:xfrm>
        <a:solidFill>
          <a:schemeClr val="tx1"/>
        </a:solidFill>
      </dgm:spPr>
    </dgm:pt>
    <dgm:pt modelId="{99FDF55F-B3E9-423D-AD21-A6446C5D7455}" type="pres">
      <dgm:prSet presAssocID="{14BC708E-A0A1-4102-88E4-E75128B4E51E}" presName="iconRect" presStyleLbl="node1" presStyleIdx="2" presStyleCnt="4" custLinFactNeighborX="-21461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2" presStyleCnt="4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3" presStyleCnt="4"/>
      <dgm:spPr>
        <a:xfrm>
          <a:off x="0" y="3519456"/>
          <a:ext cx="5607050" cy="1407541"/>
        </a:xfrm>
        <a:solidFill>
          <a:schemeClr val="tx1"/>
        </a:solidFill>
      </dgm:spPr>
    </dgm:pt>
    <dgm:pt modelId="{1A8B8B62-3037-4506-89D7-28710774070B}" type="pres">
      <dgm:prSet presAssocID="{C6D21269-399B-4BA2-8621-C7B9DA1E1B8F}" presName="iconRect" presStyleLbl="node1" presStyleIdx="3" presStyleCnt="4" custLinFactNeighborX="-21461" custLinFactNeighborY="3274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CEDBBD30-F793-4431-8BFE-13C8F6C606B5}" srcId="{E1B432F4-5FDB-4518-9272-2F3934AC6AA2}" destId="{86026BF6-4FFB-4906-921D-AB9F90895309}" srcOrd="1" destOrd="0" parTransId="{0661735F-9D22-433B-99E5-95CF9F4D7234}" sibTransId="{7BB16660-D78D-4CF7-991E-7C0CFA5BE8BB}"/>
    <dgm:cxn modelId="{E4AD895B-72A4-4A6B-A7F4-C77A53EC51BC}" srcId="{E1B432F4-5FDB-4518-9272-2F3934AC6AA2}" destId="{C6D21269-399B-4BA2-8621-C7B9DA1E1B8F}" srcOrd="3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2" destOrd="0" parTransId="{CF221EFF-354A-47A9-A498-1F0BBF01ECB8}" sibTransId="{7519C821-85FB-4CA3-BEB5-E4BFBC529B83}"/>
    <dgm:cxn modelId="{9DE1A2EA-88E3-4CCA-A107-407F094FBACD}" type="presOf" srcId="{86026BF6-4FFB-4906-921D-AB9F90895309}" destId="{57A59C97-CEEF-4761-B206-CDD8C0F7DBBA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1B451C3F-A314-4A0F-A168-25A74AE2E7D3}" type="presParOf" srcId="{D40A0249-41A7-44A6-A657-361E8C18FD42}" destId="{EEC23D15-97F0-4F69-BB88-EDF29F05B8AC}" srcOrd="2" destOrd="0" presId="urn:microsoft.com/office/officeart/2018/2/layout/IconVerticalSolidList"/>
    <dgm:cxn modelId="{DC9FAC75-D3CC-490A-ABFF-742F2EFCCB24}" type="presParOf" srcId="{EEC23D15-97F0-4F69-BB88-EDF29F05B8AC}" destId="{BB03BCA9-E00C-41CB-90F2-52EE5855EFCA}" srcOrd="0" destOrd="0" presId="urn:microsoft.com/office/officeart/2018/2/layout/IconVerticalSolidList"/>
    <dgm:cxn modelId="{ADEA22A5-7742-493B-A231-100DFB61352F}" type="presParOf" srcId="{EEC23D15-97F0-4F69-BB88-EDF29F05B8AC}" destId="{C76ED146-7B49-4C96-A8A9-7B51EDE3BC52}" srcOrd="1" destOrd="0" presId="urn:microsoft.com/office/officeart/2018/2/layout/IconVerticalSolidList"/>
    <dgm:cxn modelId="{4B611597-2465-4BBC-A090-45B26EE85542}" type="presParOf" srcId="{EEC23D15-97F0-4F69-BB88-EDF29F05B8AC}" destId="{F6E8F1AA-493F-4253-AC69-0ED63CE46C19}" srcOrd="2" destOrd="0" presId="urn:microsoft.com/office/officeart/2018/2/layout/IconVerticalSolidList"/>
    <dgm:cxn modelId="{B8F839D3-98EB-499F-AE6E-F3C223C8752F}" type="presParOf" srcId="{EEC23D15-97F0-4F69-BB88-EDF29F05B8AC}" destId="{57A59C97-CEEF-4761-B206-CDD8C0F7DBBA}" srcOrd="3" destOrd="0" presId="urn:microsoft.com/office/officeart/2018/2/layout/IconVerticalSolidList"/>
    <dgm:cxn modelId="{DEF5C229-195D-459C-992E-C5FAAB1C4FBF}" type="presParOf" srcId="{D40A0249-41A7-44A6-A657-361E8C18FD42}" destId="{D8396DD7-E43A-4A82-80B9-BF10151ECBDC}" srcOrd="3" destOrd="0" presId="urn:microsoft.com/office/officeart/2018/2/layout/IconVerticalSolidList"/>
    <dgm:cxn modelId="{A0B092F8-3BF3-4C70-95B1-0A0764FD7131}" type="presParOf" srcId="{D40A0249-41A7-44A6-A657-361E8C18FD42}" destId="{38E06421-A6BB-4D10-8565-2812C2C5C6B3}" srcOrd="4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5" destOrd="0" presId="urn:microsoft.com/office/officeart/2018/2/layout/IconVerticalSolidList"/>
    <dgm:cxn modelId="{F370D9F7-088E-4B78-8272-0E311B15486B}" type="presParOf" srcId="{D40A0249-41A7-44A6-A657-361E8C18FD42}" destId="{9887B295-B446-4B8E-AEA4-76754DE9DD89}" srcOrd="6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it-IT" sz="1800" b="1" noProof="0" dirty="0"/>
            <a:t>Attività cardine 1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it-IT" sz="1400" noProof="0" dirty="0"/>
            <a:t> Pianificazione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it-IT" sz="1400" noProof="0" dirty="0"/>
            <a:t>Investimento iniziale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it-IT" sz="1800" b="1" noProof="0" dirty="0"/>
            <a:t>Attività cardine 2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it-IT" sz="1400" noProof="0" dirty="0"/>
            <a:t>Secondo investimento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it-IT" sz="1400" noProof="0" dirty="0"/>
            <a:t>Rendimento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it-IT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it-IT" sz="1400" noProof="0" dirty="0"/>
            <a:t>Comunicazione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it-IT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it-IT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191202" y="242595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noProof="0" dirty="0">
              <a:solidFill>
                <a:schemeClr val="bg1"/>
              </a:solidFill>
            </a:rPr>
            <a:t>Quali sono i paesi che influenzano di più la musica a livello globale?</a:t>
          </a:r>
        </a:p>
      </dsp:txBody>
      <dsp:txXfrm>
        <a:off x="1197190" y="2045"/>
        <a:ext cx="4409859" cy="1036528"/>
      </dsp:txXfrm>
    </dsp:sp>
    <dsp:sp modelId="{BB03BCA9-E00C-41CB-90F2-52EE5855EFCA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tx1"/>
          </a:solidFill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ED146-7B49-4C96-A8A9-7B51EDE3BC52}">
      <dsp:nvSpPr>
        <dsp:cNvPr id="0" name=""/>
        <dsp:cNvSpPr/>
      </dsp:nvSpPr>
      <dsp:spPr>
        <a:xfrm>
          <a:off x="191202" y="1540256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59C97-CEEF-4761-B206-CDD8C0F7DBBA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noProof="0" dirty="0">
              <a:solidFill>
                <a:schemeClr val="bg1"/>
              </a:solidFill>
            </a:rPr>
            <a:t>Quali sono i generi musicali che influenzano di più gli ascolti nei vari paesi?</a:t>
          </a:r>
          <a:endParaRPr lang="it-IT" sz="1800" kern="1200" dirty="0"/>
        </a:p>
      </dsp:txBody>
      <dsp:txXfrm>
        <a:off x="1197190" y="1297705"/>
        <a:ext cx="4409859" cy="1036528"/>
      </dsp:txXfrm>
    </dsp:sp>
    <dsp:sp modelId="{79919C57-A32A-40F6-B106-B4E0CE644E4C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191202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noProof="0" dirty="0">
              <a:solidFill>
                <a:schemeClr val="bg1"/>
              </a:solidFill>
            </a:rPr>
            <a:t>Quali sono i paesi i cui utenti tendono ad ascoltare maggiormente artisti di altri paesi</a:t>
          </a:r>
        </a:p>
      </dsp:txBody>
      <dsp:txXfrm>
        <a:off x="1197190" y="2593366"/>
        <a:ext cx="4409859" cy="1036528"/>
      </dsp:txXfrm>
    </dsp:sp>
    <dsp:sp modelId="{436A8B1C-2D30-44BB-9150-7099503C8960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191202" y="4140910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noProof="0" dirty="0">
              <a:solidFill>
                <a:schemeClr val="bg1"/>
              </a:solidFill>
            </a:rPr>
            <a:t>Una canzone avrà successo in un determinato paese oppure no? (ML)</a:t>
          </a:r>
        </a:p>
      </dsp:txBody>
      <dsp:txXfrm>
        <a:off x="1197190" y="3889026"/>
        <a:ext cx="4409859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noProof="0" dirty="0"/>
            <a:t>Attività cardine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 Pianificazione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Investimento iniziale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Comunicazione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noProof="0" dirty="0"/>
            <a:t>Attività cardine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Secondo investimento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Rendimento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Elenco verticale continuo di icone"/>
  <dgm:desc val="Utilizzabile per mostrare una serie di elementi grafici dall'alto verso il basso con testo di livello 1 oppure di livello 1 e di livello 2 raggruppati in una forma. Offre risultati ottimali con icone o piccole immagini con didascalie più lungh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920C-A2A7-43D3-9E8C-12EBC1AEF93E}" type="datetime1">
              <a:rPr lang="it-IT" smtClean="0"/>
              <a:t>25/03/2024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D306-4CE7-4B06-AF73-311970B1CF3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21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71E02-131D-4D1D-B957-4B348FB801EE}" type="datetime1">
              <a:rPr lang="it-IT" smtClean="0"/>
              <a:pPr/>
              <a:t>25/03/2024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dirty="0"/>
              <a:t>Modifica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4ED20-AA3E-407A-995B-E979708F91F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606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ED20-AA3E-407A-995B-E979708F91F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13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ED20-AA3E-407A-995B-E979708F91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905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ED20-AA3E-407A-995B-E979708F91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224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ED20-AA3E-407A-995B-E979708F91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95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ED20-AA3E-407A-995B-E979708F91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60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ED20-AA3E-407A-995B-E979708F91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85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0CFC9-60FD-4C6E-821A-2EF7B9838854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757FA-1751-43E9-B391-F21D1613BC5B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921FE0-8376-4934-803C-3CF729983BDB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230FD-F11E-4FAD-B5E6-A857F05F1723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CBECCD-4F01-4228-BD50-69770E028C03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29130-9304-4778-95A4-A9CB49A93CD9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0DB5F-18F1-4370-9464-80071A592E90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534B66-20BB-4276-AB76-D874621E5061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C6163-57B0-4E47-AF6E-58041F2CD7A3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5C67A6-DAF3-4246-8C98-4EE1C9D163B5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BCC645E-B114-4396-985A-D3469C8A77E8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5B39A97-CDB8-44BE-89E0-50E735C14B67}" type="datetime1">
              <a:rPr lang="it-IT" noProof="0" smtClean="0"/>
              <a:t>25/03/2024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
            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it-IT" sz="3000" dirty="0" err="1">
                <a:solidFill>
                  <a:schemeClr val="tx1"/>
                </a:solidFill>
              </a:rPr>
              <a:t>GloBIFY</a:t>
            </a:r>
            <a:endParaRPr lang="it-IT" sz="3000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it-IT" sz="1800" dirty="0">
                <a:solidFill>
                  <a:schemeClr val="tx1"/>
                </a:solidFill>
              </a:rPr>
              <a:t>Progetto sugli ascolti degli utenti a livello mondiale in Spotify</a:t>
            </a:r>
          </a:p>
        </p:txBody>
      </p:sp>
      <p:pic>
        <p:nvPicPr>
          <p:cNvPr id="5" name="Immagine 4" descr="Dati finanziari sul trading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37575C-8107-6C5D-2597-27108140C195}"/>
              </a:ext>
            </a:extLst>
          </p:cNvPr>
          <p:cNvSpPr txBox="1"/>
          <p:nvPr/>
        </p:nvSpPr>
        <p:spPr>
          <a:xfrm>
            <a:off x="130629" y="6382139"/>
            <a:ext cx="50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Progetto di Marco Colangelo        Matricola 980701</a:t>
            </a:r>
          </a:p>
        </p:txBody>
      </p:sp>
      <p:pic>
        <p:nvPicPr>
          <p:cNvPr id="1026" name="Picture 2" descr="Spotify: stop all'upload dei brani per gli artisti indipendenti - HDblog.it">
            <a:extLst>
              <a:ext uri="{FF2B5EF4-FFF2-40B4-BE49-F238E27FC236}">
                <a16:creationId xmlns:a16="http://schemas.microsoft.com/office/drawing/2014/main" id="{8AEDAB24-01A2-5090-3E6F-D1A5A1A6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53" y="317240"/>
            <a:ext cx="3013887" cy="18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</a:rPr>
              <a:t>DOMANDE DI RICERCA</a:t>
            </a:r>
          </a:p>
        </p:txBody>
      </p:sp>
      <p:pic>
        <p:nvPicPr>
          <p:cNvPr id="4" name="Immagine 3" descr="Dati finanziari sul trading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Segnaposto contenuto 2" descr="Punti icona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5103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5" y="175193"/>
            <a:ext cx="5934269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it-IT" sz="3000" dirty="0">
                <a:solidFill>
                  <a:schemeClr val="tx1"/>
                </a:solidFill>
              </a:rPr>
              <a:t>Come sono stati raccolti i dati per costruire la rete?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992747" y="1742468"/>
            <a:ext cx="241725" cy="702702"/>
          </a:xfrm>
        </p:spPr>
        <p:txBody>
          <a:bodyPr rtlCol="0">
            <a:normAutofit/>
          </a:bodyPr>
          <a:lstStyle/>
          <a:p>
            <a:pPr rtl="0"/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5" name="Immagine 4" descr="Dati finanziari sul trading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C30321-2F1A-DC33-8F1D-0881E79E5C59}"/>
              </a:ext>
            </a:extLst>
          </p:cNvPr>
          <p:cNvSpPr txBox="1"/>
          <p:nvPr/>
        </p:nvSpPr>
        <p:spPr>
          <a:xfrm>
            <a:off x="1" y="1647232"/>
            <a:ext cx="3200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dati sono stati raccolti per 14 giorni di fila, esattamente dal al . Sono stati raccolti i brani top e </a:t>
            </a:r>
            <a:r>
              <a:rPr lang="it-IT" dirty="0" err="1"/>
              <a:t>viral</a:t>
            </a:r>
            <a:r>
              <a:rPr lang="it-IT" dirty="0"/>
              <a:t> presenti nelle classifiche di 80 paesi.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80D8F8-84B5-2D64-5005-1D9A8FAD71CB}"/>
              </a:ext>
            </a:extLst>
          </p:cNvPr>
          <p:cNvSpPr txBox="1"/>
          <p:nvPr/>
        </p:nvSpPr>
        <p:spPr>
          <a:xfrm>
            <a:off x="3041780" y="2821751"/>
            <a:ext cx="3015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Cosa si è ottenuto? Un totale di 28 reti non orientate (14 top + 14 </a:t>
            </a:r>
            <a:r>
              <a:rPr lang="it-IT" dirty="0" err="1"/>
              <a:t>viral</a:t>
            </a:r>
            <a:r>
              <a:rPr lang="it-IT" dirty="0"/>
              <a:t>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5EAE07-35B3-F63D-1B75-F2EC77D56D0D}"/>
              </a:ext>
            </a:extLst>
          </p:cNvPr>
          <p:cNvSpPr txBox="1"/>
          <p:nvPr/>
        </p:nvSpPr>
        <p:spPr>
          <a:xfrm>
            <a:off x="0" y="3616748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 le canzoni prevedono un campo codice, ma solo quelle delle classifiche top prevedono anche altri campi, ad esempio tempo e ballabilità della canzone.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883F1D-194B-9B7F-324D-305559610057}"/>
              </a:ext>
            </a:extLst>
          </p:cNvPr>
          <p:cNvSpPr txBox="1"/>
          <p:nvPr/>
        </p:nvSpPr>
        <p:spPr>
          <a:xfrm>
            <a:off x="3041780" y="5035666"/>
            <a:ext cx="309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 e due le reti hanno un numero di nodi pari al numero di paesi interessati nella ricerca, ossia 80.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8C799E-DB2E-9382-FA62-63832C858FE6}"/>
              </a:ext>
            </a:extLst>
          </p:cNvPr>
          <p:cNvSpPr txBox="1"/>
          <p:nvPr/>
        </p:nvSpPr>
        <p:spPr>
          <a:xfrm>
            <a:off x="0" y="6211669"/>
            <a:ext cx="1881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Numero link top:</a:t>
            </a:r>
          </a:p>
          <a:p>
            <a:r>
              <a:rPr lang="it-IT" dirty="0"/>
              <a:t>Numero link </a:t>
            </a:r>
            <a:r>
              <a:rPr lang="it-IT" dirty="0" err="1"/>
              <a:t>viral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84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Crescita del portafoglio</a:t>
            </a:r>
          </a:p>
        </p:txBody>
      </p:sp>
      <p:graphicFrame>
        <p:nvGraphicFramePr>
          <p:cNvPr id="6" name="Segnaposto contenuto 5" descr="Grafico finanziario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42549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Obiettivi di investimento</a:t>
            </a:r>
          </a:p>
        </p:txBody>
      </p:sp>
      <p:graphicFrame>
        <p:nvGraphicFramePr>
          <p:cNvPr id="12" name="Segnaposto contenuto 3" descr="Sequenza temporale circolar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518684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</a:rPr>
              <a:t>Grazie</a:t>
            </a:r>
          </a:p>
        </p:txBody>
      </p:sp>
      <p:pic>
        <p:nvPicPr>
          <p:cNvPr id="4" name="Immagine 3" descr="Mano con la penna che indica i dati finanziari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>
                <a:solidFill>
                  <a:schemeClr val="bg1"/>
                </a:solidFill>
              </a:rPr>
              <a:t>prova@example.com</a:t>
            </a:r>
          </a:p>
          <a:p>
            <a:pPr rtl="0"/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9377A4A0F77949A9442B70AB1F87A3" ma:contentTypeVersion="2" ma:contentTypeDescription="Creare un nuovo documento." ma:contentTypeScope="" ma:versionID="293a26ef4e0a48e433ccfac32504a859">
  <xsd:schema xmlns:xsd="http://www.w3.org/2001/XMLSchema" xmlns:xs="http://www.w3.org/2001/XMLSchema" xmlns:p="http://schemas.microsoft.com/office/2006/metadata/properties" xmlns:ns3="4238e822-e34e-4fe1-a59b-ded77de1202a" targetNamespace="http://schemas.microsoft.com/office/2006/metadata/properties" ma:root="true" ma:fieldsID="74022d3e168ec044725b2f85b06ec4eb" ns3:_="">
    <xsd:import namespace="4238e822-e34e-4fe1-a59b-ded77de120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8e822-e34e-4fe1-a59b-ded77de12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4238e822-e34e-4fe1-a59b-ded77de1202a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878FAA4-FD07-406C-9678-0B76750490B3}">
  <ds:schemaRefs>
    <ds:schemaRef ds:uri="4238e822-e34e-4fe1-a59b-ded77de120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finanziario</Template>
  <TotalTime>59</TotalTime>
  <Words>227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Pacco</vt:lpstr>
      <vt:lpstr>GloBIFY</vt:lpstr>
      <vt:lpstr>DOMANDE DI RICERCA</vt:lpstr>
      <vt:lpstr>Come sono stati raccolti i dati per costruire la rete?</vt:lpstr>
      <vt:lpstr>Crescita del portafoglio</vt:lpstr>
      <vt:lpstr>Obiettivi di investimento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Pacco finanziario</dc:title>
  <dc:creator>Marco Colangelo</dc:creator>
  <cp:lastModifiedBy>Marco Colangelo</cp:lastModifiedBy>
  <cp:revision>2</cp:revision>
  <dcterms:created xsi:type="dcterms:W3CDTF">2024-03-25T15:07:12Z</dcterms:created>
  <dcterms:modified xsi:type="dcterms:W3CDTF">2024-03-25T16:06:25Z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0x0101000F9377A4A0F77949A9442B70AB1F87A3</vt:lpwstr>
  </property>
</Properties>
</file>