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4/20/2023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0B3E-520E-8014-CBF7-2D7CE8FCE1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AU" sz="8000" dirty="0"/>
              <a:t>Module 4 Challenge</a:t>
            </a:r>
            <a:br>
              <a:rPr lang="en-AU" sz="8000" dirty="0"/>
            </a:br>
            <a:r>
              <a:rPr lang="en-AU" sz="8000" dirty="0"/>
              <a:t>Writing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3C282-7513-B29F-8B12-E8DDC302D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480" y="4468031"/>
            <a:ext cx="7891272" cy="1069848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Summarises the analysis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Draws two correct conclusions or comparisons from the calculations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8776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C95001-231A-B568-5AC8-EE3585869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84502" y="1102455"/>
            <a:ext cx="10222994" cy="186569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1A7CD-E8E6-86FE-6129-F0950299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/>
              <a:t>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B2E51-AE51-F3E6-BD30-FBD0C5FB8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17920" y="4170410"/>
            <a:ext cx="4699221" cy="1767141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102870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AU" sz="1800" dirty="0">
                <a:solidFill>
                  <a:schemeClr val="tx1"/>
                </a:solidFill>
              </a:rPr>
              <a:t>Small schools have the highest Average Math and Reading scores, with 72.24 % and 71.63 %, respectively. </a:t>
            </a:r>
          </a:p>
          <a:p>
            <a:pPr marL="102870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AU" sz="1800" dirty="0">
                <a:solidFill>
                  <a:schemeClr val="tx1"/>
                </a:solidFill>
              </a:rPr>
              <a:t>In contrast, the Lowest Average scores come from large schools, with 69.93% for Maths and 69.68 % for Reading. </a:t>
            </a:r>
          </a:p>
          <a:p>
            <a:pPr marL="102870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AU" sz="1800" dirty="0">
                <a:solidFill>
                  <a:schemeClr val="tx1"/>
                </a:solidFill>
              </a:rPr>
              <a:t>Small schools represent the Highest Overall number of students passing, with 79.12 % , as opposed to large schools, with the Lowest Overall passing scores of 70.97%.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974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4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1A7CD-E8E6-86FE-6129-F0950299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/>
              <a:t>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B2E51-AE51-F3E6-BD30-FBD0C5FB8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17920" y="4170410"/>
            <a:ext cx="4699221" cy="1767141"/>
          </a:xfr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102870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AU" sz="1800" dirty="0">
                <a:solidFill>
                  <a:schemeClr val="tx1"/>
                </a:solidFill>
              </a:rPr>
              <a:t>The highest grades for Math and Reading come from schools with a $585-630 budget per student, with 72.17 % average grade for Math and 70.97 % for Reading. </a:t>
            </a:r>
          </a:p>
          <a:p>
            <a:pPr marL="102870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AU" sz="1800" dirty="0">
                <a:solidFill>
                  <a:schemeClr val="tx1"/>
                </a:solidFill>
              </a:rPr>
              <a:t>The lowest overall grades come from schools with the highest budget per student ($645-680), with 68.88 % on average for Math, 69.06% for Reading and 66.77% Overall Passing.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9AEE475-31CE-8E75-8A4E-8B48E9ACE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984505" y="856841"/>
            <a:ext cx="10222991" cy="1964158"/>
          </a:xfrm>
        </p:spPr>
      </p:pic>
    </p:spTree>
    <p:extLst>
      <p:ext uri="{BB962C8B-B14F-4D97-AF65-F5344CB8AC3E}">
        <p14:creationId xmlns:p14="http://schemas.microsoft.com/office/powerpoint/2010/main" val="185560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4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1A7CD-E8E6-86FE-6129-F0950299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/>
              <a:t>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B2E51-AE51-F3E6-BD30-FBD0C5FB8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17920" y="4170410"/>
            <a:ext cx="4699221" cy="1767141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102870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AU" sz="1800" dirty="0">
                <a:solidFill>
                  <a:schemeClr val="tx1"/>
                </a:solidFill>
              </a:rPr>
              <a:t>The best-performing schools are Independent, with 71.11 % average Math marks, 70.48 % Reading and 76.22 % of the students passing overall. </a:t>
            </a:r>
          </a:p>
          <a:p>
            <a:pPr marL="102870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AU" sz="1800" dirty="0">
                <a:solidFill>
                  <a:schemeClr val="tx1"/>
                </a:solidFill>
              </a:rPr>
              <a:t>The government schools show only 71.27% pass overall, with slightly lower marks of 69.99% for Maths and 69.75 % for Reading, respectively.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6FCC3A-D39C-9559-D13E-85482209A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984504" y="1304926"/>
            <a:ext cx="10222991" cy="1715616"/>
          </a:xfrm>
        </p:spPr>
      </p:pic>
    </p:spTree>
    <p:extLst>
      <p:ext uri="{BB962C8B-B14F-4D97-AF65-F5344CB8AC3E}">
        <p14:creationId xmlns:p14="http://schemas.microsoft.com/office/powerpoint/2010/main" val="3640748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34</TotalTime>
  <Words>210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Roboto</vt:lpstr>
      <vt:lpstr>Rockwell</vt:lpstr>
      <vt:lpstr>Rockwell Condensed</vt:lpstr>
      <vt:lpstr>Rockwell Extra Bold</vt:lpstr>
      <vt:lpstr>Wingdings</vt:lpstr>
      <vt:lpstr>Wood Type</vt:lpstr>
      <vt:lpstr>Module 4 Challenge Writing Report</vt:lpstr>
      <vt:lpstr>Analysis</vt:lpstr>
      <vt:lpstr>Analysis</vt:lpstr>
      <vt:lpstr>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 Challenge Writing Report</dc:title>
  <dc:creator>Marco Coronel</dc:creator>
  <cp:lastModifiedBy>Marco Coronel</cp:lastModifiedBy>
  <cp:revision>3</cp:revision>
  <dcterms:created xsi:type="dcterms:W3CDTF">2023-04-20T01:57:34Z</dcterms:created>
  <dcterms:modified xsi:type="dcterms:W3CDTF">2023-04-20T03:02:03Z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cb49050-d2ca-4b82-83d8-3fed8b20fa0b_Enabled">
    <vt:lpwstr>true</vt:lpwstr>
  </property>
  <property fmtid="{D5CDD505-2E9C-101B-9397-08002B2CF9AE}" pid="3" name="MSIP_Label_0cb49050-d2ca-4b82-83d8-3fed8b20fa0b_SetDate">
    <vt:lpwstr>2023-04-20T02:27:19Z</vt:lpwstr>
  </property>
  <property fmtid="{D5CDD505-2E9C-101B-9397-08002B2CF9AE}" pid="4" name="MSIP_Label_0cb49050-d2ca-4b82-83d8-3fed8b20fa0b_Method">
    <vt:lpwstr>Standard</vt:lpwstr>
  </property>
  <property fmtid="{D5CDD505-2E9C-101B-9397-08002B2CF9AE}" pid="5" name="MSIP_Label_0cb49050-d2ca-4b82-83d8-3fed8b20fa0b_Name">
    <vt:lpwstr>Public</vt:lpwstr>
  </property>
  <property fmtid="{D5CDD505-2E9C-101B-9397-08002B2CF9AE}" pid="6" name="MSIP_Label_0cb49050-d2ca-4b82-83d8-3fed8b20fa0b_SiteId">
    <vt:lpwstr>2d6b0cf3-57fa-4619-abf9-d13e1ef2352a</vt:lpwstr>
  </property>
  <property fmtid="{D5CDD505-2E9C-101B-9397-08002B2CF9AE}" pid="7" name="MSIP_Label_0cb49050-d2ca-4b82-83d8-3fed8b20fa0b_ActionId">
    <vt:lpwstr>f441a870-0826-4f82-a5d1-cceacac49928</vt:lpwstr>
  </property>
  <property fmtid="{D5CDD505-2E9C-101B-9397-08002B2CF9AE}" pid="8" name="MSIP_Label_0cb49050-d2ca-4b82-83d8-3fed8b20fa0b_ContentBits">
    <vt:lpwstr>0</vt:lpwstr>
  </property>
</Properties>
</file>