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8" r:id="rId2"/>
    <p:sldId id="260" r:id="rId3"/>
    <p:sldId id="282" r:id="rId4"/>
    <p:sldId id="289" r:id="rId5"/>
    <p:sldId id="290" r:id="rId6"/>
    <p:sldId id="283" r:id="rId7"/>
    <p:sldId id="284" r:id="rId8"/>
    <p:sldId id="285" r:id="rId9"/>
    <p:sldId id="286" r:id="rId10"/>
    <p:sldId id="287" r:id="rId11"/>
    <p:sldId id="288" r:id="rId12"/>
    <p:sldId id="278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3768"/>
    <a:srgbClr val="3F507A"/>
    <a:srgbClr val="1229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492" y="90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5A16F-A4DE-4D7C-87EB-FD1F8A24CE5B}" type="datetimeFigureOut">
              <a:rPr lang="it-IT" smtClean="0"/>
              <a:t>17/01/2023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4E92EC-2272-4AFC-A37D-60AB5466A2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9634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23/10/2021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De Luca - 2017104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E766C-527D-475C-A478-D3025BA92F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7928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23/10/2021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De Luca - 2017104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E766C-527D-475C-A478-D3025BA92F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1364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23/10/2021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De Luca - 2017104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E766C-527D-475C-A478-D3025BA92F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3409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23/10/2021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De Luca - 2017104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E766C-527D-475C-A478-D3025BA92F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7091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23/10/2021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De Luca - 2017104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E766C-527D-475C-A478-D3025BA92F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4507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23/10/2021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De Luca - 2017104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E766C-527D-475C-A478-D3025BA92F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703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23/10/2021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De Luca - 2017104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E766C-527D-475C-A478-D3025BA92F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685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23/10/2021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De Luca - 2017104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E766C-527D-475C-A478-D3025BA92F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977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23/10/2021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De Luca - 2017104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E766C-527D-475C-A478-D3025BA92F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301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23/10/2021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De Luca - 2017104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E766C-527D-475C-A478-D3025BA92F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7618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23/10/2021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De Luca - 2017104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E766C-527D-475C-A478-D3025BA92F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9204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23/10/2021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Marco De Luca - 2017104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E766C-527D-475C-A478-D3025BA92F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9084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A6D68FEF-1993-43C9-9F40-E7947BDD281F}"/>
              </a:ext>
            </a:extLst>
          </p:cNvPr>
          <p:cNvSpPr/>
          <p:nvPr/>
        </p:nvSpPr>
        <p:spPr>
          <a:xfrm>
            <a:off x="-1" y="6535466"/>
            <a:ext cx="12192000" cy="329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Segnaposto piè di pagina 13">
            <a:extLst>
              <a:ext uri="{FF2B5EF4-FFF2-40B4-BE49-F238E27FC236}">
                <a16:creationId xmlns:a16="http://schemas.microsoft.com/office/drawing/2014/main" id="{8799872C-F677-4F66-8815-88A1AB6B2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410" y="6585993"/>
            <a:ext cx="1790046" cy="228600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Marco De Luca - 2017104</a:t>
            </a:r>
          </a:p>
        </p:txBody>
      </p:sp>
      <p:sp>
        <p:nvSpPr>
          <p:cNvPr id="15" name="Segnaposto numero diapositiva 14">
            <a:extLst>
              <a:ext uri="{FF2B5EF4-FFF2-40B4-BE49-F238E27FC236}">
                <a16:creationId xmlns:a16="http://schemas.microsoft.com/office/drawing/2014/main" id="{20457A9C-C0EC-4BA1-A111-C143A6390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1712" y="6590626"/>
            <a:ext cx="263554" cy="21933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46760AB9-7A5D-DF17-3E4A-E9DBF911CC77}"/>
              </a:ext>
            </a:extLst>
          </p:cNvPr>
          <p:cNvSpPr txBox="1"/>
          <p:nvPr/>
        </p:nvSpPr>
        <p:spPr>
          <a:xfrm>
            <a:off x="6877466" y="5526645"/>
            <a:ext cx="2689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Marco De Luca - 2017104</a:t>
            </a:r>
          </a:p>
        </p:txBody>
      </p:sp>
      <p:pic>
        <p:nvPicPr>
          <p:cNvPr id="28" name="Immagine 27">
            <a:extLst>
              <a:ext uri="{FF2B5EF4-FFF2-40B4-BE49-F238E27FC236}">
                <a16:creationId xmlns:a16="http://schemas.microsoft.com/office/drawing/2014/main" id="{47DCAE1B-E231-0AB5-DA14-C88F8C825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80" y="565952"/>
            <a:ext cx="2340000" cy="700680"/>
          </a:xfrm>
          <a:prstGeom prst="rect">
            <a:avLst/>
          </a:prstGeom>
        </p:spPr>
      </p:pic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2220A516-0928-F1FF-F4D6-4C2CC4A314A5}"/>
              </a:ext>
            </a:extLst>
          </p:cNvPr>
          <p:cNvSpPr txBox="1"/>
          <p:nvPr/>
        </p:nvSpPr>
        <p:spPr>
          <a:xfrm>
            <a:off x="2641689" y="1310686"/>
            <a:ext cx="69086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Management Project – Option 1: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D1653DCA-5CD2-3BD0-A008-35CC014BB23A}"/>
              </a:ext>
            </a:extLst>
          </p:cNvPr>
          <p:cNvSpPr txBox="1"/>
          <p:nvPr/>
        </p:nvSpPr>
        <p:spPr>
          <a:xfrm>
            <a:off x="2624986" y="5526645"/>
            <a:ext cx="1627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a.y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2021/2022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E607ACC-855B-BF92-D302-D9093B881FDB}"/>
              </a:ext>
            </a:extLst>
          </p:cNvPr>
          <p:cNvSpPr txBox="1"/>
          <p:nvPr/>
        </p:nvSpPr>
        <p:spPr>
          <a:xfrm>
            <a:off x="1532389" y="2444082"/>
            <a:ext cx="91272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i="0" dirty="0">
                <a:solidFill>
                  <a:srgbClr val="24292F"/>
                </a:solidFill>
                <a:effectLst/>
                <a:latin typeface="-apple-system"/>
              </a:rPr>
              <a:t>Design and implementation of a software to visualize the external multi-pass sorting algorithm, with varying size of the relation and varying number of frames in the buffer.</a:t>
            </a:r>
            <a:endParaRPr kumimoji="0" lang="it-IT" sz="2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B04F723-B69F-B086-A27F-884B73D37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961" y="6542313"/>
            <a:ext cx="1082035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87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936283C6-1214-1DD2-0419-D9068D90E9D2}"/>
              </a:ext>
            </a:extLst>
          </p:cNvPr>
          <p:cNvSpPr txBox="1"/>
          <p:nvPr/>
        </p:nvSpPr>
        <p:spPr>
          <a:xfrm>
            <a:off x="2547457" y="554015"/>
            <a:ext cx="7097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/>
              <a:t>Animation: Step i – merge &amp; sort </a:t>
            </a:r>
            <a:r>
              <a:rPr lang="it-IT" sz="2800" b="1" dirty="0" err="1"/>
              <a:t>runs</a:t>
            </a:r>
            <a:endParaRPr lang="it-IT" sz="2800" b="1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0C6DDCF-6876-AEF4-A02A-2F7739E7A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457" y="1272972"/>
            <a:ext cx="9211087" cy="4500000"/>
          </a:xfrm>
          <a:prstGeom prst="rect">
            <a:avLst/>
          </a:prstGeom>
        </p:spPr>
      </p:pic>
      <p:sp>
        <p:nvSpPr>
          <p:cNvPr id="14" name="Rettangolo 13">
            <a:extLst>
              <a:ext uri="{FF2B5EF4-FFF2-40B4-BE49-F238E27FC236}">
                <a16:creationId xmlns:a16="http://schemas.microsoft.com/office/drawing/2014/main" id="{8A483788-B6E0-B341-6E03-2C6B99472F2D}"/>
              </a:ext>
            </a:extLst>
          </p:cNvPr>
          <p:cNvSpPr/>
          <p:nvPr/>
        </p:nvSpPr>
        <p:spPr>
          <a:xfrm>
            <a:off x="-1" y="6535466"/>
            <a:ext cx="12192000" cy="329654"/>
          </a:xfrm>
          <a:prstGeom prst="rect">
            <a:avLst/>
          </a:prstGeom>
          <a:solidFill>
            <a:srgbClr val="4472C4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Segnaposto piè di pagina 13">
            <a:extLst>
              <a:ext uri="{FF2B5EF4-FFF2-40B4-BE49-F238E27FC236}">
                <a16:creationId xmlns:a16="http://schemas.microsoft.com/office/drawing/2014/main" id="{12A00597-FC19-36BD-11FA-771CBA1E2EB1}"/>
              </a:ext>
            </a:extLst>
          </p:cNvPr>
          <p:cNvSpPr txBox="1">
            <a:spLocks/>
          </p:cNvSpPr>
          <p:nvPr/>
        </p:nvSpPr>
        <p:spPr>
          <a:xfrm>
            <a:off x="232410" y="6585993"/>
            <a:ext cx="1790046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Marco De Luca - 2017104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egnaposto numero diapositiva 14">
            <a:extLst>
              <a:ext uri="{FF2B5EF4-FFF2-40B4-BE49-F238E27FC236}">
                <a16:creationId xmlns:a16="http://schemas.microsoft.com/office/drawing/2014/main" id="{3584C741-983C-BE40-B5E8-51FB68330212}"/>
              </a:ext>
            </a:extLst>
          </p:cNvPr>
          <p:cNvSpPr txBox="1">
            <a:spLocks/>
          </p:cNvSpPr>
          <p:nvPr/>
        </p:nvSpPr>
        <p:spPr>
          <a:xfrm>
            <a:off x="11501306" y="6590626"/>
            <a:ext cx="458284" cy="2193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0FACA924-9793-166E-D9EB-5F4045140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961" y="6542313"/>
            <a:ext cx="1082035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7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936283C6-1214-1DD2-0419-D9068D90E9D2}"/>
              </a:ext>
            </a:extLst>
          </p:cNvPr>
          <p:cNvSpPr txBox="1"/>
          <p:nvPr/>
        </p:nvSpPr>
        <p:spPr>
          <a:xfrm>
            <a:off x="2547457" y="554015"/>
            <a:ext cx="7097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/>
              <a:t>Animation: </a:t>
            </a:r>
            <a:r>
              <a:rPr lang="it-IT" sz="2800" b="1" dirty="0" err="1"/>
              <a:t>Final</a:t>
            </a:r>
            <a:r>
              <a:rPr lang="it-IT" sz="2800" b="1" dirty="0"/>
              <a:t> </a:t>
            </a:r>
            <a:r>
              <a:rPr lang="it-IT" sz="2800" b="1" dirty="0" err="1"/>
              <a:t>result</a:t>
            </a:r>
            <a:endParaRPr lang="it-IT" sz="2800" b="1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813F1DB-DE4F-BDA2-D678-F22B1158C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63" y="1247147"/>
            <a:ext cx="9157475" cy="4500000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3D34EE5C-BF02-719C-E4B2-3D138E66BCC9}"/>
              </a:ext>
            </a:extLst>
          </p:cNvPr>
          <p:cNvSpPr/>
          <p:nvPr/>
        </p:nvSpPr>
        <p:spPr>
          <a:xfrm>
            <a:off x="-1" y="6535466"/>
            <a:ext cx="12192000" cy="329654"/>
          </a:xfrm>
          <a:prstGeom prst="rect">
            <a:avLst/>
          </a:prstGeom>
          <a:solidFill>
            <a:srgbClr val="4472C4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egnaposto piè di pagina 13">
            <a:extLst>
              <a:ext uri="{FF2B5EF4-FFF2-40B4-BE49-F238E27FC236}">
                <a16:creationId xmlns:a16="http://schemas.microsoft.com/office/drawing/2014/main" id="{59A51096-8F58-E179-3F6B-9CAD00276B97}"/>
              </a:ext>
            </a:extLst>
          </p:cNvPr>
          <p:cNvSpPr txBox="1">
            <a:spLocks/>
          </p:cNvSpPr>
          <p:nvPr/>
        </p:nvSpPr>
        <p:spPr>
          <a:xfrm>
            <a:off x="232410" y="6585993"/>
            <a:ext cx="1790046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Marco De Luca - 2017104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egnaposto numero diapositiva 14">
            <a:extLst>
              <a:ext uri="{FF2B5EF4-FFF2-40B4-BE49-F238E27FC236}">
                <a16:creationId xmlns:a16="http://schemas.microsoft.com/office/drawing/2014/main" id="{53A3A3C4-ED94-2156-FCA6-594E5B03EBF6}"/>
              </a:ext>
            </a:extLst>
          </p:cNvPr>
          <p:cNvSpPr txBox="1">
            <a:spLocks/>
          </p:cNvSpPr>
          <p:nvPr/>
        </p:nvSpPr>
        <p:spPr>
          <a:xfrm>
            <a:off x="11501306" y="6590626"/>
            <a:ext cx="458284" cy="2193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C07501B0-942E-934A-DCF3-4B412E82D7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961" y="6542313"/>
            <a:ext cx="1082035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184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0A4B931-B7F0-403E-9F40-8A4054A04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12192000" cy="68584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3">
            <a:extLst>
              <a:ext uri="{FF2B5EF4-FFF2-40B4-BE49-F238E27FC236}">
                <a16:creationId xmlns:a16="http://schemas.microsoft.com/office/drawing/2014/main" id="{4CEAF602-346E-4A18-BDCE-F489E035C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 4">
            <a:extLst>
              <a:ext uri="{FF2B5EF4-FFF2-40B4-BE49-F238E27FC236}">
                <a16:creationId xmlns:a16="http://schemas.microsoft.com/office/drawing/2014/main" id="{F74A1337-596D-453E-B873-BCF1760E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8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CB33BD29-9FC7-4D03-9B5C-AE0C2DD7F338}"/>
              </a:ext>
            </a:extLst>
          </p:cNvPr>
          <p:cNvSpPr txBox="1">
            <a:spLocks/>
          </p:cNvSpPr>
          <p:nvPr/>
        </p:nvSpPr>
        <p:spPr>
          <a:xfrm>
            <a:off x="804672" y="2600325"/>
            <a:ext cx="4948428" cy="265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I will now show a short demo of the application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758E996B-5CC5-ADE1-0952-2409750BA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007" y="1281600"/>
            <a:ext cx="3606782" cy="1080000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4B98792D-4FC2-4608-87F0-950EA0419800}"/>
              </a:ext>
            </a:extLst>
          </p:cNvPr>
          <p:cNvSpPr/>
          <p:nvPr/>
        </p:nvSpPr>
        <p:spPr>
          <a:xfrm>
            <a:off x="-1" y="6535466"/>
            <a:ext cx="12192000" cy="329654"/>
          </a:xfrm>
          <a:prstGeom prst="rect">
            <a:avLst/>
          </a:prstGeom>
          <a:solidFill>
            <a:srgbClr val="4472C4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egnaposto piè di pagina 13">
            <a:extLst>
              <a:ext uri="{FF2B5EF4-FFF2-40B4-BE49-F238E27FC236}">
                <a16:creationId xmlns:a16="http://schemas.microsoft.com/office/drawing/2014/main" id="{E7B09EC1-6B52-D4EA-76C8-1916AF52C0AA}"/>
              </a:ext>
            </a:extLst>
          </p:cNvPr>
          <p:cNvSpPr txBox="1">
            <a:spLocks/>
          </p:cNvSpPr>
          <p:nvPr/>
        </p:nvSpPr>
        <p:spPr>
          <a:xfrm>
            <a:off x="232410" y="6585993"/>
            <a:ext cx="1790046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Marco De Luca - 2017104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egnaposto numero diapositiva 14">
            <a:extLst>
              <a:ext uri="{FF2B5EF4-FFF2-40B4-BE49-F238E27FC236}">
                <a16:creationId xmlns:a16="http://schemas.microsoft.com/office/drawing/2014/main" id="{81A9B61C-94B7-E0BC-22D6-289DDEAEA5B1}"/>
              </a:ext>
            </a:extLst>
          </p:cNvPr>
          <p:cNvSpPr txBox="1">
            <a:spLocks/>
          </p:cNvSpPr>
          <p:nvPr/>
        </p:nvSpPr>
        <p:spPr>
          <a:xfrm>
            <a:off x="11501306" y="6590626"/>
            <a:ext cx="458284" cy="2193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D8EA7471-3ACE-6E45-CF67-43B59A16F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961" y="6542313"/>
            <a:ext cx="1082035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15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936283C6-1214-1DD2-0419-D9068D90E9D2}"/>
              </a:ext>
            </a:extLst>
          </p:cNvPr>
          <p:cNvSpPr txBox="1"/>
          <p:nvPr/>
        </p:nvSpPr>
        <p:spPr>
          <a:xfrm>
            <a:off x="4028113" y="554015"/>
            <a:ext cx="4152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err="1"/>
              <a:t>Overview</a:t>
            </a:r>
            <a:endParaRPr lang="it-IT" sz="2800" b="1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787CCC2-35CB-46BA-9FFD-A57110B65C4A}"/>
              </a:ext>
            </a:extLst>
          </p:cNvPr>
          <p:cNvSpPr txBox="1"/>
          <p:nvPr/>
        </p:nvSpPr>
        <p:spPr>
          <a:xfrm>
            <a:off x="348345" y="1391232"/>
            <a:ext cx="1149531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i="0" u="none" strike="noStrike" baseline="0" dirty="0">
                <a:solidFill>
                  <a:srgbClr val="000000"/>
                </a:solidFill>
              </a:rPr>
              <a:t>Software visualizing the external multi-pass sorting algorithm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4292F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4292F"/>
              </a:solidFill>
              <a:effectLst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Functionalities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:</a:t>
            </a:r>
          </a:p>
          <a:p>
            <a:pPr algn="l"/>
            <a:endParaRPr lang="en-US" b="0" i="0" dirty="0">
              <a:solidFill>
                <a:srgbClr val="24292F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F"/>
                </a:solidFill>
              </a:rPr>
              <a:t> Allow the user to select the size of the relation and the number of frames in the buffer</a:t>
            </a:r>
            <a:r>
              <a:rPr lang="en-US" b="0" i="0" dirty="0">
                <a:solidFill>
                  <a:srgbClr val="24292F"/>
                </a:solidFill>
                <a:effectLst/>
              </a:rPr>
              <a:t>;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4292F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F"/>
                </a:solidFill>
              </a:rPr>
              <a:t> Create the relation and the frames;</a:t>
            </a:r>
            <a:endParaRPr lang="en-US" b="0" i="0" dirty="0">
              <a:solidFill>
                <a:srgbClr val="24292F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4292F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F"/>
                </a:solidFill>
              </a:rPr>
              <a:t> Read the relation pages, sort them in runs;</a:t>
            </a:r>
            <a:endParaRPr lang="en-US" b="0" i="0" dirty="0">
              <a:solidFill>
                <a:srgbClr val="24292F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4292F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F"/>
                </a:solidFill>
              </a:rPr>
              <a:t> Read the runs, sort them;</a:t>
            </a:r>
            <a:endParaRPr lang="en-US" b="0" i="0" dirty="0">
              <a:solidFill>
                <a:srgbClr val="24292F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4292F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F"/>
                </a:solidFill>
              </a:rPr>
              <a:t> Iterate until the runs are sorted;</a:t>
            </a:r>
            <a:endParaRPr lang="en-US" sz="1800" b="0" i="0" u="none" strike="noStrike" baseline="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5A93248-2932-754F-0DCE-91C530E992B2}"/>
              </a:ext>
            </a:extLst>
          </p:cNvPr>
          <p:cNvSpPr/>
          <p:nvPr/>
        </p:nvSpPr>
        <p:spPr>
          <a:xfrm>
            <a:off x="-1" y="6535466"/>
            <a:ext cx="12192000" cy="329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egnaposto piè di pagina 13">
            <a:extLst>
              <a:ext uri="{FF2B5EF4-FFF2-40B4-BE49-F238E27FC236}">
                <a16:creationId xmlns:a16="http://schemas.microsoft.com/office/drawing/2014/main" id="{EC077DED-ACCC-9141-9444-0E3736719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410" y="6585993"/>
            <a:ext cx="1790046" cy="228600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Marco De Luca - 2017104</a:t>
            </a:r>
          </a:p>
        </p:txBody>
      </p:sp>
      <p:sp>
        <p:nvSpPr>
          <p:cNvPr id="12" name="Segnaposto numero diapositiva 14">
            <a:extLst>
              <a:ext uri="{FF2B5EF4-FFF2-40B4-BE49-F238E27FC236}">
                <a16:creationId xmlns:a16="http://schemas.microsoft.com/office/drawing/2014/main" id="{A7B2FDC8-3306-E346-77E9-07249DD6C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1712" y="6590626"/>
            <a:ext cx="263554" cy="21933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schemeClr val="tx1"/>
                </a:solidFill>
                <a:latin typeface="Calibri" panose="020F0502020204030204"/>
              </a:rPr>
              <a:t>2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C18B2F29-CA6E-F9D5-5EEE-DA07ECDE8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961" y="6542313"/>
            <a:ext cx="1082035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593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936283C6-1214-1DD2-0419-D9068D90E9D2}"/>
              </a:ext>
            </a:extLst>
          </p:cNvPr>
          <p:cNvSpPr txBox="1"/>
          <p:nvPr/>
        </p:nvSpPr>
        <p:spPr>
          <a:xfrm>
            <a:off x="2547457" y="554015"/>
            <a:ext cx="7097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err="1"/>
              <a:t>Main</a:t>
            </a:r>
            <a:r>
              <a:rPr lang="it-IT" sz="2800" b="1" dirty="0"/>
              <a:t> goal: Be user-friendly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787CCC2-35CB-46BA-9FFD-A57110B65C4A}"/>
              </a:ext>
            </a:extLst>
          </p:cNvPr>
          <p:cNvSpPr txBox="1"/>
          <p:nvPr/>
        </p:nvSpPr>
        <p:spPr>
          <a:xfrm>
            <a:off x="348345" y="2725083"/>
            <a:ext cx="114953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92F"/>
                </a:solidFill>
              </a:rPr>
              <a:t> Avoid complex interaction</a:t>
            </a:r>
            <a:endParaRPr lang="en-US" sz="2000" b="0" i="0" dirty="0">
              <a:solidFill>
                <a:srgbClr val="24292F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24292F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92F"/>
                </a:solidFill>
                <a:effectLst/>
              </a:rPr>
              <a:t> Clearly separate the space on screen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24292F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92F"/>
                </a:solidFill>
                <a:effectLst/>
              </a:rPr>
              <a:t> Differentiate object enough to make them understandable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24292F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92F"/>
                </a:solidFill>
              </a:rPr>
              <a:t> Remove cluttering from screen</a:t>
            </a:r>
            <a:endParaRPr lang="en-US" sz="2000" b="0" i="0" dirty="0">
              <a:solidFill>
                <a:srgbClr val="24292F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24292F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92F"/>
                </a:solidFill>
              </a:rPr>
              <a:t> In general: keep it simple</a:t>
            </a:r>
            <a:endParaRPr lang="en-US" sz="2000" b="0" i="0" u="none" strike="noStrike" baseline="0" dirty="0">
              <a:solidFill>
                <a:srgbClr val="000000"/>
              </a:solidFill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5A93248-2932-754F-0DCE-91C530E992B2}"/>
              </a:ext>
            </a:extLst>
          </p:cNvPr>
          <p:cNvSpPr/>
          <p:nvPr/>
        </p:nvSpPr>
        <p:spPr>
          <a:xfrm>
            <a:off x="-1" y="6535466"/>
            <a:ext cx="12192000" cy="329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egnaposto piè di pagina 13">
            <a:extLst>
              <a:ext uri="{FF2B5EF4-FFF2-40B4-BE49-F238E27FC236}">
                <a16:creationId xmlns:a16="http://schemas.microsoft.com/office/drawing/2014/main" id="{EC077DED-ACCC-9141-9444-0E3736719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410" y="6585993"/>
            <a:ext cx="1790046" cy="228600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Marco De Luca - 2017104</a:t>
            </a:r>
          </a:p>
        </p:txBody>
      </p:sp>
      <p:sp>
        <p:nvSpPr>
          <p:cNvPr id="12" name="Segnaposto numero diapositiva 14">
            <a:extLst>
              <a:ext uri="{FF2B5EF4-FFF2-40B4-BE49-F238E27FC236}">
                <a16:creationId xmlns:a16="http://schemas.microsoft.com/office/drawing/2014/main" id="{A7B2FDC8-3306-E346-77E9-07249DD6C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1712" y="6590626"/>
            <a:ext cx="263554" cy="21933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C18B2F29-CA6E-F9D5-5EEE-DA07ECDE8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961" y="6542313"/>
            <a:ext cx="1082035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20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936283C6-1214-1DD2-0419-D9068D90E9D2}"/>
              </a:ext>
            </a:extLst>
          </p:cNvPr>
          <p:cNvSpPr txBox="1"/>
          <p:nvPr/>
        </p:nvSpPr>
        <p:spPr>
          <a:xfrm>
            <a:off x="2547457" y="554015"/>
            <a:ext cx="7097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/>
              <a:t>Technologies </a:t>
            </a:r>
            <a:r>
              <a:rPr lang="it-IT" sz="2800" b="1" dirty="0" err="1"/>
              <a:t>used</a:t>
            </a:r>
            <a:endParaRPr lang="it-IT" sz="2800" b="1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5A93248-2932-754F-0DCE-91C530E992B2}"/>
              </a:ext>
            </a:extLst>
          </p:cNvPr>
          <p:cNvSpPr/>
          <p:nvPr/>
        </p:nvSpPr>
        <p:spPr>
          <a:xfrm>
            <a:off x="-1" y="6535466"/>
            <a:ext cx="12192000" cy="329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egnaposto piè di pagina 13">
            <a:extLst>
              <a:ext uri="{FF2B5EF4-FFF2-40B4-BE49-F238E27FC236}">
                <a16:creationId xmlns:a16="http://schemas.microsoft.com/office/drawing/2014/main" id="{EC077DED-ACCC-9141-9444-0E3736719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410" y="6585993"/>
            <a:ext cx="1790046" cy="228600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Marco De Luca - 2017104</a:t>
            </a:r>
          </a:p>
        </p:txBody>
      </p:sp>
      <p:sp>
        <p:nvSpPr>
          <p:cNvPr id="12" name="Segnaposto numero diapositiva 14">
            <a:extLst>
              <a:ext uri="{FF2B5EF4-FFF2-40B4-BE49-F238E27FC236}">
                <a16:creationId xmlns:a16="http://schemas.microsoft.com/office/drawing/2014/main" id="{A7B2FDC8-3306-E346-77E9-07249DD6C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1712" y="6590626"/>
            <a:ext cx="263554" cy="21933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C18B2F29-CA6E-F9D5-5EEE-DA07ECDE8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961" y="6542313"/>
            <a:ext cx="1082035" cy="324000"/>
          </a:xfrm>
          <a:prstGeom prst="rect">
            <a:avLst/>
          </a:prstGeom>
        </p:spPr>
      </p:pic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F72D1A12-6B4E-1699-7225-522FE24247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2669" r="12602"/>
          <a:stretch/>
        </p:blipFill>
        <p:spPr>
          <a:xfrm>
            <a:off x="1500675" y="2169000"/>
            <a:ext cx="1883144" cy="2520000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7132DE78-AF21-7CD2-1D43-FAD59150E3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84494" y="2169000"/>
            <a:ext cx="1786154" cy="2520000"/>
          </a:xfrm>
          <a:prstGeom prst="rect">
            <a:avLst/>
          </a:prstGeom>
        </p:spPr>
      </p:pic>
      <p:pic>
        <p:nvPicPr>
          <p:cNvPr id="19" name="Elemento grafico 18">
            <a:extLst>
              <a:ext uri="{FF2B5EF4-FFF2-40B4-BE49-F238E27FC236}">
                <a16:creationId xmlns:a16="http://schemas.microsoft.com/office/drawing/2014/main" id="{579E4B59-CB92-C986-32BB-770D0926B9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71324" y="2169000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415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936283C6-1214-1DD2-0419-D9068D90E9D2}"/>
              </a:ext>
            </a:extLst>
          </p:cNvPr>
          <p:cNvSpPr txBox="1"/>
          <p:nvPr/>
        </p:nvSpPr>
        <p:spPr>
          <a:xfrm>
            <a:off x="2547457" y="554015"/>
            <a:ext cx="7097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/>
              <a:t>JavaScript Libraries </a:t>
            </a:r>
            <a:r>
              <a:rPr lang="it-IT" sz="2800" b="1" dirty="0" err="1"/>
              <a:t>used</a:t>
            </a:r>
            <a:endParaRPr lang="it-IT" sz="2800" b="1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5A93248-2932-754F-0DCE-91C530E992B2}"/>
              </a:ext>
            </a:extLst>
          </p:cNvPr>
          <p:cNvSpPr/>
          <p:nvPr/>
        </p:nvSpPr>
        <p:spPr>
          <a:xfrm>
            <a:off x="-1" y="6535466"/>
            <a:ext cx="12192000" cy="329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egnaposto piè di pagina 13">
            <a:extLst>
              <a:ext uri="{FF2B5EF4-FFF2-40B4-BE49-F238E27FC236}">
                <a16:creationId xmlns:a16="http://schemas.microsoft.com/office/drawing/2014/main" id="{EC077DED-ACCC-9141-9444-0E3736719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410" y="6585993"/>
            <a:ext cx="1790046" cy="228600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Marco De Luca - 2017104</a:t>
            </a:r>
          </a:p>
        </p:txBody>
      </p:sp>
      <p:sp>
        <p:nvSpPr>
          <p:cNvPr id="12" name="Segnaposto numero diapositiva 14">
            <a:extLst>
              <a:ext uri="{FF2B5EF4-FFF2-40B4-BE49-F238E27FC236}">
                <a16:creationId xmlns:a16="http://schemas.microsoft.com/office/drawing/2014/main" id="{A7B2FDC8-3306-E346-77E9-07249DD6C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1712" y="6590626"/>
            <a:ext cx="263554" cy="21933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C18B2F29-CA6E-F9D5-5EEE-DA07ECDE8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961" y="6542313"/>
            <a:ext cx="1082035" cy="324000"/>
          </a:xfrm>
          <a:prstGeom prst="rect">
            <a:avLst/>
          </a:prstGeom>
        </p:spPr>
      </p:pic>
      <p:grpSp>
        <p:nvGrpSpPr>
          <p:cNvPr id="2" name="Gruppo 1">
            <a:extLst>
              <a:ext uri="{FF2B5EF4-FFF2-40B4-BE49-F238E27FC236}">
                <a16:creationId xmlns:a16="http://schemas.microsoft.com/office/drawing/2014/main" id="{BC76140E-A4ED-A782-D5CD-60BC9DC6BE2E}"/>
              </a:ext>
            </a:extLst>
          </p:cNvPr>
          <p:cNvGrpSpPr/>
          <p:nvPr/>
        </p:nvGrpSpPr>
        <p:grpSpPr>
          <a:xfrm>
            <a:off x="2823180" y="2128602"/>
            <a:ext cx="2160000" cy="2600796"/>
            <a:chOff x="701226" y="1724377"/>
            <a:chExt cx="2160000" cy="2600796"/>
          </a:xfrm>
        </p:grpSpPr>
        <p:pic>
          <p:nvPicPr>
            <p:cNvPr id="15" name="Elemento grafico 14">
              <a:extLst>
                <a:ext uri="{FF2B5EF4-FFF2-40B4-BE49-F238E27FC236}">
                  <a16:creationId xmlns:a16="http://schemas.microsoft.com/office/drawing/2014/main" id="{F4146A80-2D96-394B-E56C-55F0634BD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1226" y="1724377"/>
              <a:ext cx="2160000" cy="2160000"/>
            </a:xfrm>
            <a:prstGeom prst="rect">
              <a:avLst/>
            </a:prstGeom>
          </p:spPr>
        </p:pic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1B1D3930-6300-3BAD-1A4A-86C1691D807F}"/>
                </a:ext>
              </a:extLst>
            </p:cNvPr>
            <p:cNvSpPr txBox="1"/>
            <p:nvPr/>
          </p:nvSpPr>
          <p:spPr>
            <a:xfrm>
              <a:off x="999996" y="3801953"/>
              <a:ext cx="15624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800" b="1" dirty="0"/>
                <a:t>Three.js</a:t>
              </a:r>
            </a:p>
          </p:txBody>
        </p:sp>
      </p:grp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3BF0884-0261-950D-F21A-AA74D062C192}"/>
              </a:ext>
            </a:extLst>
          </p:cNvPr>
          <p:cNvSpPr txBox="1"/>
          <p:nvPr/>
        </p:nvSpPr>
        <p:spPr>
          <a:xfrm>
            <a:off x="7806360" y="3167390"/>
            <a:ext cx="1562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err="1"/>
              <a:t>Tweenjs</a:t>
            </a:r>
            <a:endParaRPr lang="it-IT" sz="2800" b="1" dirty="0"/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D8E0521C-3AAC-B0E7-1629-1CE43CEC39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6736" y="210066"/>
            <a:ext cx="1685719" cy="168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872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936283C6-1214-1DD2-0419-D9068D90E9D2}"/>
              </a:ext>
            </a:extLst>
          </p:cNvPr>
          <p:cNvSpPr txBox="1"/>
          <p:nvPr/>
        </p:nvSpPr>
        <p:spPr>
          <a:xfrm>
            <a:off x="2547457" y="554015"/>
            <a:ext cx="7097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/>
              <a:t>Design: UI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5A93248-2932-754F-0DCE-91C530E992B2}"/>
              </a:ext>
            </a:extLst>
          </p:cNvPr>
          <p:cNvSpPr/>
          <p:nvPr/>
        </p:nvSpPr>
        <p:spPr>
          <a:xfrm>
            <a:off x="-1" y="6535466"/>
            <a:ext cx="12192000" cy="329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egnaposto piè di pagina 13">
            <a:extLst>
              <a:ext uri="{FF2B5EF4-FFF2-40B4-BE49-F238E27FC236}">
                <a16:creationId xmlns:a16="http://schemas.microsoft.com/office/drawing/2014/main" id="{EC077DED-ACCC-9141-9444-0E3736719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410" y="6585993"/>
            <a:ext cx="1790046" cy="228600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Marco De Luca - 2017104</a:t>
            </a:r>
          </a:p>
        </p:txBody>
      </p:sp>
      <p:sp>
        <p:nvSpPr>
          <p:cNvPr id="12" name="Segnaposto numero diapositiva 14">
            <a:extLst>
              <a:ext uri="{FF2B5EF4-FFF2-40B4-BE49-F238E27FC236}">
                <a16:creationId xmlns:a16="http://schemas.microsoft.com/office/drawing/2014/main" id="{A7B2FDC8-3306-E346-77E9-07249DD6C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1712" y="6590626"/>
            <a:ext cx="263554" cy="21933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C18B2F29-CA6E-F9D5-5EEE-DA07ECDE8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961" y="6542313"/>
            <a:ext cx="1082035" cy="3240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3C9B7D7-9939-82F7-4424-00D351AD74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5"/>
          <a:stretch/>
        </p:blipFill>
        <p:spPr>
          <a:xfrm>
            <a:off x="6239460" y="1943808"/>
            <a:ext cx="5130142" cy="297038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FB0B4A0-92A1-DC0E-84A5-A7DF92000F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98" y="1944000"/>
            <a:ext cx="4594664" cy="297000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FC1FDED-2CCB-6966-9B27-6A9A327B82D2}"/>
              </a:ext>
            </a:extLst>
          </p:cNvPr>
          <p:cNvSpPr txBox="1"/>
          <p:nvPr/>
        </p:nvSpPr>
        <p:spPr>
          <a:xfrm>
            <a:off x="2103648" y="1364748"/>
            <a:ext cx="2032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 err="1"/>
              <a:t>Initial</a:t>
            </a:r>
            <a:r>
              <a:rPr lang="it-IT" sz="2800" dirty="0"/>
              <a:t> Idea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A6FD429-87EA-B3DA-845C-7F81C646F547}"/>
              </a:ext>
            </a:extLst>
          </p:cNvPr>
          <p:cNvSpPr txBox="1"/>
          <p:nvPr/>
        </p:nvSpPr>
        <p:spPr>
          <a:xfrm>
            <a:off x="7788449" y="1363489"/>
            <a:ext cx="2032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 err="1"/>
              <a:t>Final</a:t>
            </a:r>
            <a:r>
              <a:rPr lang="it-IT" sz="2800" dirty="0"/>
              <a:t> </a:t>
            </a:r>
            <a:r>
              <a:rPr lang="it-IT" sz="2800" dirty="0" err="1"/>
              <a:t>Result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456113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936283C6-1214-1DD2-0419-D9068D90E9D2}"/>
              </a:ext>
            </a:extLst>
          </p:cNvPr>
          <p:cNvSpPr txBox="1"/>
          <p:nvPr/>
        </p:nvSpPr>
        <p:spPr>
          <a:xfrm>
            <a:off x="2547457" y="554015"/>
            <a:ext cx="7097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/>
              <a:t>Design: Space </a:t>
            </a:r>
            <a:r>
              <a:rPr lang="it-IT" sz="2800" b="1" dirty="0" err="1"/>
              <a:t>subdivision</a:t>
            </a:r>
            <a:endParaRPr lang="it-IT" sz="2800" b="1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5A93248-2932-754F-0DCE-91C530E992B2}"/>
              </a:ext>
            </a:extLst>
          </p:cNvPr>
          <p:cNvSpPr/>
          <p:nvPr/>
        </p:nvSpPr>
        <p:spPr>
          <a:xfrm>
            <a:off x="-1" y="6535466"/>
            <a:ext cx="12192000" cy="329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egnaposto piè di pagina 13">
            <a:extLst>
              <a:ext uri="{FF2B5EF4-FFF2-40B4-BE49-F238E27FC236}">
                <a16:creationId xmlns:a16="http://schemas.microsoft.com/office/drawing/2014/main" id="{EC077DED-ACCC-9141-9444-0E3736719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410" y="6585993"/>
            <a:ext cx="1790046" cy="228600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Marco De Luca - 2017104</a:t>
            </a:r>
          </a:p>
        </p:txBody>
      </p:sp>
      <p:sp>
        <p:nvSpPr>
          <p:cNvPr id="12" name="Segnaposto numero diapositiva 14">
            <a:extLst>
              <a:ext uri="{FF2B5EF4-FFF2-40B4-BE49-F238E27FC236}">
                <a16:creationId xmlns:a16="http://schemas.microsoft.com/office/drawing/2014/main" id="{A7B2FDC8-3306-E346-77E9-07249DD6C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1712" y="6590626"/>
            <a:ext cx="263554" cy="21933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C18B2F29-CA6E-F9D5-5EEE-DA07ECDE8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961" y="6542313"/>
            <a:ext cx="1082035" cy="32400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BE6D2C56-DAE9-9380-9DAA-062F321ADF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07" y="1179000"/>
            <a:ext cx="6960002" cy="450000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7163293-3C8D-99D7-47EA-07F4423A1A5B}"/>
              </a:ext>
            </a:extLst>
          </p:cNvPr>
          <p:cNvSpPr txBox="1"/>
          <p:nvPr/>
        </p:nvSpPr>
        <p:spPr>
          <a:xfrm>
            <a:off x="8793416" y="2305616"/>
            <a:ext cx="24818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24292F"/>
                </a:solidFill>
                <a:effectLst/>
              </a:rPr>
              <a:t>Three main areas: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24292F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u="none" strike="noStrike" baseline="0" dirty="0">
                <a:solidFill>
                  <a:srgbClr val="24292F"/>
                </a:solidFill>
              </a:rPr>
              <a:t> </a:t>
            </a:r>
            <a:r>
              <a:rPr lang="en-US" sz="2000" u="none" strike="noStrike" baseline="0" dirty="0">
                <a:solidFill>
                  <a:srgbClr val="FF0000"/>
                </a:solidFill>
              </a:rPr>
              <a:t>Red</a:t>
            </a:r>
            <a:r>
              <a:rPr lang="en-US" sz="2000" u="none" strike="noStrike" baseline="0" dirty="0">
                <a:solidFill>
                  <a:srgbClr val="24292F"/>
                </a:solidFill>
              </a:rPr>
              <a:t>: Input area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24292F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92F"/>
                </a:solidFill>
              </a:rPr>
              <a:t> </a:t>
            </a:r>
            <a:r>
              <a:rPr lang="en-US" sz="2000" b="0" i="0" dirty="0">
                <a:solidFill>
                  <a:srgbClr val="00B050"/>
                </a:solidFill>
              </a:rPr>
              <a:t>Green</a:t>
            </a:r>
            <a:r>
              <a:rPr lang="en-US" sz="2000" b="0" i="0" dirty="0">
                <a:solidFill>
                  <a:srgbClr val="24292F"/>
                </a:solidFill>
              </a:rPr>
              <a:t>: Frames area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u="none" strike="noStrike" baseline="0" dirty="0">
              <a:solidFill>
                <a:srgbClr val="24292F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92F"/>
                </a:solidFill>
              </a:rPr>
              <a:t> </a:t>
            </a:r>
            <a:r>
              <a:rPr lang="en-US" sz="2000" b="0" i="0" dirty="0">
                <a:solidFill>
                  <a:srgbClr val="0070C0"/>
                </a:solidFill>
              </a:rPr>
              <a:t>Blue</a:t>
            </a:r>
            <a:r>
              <a:rPr lang="en-US" sz="2000" b="0" i="0" dirty="0">
                <a:solidFill>
                  <a:srgbClr val="24292F"/>
                </a:solidFill>
              </a:rPr>
              <a:t>: Output area</a:t>
            </a:r>
            <a:endParaRPr lang="en-US" sz="2000" b="0" i="0" u="none" strike="noStrike" baseline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674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936283C6-1214-1DD2-0419-D9068D90E9D2}"/>
              </a:ext>
            </a:extLst>
          </p:cNvPr>
          <p:cNvSpPr txBox="1"/>
          <p:nvPr/>
        </p:nvSpPr>
        <p:spPr>
          <a:xfrm>
            <a:off x="2547457" y="554015"/>
            <a:ext cx="7097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/>
              <a:t>Animation: Step 0 – Load pages in frames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5A93248-2932-754F-0DCE-91C530E992B2}"/>
              </a:ext>
            </a:extLst>
          </p:cNvPr>
          <p:cNvSpPr/>
          <p:nvPr/>
        </p:nvSpPr>
        <p:spPr>
          <a:xfrm>
            <a:off x="-1" y="6535466"/>
            <a:ext cx="12192000" cy="329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egnaposto piè di pagina 13">
            <a:extLst>
              <a:ext uri="{FF2B5EF4-FFF2-40B4-BE49-F238E27FC236}">
                <a16:creationId xmlns:a16="http://schemas.microsoft.com/office/drawing/2014/main" id="{EC077DED-ACCC-9141-9444-0E3736719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410" y="6585993"/>
            <a:ext cx="1790046" cy="228600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Marco De Luca - 2017104</a:t>
            </a:r>
          </a:p>
        </p:txBody>
      </p:sp>
      <p:sp>
        <p:nvSpPr>
          <p:cNvPr id="12" name="Segnaposto numero diapositiva 14">
            <a:extLst>
              <a:ext uri="{FF2B5EF4-FFF2-40B4-BE49-F238E27FC236}">
                <a16:creationId xmlns:a16="http://schemas.microsoft.com/office/drawing/2014/main" id="{A7B2FDC8-3306-E346-77E9-07249DD6C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1712" y="6590626"/>
            <a:ext cx="263554" cy="21933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schemeClr val="tx1"/>
                </a:solidFill>
                <a:latin typeface="Calibri" panose="020F0502020204030204"/>
              </a:rPr>
              <a:t>8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C18B2F29-CA6E-F9D5-5EEE-DA07ECDE8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961" y="6542313"/>
            <a:ext cx="1082035" cy="324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A8E3A6A7-23E8-289A-65F7-2D7BA6442E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234" y="1944000"/>
            <a:ext cx="6053503" cy="29700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9FF4FAD-5403-6850-8798-AD11AD3CFA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62" y="1944000"/>
            <a:ext cx="4598710" cy="297000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1C100E01-D850-71E3-C890-E52F4D485C89}"/>
              </a:ext>
            </a:extLst>
          </p:cNvPr>
          <p:cNvSpPr txBox="1"/>
          <p:nvPr/>
        </p:nvSpPr>
        <p:spPr>
          <a:xfrm>
            <a:off x="1796535" y="1364748"/>
            <a:ext cx="2032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 err="1"/>
              <a:t>Initial</a:t>
            </a:r>
            <a:r>
              <a:rPr lang="it-IT" sz="2800" dirty="0"/>
              <a:t> Idea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18AEBB9-FCDE-AA88-D865-163650C327C4}"/>
              </a:ext>
            </a:extLst>
          </p:cNvPr>
          <p:cNvSpPr txBox="1"/>
          <p:nvPr/>
        </p:nvSpPr>
        <p:spPr>
          <a:xfrm>
            <a:off x="7635903" y="1363489"/>
            <a:ext cx="2032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 err="1"/>
              <a:t>Final</a:t>
            </a:r>
            <a:r>
              <a:rPr lang="it-IT" sz="2800" dirty="0"/>
              <a:t> </a:t>
            </a:r>
            <a:r>
              <a:rPr lang="it-IT" sz="2800" dirty="0" err="1"/>
              <a:t>Result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251873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936283C6-1214-1DD2-0419-D9068D90E9D2}"/>
              </a:ext>
            </a:extLst>
          </p:cNvPr>
          <p:cNvSpPr txBox="1"/>
          <p:nvPr/>
        </p:nvSpPr>
        <p:spPr>
          <a:xfrm>
            <a:off x="2547457" y="554015"/>
            <a:ext cx="7097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/>
              <a:t>Animation: Step 0 – Read pages, create </a:t>
            </a:r>
            <a:r>
              <a:rPr lang="it-IT" sz="2800" b="1" dirty="0" err="1"/>
              <a:t>runs</a:t>
            </a:r>
            <a:endParaRPr lang="it-IT" sz="2800" b="1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5A93248-2932-754F-0DCE-91C530E992B2}"/>
              </a:ext>
            </a:extLst>
          </p:cNvPr>
          <p:cNvSpPr/>
          <p:nvPr/>
        </p:nvSpPr>
        <p:spPr>
          <a:xfrm>
            <a:off x="-1" y="6535466"/>
            <a:ext cx="12192000" cy="329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egnaposto piè di pagina 13">
            <a:extLst>
              <a:ext uri="{FF2B5EF4-FFF2-40B4-BE49-F238E27FC236}">
                <a16:creationId xmlns:a16="http://schemas.microsoft.com/office/drawing/2014/main" id="{EC077DED-ACCC-9141-9444-0E3736719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410" y="6585993"/>
            <a:ext cx="1790046" cy="228600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Marco De Luca - 2017104</a:t>
            </a:r>
          </a:p>
        </p:txBody>
      </p:sp>
      <p:sp>
        <p:nvSpPr>
          <p:cNvPr id="12" name="Segnaposto numero diapositiva 14">
            <a:extLst>
              <a:ext uri="{FF2B5EF4-FFF2-40B4-BE49-F238E27FC236}">
                <a16:creationId xmlns:a16="http://schemas.microsoft.com/office/drawing/2014/main" id="{A7B2FDC8-3306-E346-77E9-07249DD6C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1712" y="6590626"/>
            <a:ext cx="263554" cy="21933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C18B2F29-CA6E-F9D5-5EEE-DA07ECDE8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961" y="6542313"/>
            <a:ext cx="1082035" cy="324000"/>
          </a:xfrm>
          <a:prstGeom prst="rect">
            <a:avLst/>
          </a:prstGeom>
        </p:spPr>
      </p:pic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FEAD0509-25A3-526F-12FB-B5D961B20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13" y="1229334"/>
            <a:ext cx="9171975" cy="45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775007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" id="{8F8A309E-44D1-4CED-98E1-4FAE5E3B1C26}" vid="{A0FBFC05-5EF7-4D72-AC2A-8F8778AFBA6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</Words>
  <Application>Microsoft Office PowerPoint</Application>
  <PresentationFormat>Widescreen</PresentationFormat>
  <Paragraphs>75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1_Tema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De Luca</dc:creator>
  <cp:lastModifiedBy>Marco De Luca</cp:lastModifiedBy>
  <cp:revision>8</cp:revision>
  <dcterms:created xsi:type="dcterms:W3CDTF">2022-09-04T11:34:43Z</dcterms:created>
  <dcterms:modified xsi:type="dcterms:W3CDTF">2023-01-17T14:06:09Z</dcterms:modified>
</cp:coreProperties>
</file>