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0" r:id="rId3"/>
    <p:sldId id="282" r:id="rId4"/>
    <p:sldId id="289" r:id="rId5"/>
    <p:sldId id="290" r:id="rId6"/>
    <p:sldId id="283" r:id="rId7"/>
    <p:sldId id="284" r:id="rId8"/>
    <p:sldId id="285" r:id="rId9"/>
    <p:sldId id="286" r:id="rId10"/>
    <p:sldId id="287" r:id="rId11"/>
    <p:sldId id="288" r:id="rId12"/>
    <p:sldId id="291" r:id="rId13"/>
    <p:sldId id="292" r:id="rId14"/>
    <p:sldId id="27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68"/>
    <a:srgbClr val="3F507A"/>
    <a:srgbClr val="122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7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5A16F-A4DE-4D7C-87EB-FD1F8A24CE5B}" type="datetimeFigureOut">
              <a:rPr lang="it-IT" smtClean="0"/>
              <a:t>20/05/2023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E92EC-2272-4AFC-A37D-60AB5466A2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6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9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36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4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0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5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0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8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0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1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23/10/2021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De Luca - 2017104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2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23/10/2021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Marco De Luca - 2017104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E766C-527D-475C-A478-D3025BA92F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08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6D68FEF-1993-43C9-9F40-E7947BDD281F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8799872C-F677-4F66-8815-88A1AB6B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0457A9C-C0EC-4BA1-A111-C143A639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6760AB9-7A5D-DF17-3E4A-E9DBF911CC77}"/>
              </a:ext>
            </a:extLst>
          </p:cNvPr>
          <p:cNvSpPr txBox="1"/>
          <p:nvPr/>
        </p:nvSpPr>
        <p:spPr>
          <a:xfrm>
            <a:off x="7307625" y="4845160"/>
            <a:ext cx="2689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7DCAE1B-E231-0AB5-DA14-C88F8C82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0" y="565952"/>
            <a:ext cx="2340000" cy="70068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220A516-0928-F1FF-F4D6-4C2CC4A314A5}"/>
              </a:ext>
            </a:extLst>
          </p:cNvPr>
          <p:cNvSpPr txBox="1"/>
          <p:nvPr/>
        </p:nvSpPr>
        <p:spPr>
          <a:xfrm>
            <a:off x="2641689" y="1911667"/>
            <a:ext cx="6908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prstClr val="black"/>
                </a:solidFill>
                <a:latin typeface="Calibri" panose="020F0502020204030204"/>
              </a:rPr>
              <a:t>Italian</a:t>
            </a:r>
            <a:r>
              <a:rPr lang="it-IT" sz="3200" b="1" dirty="0">
                <a:solidFill>
                  <a:prstClr val="black"/>
                </a:solidFill>
                <a:latin typeface="Calibri" panose="020F0502020204030204"/>
              </a:rPr>
              <a:t> Internet Analysis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1653DCA-5CD2-3BD0-A008-35CC014BB23A}"/>
              </a:ext>
            </a:extLst>
          </p:cNvPr>
          <p:cNvSpPr txBox="1"/>
          <p:nvPr/>
        </p:nvSpPr>
        <p:spPr>
          <a:xfrm>
            <a:off x="2194825" y="4845160"/>
            <a:ext cx="2917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Analytics  2022/2023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04F723-B69F-B086-A27F-884B73D37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8A483788-B6E0-B341-6E03-2C6B99472F2D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gnaposto piè di pagina 13">
            <a:extLst>
              <a:ext uri="{FF2B5EF4-FFF2-40B4-BE49-F238E27FC236}">
                <a16:creationId xmlns:a16="http://schemas.microsoft.com/office/drawing/2014/main" id="{12A00597-FC19-36BD-11FA-771CBA1E2EB1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egnaposto numero diapositiva 14">
            <a:extLst>
              <a:ext uri="{FF2B5EF4-FFF2-40B4-BE49-F238E27FC236}">
                <a16:creationId xmlns:a16="http://schemas.microsoft.com/office/drawing/2014/main" id="{3584C741-983C-BE40-B5E8-51FB68330212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FACA924-9793-166E-D9EB-5F4045140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D8FBB0-D480-5C37-FB34-63441798380B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Visualization</a:t>
            </a:r>
            <a:r>
              <a:rPr lang="it-IT" sz="2800" b="1" dirty="0"/>
              <a:t>: </a:t>
            </a:r>
            <a:r>
              <a:rPr lang="it-IT" sz="2800" b="1" dirty="0" err="1"/>
              <a:t>Detail</a:t>
            </a:r>
            <a:r>
              <a:rPr lang="it-IT" sz="2800" b="1" dirty="0"/>
              <a:t> </a:t>
            </a:r>
            <a:r>
              <a:rPr lang="it-IT" sz="2800" b="1" dirty="0" err="1"/>
              <a:t>Section</a:t>
            </a:r>
            <a:endParaRPr lang="it-IT" sz="2800" b="1" dirty="0"/>
          </a:p>
        </p:txBody>
      </p:sp>
      <p:pic>
        <p:nvPicPr>
          <p:cNvPr id="8" name="Immagine 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E6EC4BDB-095F-646D-E018-9D152D33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91" y="2558234"/>
            <a:ext cx="5400000" cy="1741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32A18E24-0811-A65B-251A-E37771A180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30" r="55142"/>
          <a:stretch/>
        </p:blipFill>
        <p:spPr>
          <a:xfrm>
            <a:off x="441010" y="2558234"/>
            <a:ext cx="5468971" cy="1741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53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Analytics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D34EE5C-BF02-719C-E4B2-3D138E66BCC9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13">
            <a:extLst>
              <a:ext uri="{FF2B5EF4-FFF2-40B4-BE49-F238E27FC236}">
                <a16:creationId xmlns:a16="http://schemas.microsoft.com/office/drawing/2014/main" id="{59A51096-8F58-E179-3F6B-9CAD00276B97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numero diapositiva 14">
            <a:extLst>
              <a:ext uri="{FF2B5EF4-FFF2-40B4-BE49-F238E27FC236}">
                <a16:creationId xmlns:a16="http://schemas.microsoft.com/office/drawing/2014/main" id="{53A3A3C4-ED94-2156-FCA6-594E5B03EBF6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7501B0-942E-934A-DCF3-4B412E82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152237-397F-D0B7-2C9A-FA0E55DA8D25}"/>
              </a:ext>
            </a:extLst>
          </p:cNvPr>
          <p:cNvGrpSpPr/>
          <p:nvPr/>
        </p:nvGrpSpPr>
        <p:grpSpPr>
          <a:xfrm>
            <a:off x="448572" y="1295651"/>
            <a:ext cx="5400000" cy="5051698"/>
            <a:chOff x="448572" y="1295651"/>
            <a:chExt cx="5400000" cy="5051698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9910588E-F82F-2CD6-BC8E-1CA244990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86" r="6961"/>
            <a:stretch/>
          </p:blipFill>
          <p:spPr>
            <a:xfrm>
              <a:off x="448572" y="1295651"/>
              <a:ext cx="5400000" cy="13144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7464C4D3-801D-D359-9AEB-C69D75110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30" t="16462" r="4014" b="16311"/>
            <a:stretch/>
          </p:blipFill>
          <p:spPr>
            <a:xfrm>
              <a:off x="448572" y="2749858"/>
              <a:ext cx="5400000" cy="1597311"/>
            </a:xfrm>
            <a:prstGeom prst="rect">
              <a:avLst/>
            </a:prstGeom>
          </p:spPr>
        </p:pic>
        <p:pic>
          <p:nvPicPr>
            <p:cNvPr id="1026" name="Picture 2" descr="NumPy - Wikipedia">
              <a:extLst>
                <a:ext uri="{FF2B5EF4-FFF2-40B4-BE49-F238E27FC236}">
                  <a16:creationId xmlns:a16="http://schemas.microsoft.com/office/drawing/2014/main" id="{D6E7366C-66A7-C420-B9FB-C02297CA68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" t="15590" r="6058" b="14830"/>
            <a:stretch/>
          </p:blipFill>
          <p:spPr bwMode="auto">
            <a:xfrm>
              <a:off x="448572" y="4443753"/>
              <a:ext cx="5400000" cy="190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Immagine 8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9BCBE13B-FE77-A908-D3E6-FFE7DB24D0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3" t="50632" r="1"/>
          <a:stretch/>
        </p:blipFill>
        <p:spPr>
          <a:xfrm>
            <a:off x="6226446" y="3269835"/>
            <a:ext cx="5400000" cy="2361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1248DB43-FC66-EAB5-707D-6962F58746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4" t="15262" b="50033"/>
          <a:stretch/>
        </p:blipFill>
        <p:spPr>
          <a:xfrm>
            <a:off x="10855325" y="1610083"/>
            <a:ext cx="771120" cy="1649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70F9A2C-BA2D-5A37-DB44-7FADEFE83214}"/>
              </a:ext>
            </a:extLst>
          </p:cNvPr>
          <p:cNvSpPr/>
          <p:nvPr/>
        </p:nvSpPr>
        <p:spPr>
          <a:xfrm>
            <a:off x="345057" y="1077235"/>
            <a:ext cx="5620498" cy="527011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4086550-938D-ACC8-7D29-3A29177C70A9}"/>
              </a:ext>
            </a:extLst>
          </p:cNvPr>
          <p:cNvSpPr/>
          <p:nvPr/>
        </p:nvSpPr>
        <p:spPr>
          <a:xfrm>
            <a:off x="6122930" y="1077235"/>
            <a:ext cx="5620498" cy="527011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D5DF53-1445-F5BE-2FEB-BD7C6B4E1C0E}"/>
              </a:ext>
            </a:extLst>
          </p:cNvPr>
          <p:cNvSpPr txBox="1"/>
          <p:nvPr/>
        </p:nvSpPr>
        <p:spPr>
          <a:xfrm>
            <a:off x="7241787" y="1334415"/>
            <a:ext cx="3382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</a:rPr>
              <a:t>Integrated t-SNE</a:t>
            </a:r>
          </a:p>
        </p:txBody>
      </p:sp>
    </p:spTree>
    <p:extLst>
      <p:ext uri="{BB962C8B-B14F-4D97-AF65-F5344CB8AC3E}">
        <p14:creationId xmlns:p14="http://schemas.microsoft.com/office/powerpoint/2010/main" val="345718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Related</a:t>
            </a:r>
            <a:r>
              <a:rPr lang="it-IT" sz="2800" b="1" dirty="0"/>
              <a:t> Works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D34EE5C-BF02-719C-E4B2-3D138E66BCC9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13">
            <a:extLst>
              <a:ext uri="{FF2B5EF4-FFF2-40B4-BE49-F238E27FC236}">
                <a16:creationId xmlns:a16="http://schemas.microsoft.com/office/drawing/2014/main" id="{59A51096-8F58-E179-3F6B-9CAD00276B97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numero diapositiva 14">
            <a:extLst>
              <a:ext uri="{FF2B5EF4-FFF2-40B4-BE49-F238E27FC236}">
                <a16:creationId xmlns:a16="http://schemas.microsoft.com/office/drawing/2014/main" id="{53A3A3C4-ED94-2156-FCA6-594E5B03EBF6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7501B0-942E-934A-DCF3-4B412E82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881FA431-C7B7-CED5-10A9-5FB1B2E3E3DD}"/>
              </a:ext>
            </a:extLst>
          </p:cNvPr>
          <p:cNvGrpSpPr/>
          <p:nvPr/>
        </p:nvGrpSpPr>
        <p:grpSpPr>
          <a:xfrm>
            <a:off x="224000" y="1462242"/>
            <a:ext cx="5760000" cy="3933516"/>
            <a:chOff x="336000" y="1277696"/>
            <a:chExt cx="5760000" cy="393351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4FA08A32-38D7-690D-2554-9F3F1855A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38" b="3438"/>
            <a:stretch/>
          </p:blipFill>
          <p:spPr>
            <a:xfrm>
              <a:off x="336000" y="1852869"/>
              <a:ext cx="5760000" cy="3358343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9A33EDA-358A-5545-D4E2-7CD7FAE87D6B}"/>
                </a:ext>
              </a:extLst>
            </p:cNvPr>
            <p:cNvSpPr txBox="1"/>
            <p:nvPr/>
          </p:nvSpPr>
          <p:spPr>
            <a:xfrm>
              <a:off x="1524608" y="1277696"/>
              <a:ext cx="3382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i="0" u="none" strike="noStrike" baseline="0" dirty="0" err="1">
                  <a:solidFill>
                    <a:srgbClr val="000000"/>
                  </a:solidFill>
                </a:rPr>
                <a:t>Ook</a:t>
              </a:r>
              <a:r>
                <a:rPr lang="en-US" sz="2400" dirty="0" err="1">
                  <a:solidFill>
                    <a:srgbClr val="000000"/>
                  </a:solidFill>
                </a:rPr>
                <a:t>la’s</a:t>
              </a:r>
              <a:r>
                <a:rPr lang="en-US" sz="2400" dirty="0">
                  <a:solidFill>
                    <a:srgbClr val="000000"/>
                  </a:solidFill>
                </a:rPr>
                <a:t> Interactive Map</a:t>
              </a:r>
              <a:endParaRPr lang="en-US" sz="2400" b="0" i="0" u="none" strike="noStrike" baseline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FDCDEE3-4C42-2345-F377-9CC0838BF873}"/>
              </a:ext>
            </a:extLst>
          </p:cNvPr>
          <p:cNvGrpSpPr/>
          <p:nvPr/>
        </p:nvGrpSpPr>
        <p:grpSpPr>
          <a:xfrm>
            <a:off x="6208000" y="1688097"/>
            <a:ext cx="5760000" cy="3481806"/>
            <a:chOff x="6199590" y="1456061"/>
            <a:chExt cx="5760000" cy="3481806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377EC2BB-F917-2F8D-5D58-018C1683CF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6" t="9803"/>
            <a:stretch/>
          </p:blipFill>
          <p:spPr>
            <a:xfrm>
              <a:off x="6199590" y="2126213"/>
              <a:ext cx="5760000" cy="2811654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C7DF4D7-1082-FA21-C3F5-8AE35DD6569F}"/>
                </a:ext>
              </a:extLst>
            </p:cNvPr>
            <p:cNvSpPr txBox="1"/>
            <p:nvPr/>
          </p:nvSpPr>
          <p:spPr>
            <a:xfrm>
              <a:off x="7388198" y="1456061"/>
              <a:ext cx="3382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i="0" u="none" strike="noStrike" baseline="0" dirty="0">
                  <a:solidFill>
                    <a:srgbClr val="000000"/>
                  </a:solidFill>
                </a:rPr>
                <a:t>BUL’s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763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Future Works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D34EE5C-BF02-719C-E4B2-3D138E66BCC9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13">
            <a:extLst>
              <a:ext uri="{FF2B5EF4-FFF2-40B4-BE49-F238E27FC236}">
                <a16:creationId xmlns:a16="http://schemas.microsoft.com/office/drawing/2014/main" id="{59A51096-8F58-E179-3F6B-9CAD00276B97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numero diapositiva 14">
            <a:extLst>
              <a:ext uri="{FF2B5EF4-FFF2-40B4-BE49-F238E27FC236}">
                <a16:creationId xmlns:a16="http://schemas.microsoft.com/office/drawing/2014/main" id="{53A3A3C4-ED94-2156-FCA6-594E5B03EBF6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7501B0-942E-934A-DCF3-4B412E82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F0D7AF3-2BDE-27E2-F981-A32D60210F4C}"/>
              </a:ext>
            </a:extLst>
          </p:cNvPr>
          <p:cNvSpPr txBox="1"/>
          <p:nvPr/>
        </p:nvSpPr>
        <p:spPr>
          <a:xfrm>
            <a:off x="324406" y="1537884"/>
            <a:ext cx="1154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Scarcity of similar projects calls for an extension of the system: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76698B-31A5-66BA-5297-35E8131DF9D7}"/>
              </a:ext>
            </a:extLst>
          </p:cNvPr>
          <p:cNvSpPr txBox="1"/>
          <p:nvPr/>
        </p:nvSpPr>
        <p:spPr>
          <a:xfrm>
            <a:off x="597618" y="2957674"/>
            <a:ext cx="10903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</a:rPr>
              <a:t>Ookla</a:t>
            </a:r>
            <a:r>
              <a:rPr lang="en-US" sz="2000" dirty="0">
                <a:solidFill>
                  <a:srgbClr val="000000"/>
                </a:solidFill>
              </a:rPr>
              <a:t> releases a new update every quarter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Integrate official Datasets from telecommunication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Add data catered to the specific needs of the user, allowing to view everything on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9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A4B931-B7F0-403E-9F40-8A4054A0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4CEAF602-346E-4A18-BDCE-F489E035C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F74A1337-596D-453E-B873-BCF1760E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33BD29-9FC7-4D03-9B5C-AE0C2DD7F338}"/>
              </a:ext>
            </a:extLst>
          </p:cNvPr>
          <p:cNvSpPr txBox="1">
            <a:spLocks/>
          </p:cNvSpPr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I will now show a short demo of the application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8E996B-5CC5-ADE1-0952-2409750BA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07" y="1281600"/>
            <a:ext cx="3606782" cy="108000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B98792D-4FC2-4608-87F0-950EA0419800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E7B09EC1-6B52-D4EA-76C8-1916AF52C0AA}"/>
              </a:ext>
            </a:extLst>
          </p:cNvPr>
          <p:cNvSpPr txBox="1">
            <a:spLocks/>
          </p:cNvSpPr>
          <p:nvPr/>
        </p:nvSpPr>
        <p:spPr>
          <a:xfrm>
            <a:off x="232410" y="6585993"/>
            <a:ext cx="179004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numero diapositiva 14">
            <a:extLst>
              <a:ext uri="{FF2B5EF4-FFF2-40B4-BE49-F238E27FC236}">
                <a16:creationId xmlns:a16="http://schemas.microsoft.com/office/drawing/2014/main" id="{81A9B61C-94B7-E0BC-22D6-289DDEAEA5B1}"/>
              </a:ext>
            </a:extLst>
          </p:cNvPr>
          <p:cNvSpPr txBox="1">
            <a:spLocks/>
          </p:cNvSpPr>
          <p:nvPr/>
        </p:nvSpPr>
        <p:spPr>
          <a:xfrm>
            <a:off x="11501306" y="6590626"/>
            <a:ext cx="458284" cy="2193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8EA7471-3ACE-6E45-CF67-43B59A16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15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4028113" y="554015"/>
            <a:ext cx="415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Introduction</a:t>
            </a:r>
            <a:endParaRPr lang="it-IT" sz="2800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87CCC2-35CB-46BA-9FFD-A57110B65C4A}"/>
              </a:ext>
            </a:extLst>
          </p:cNvPr>
          <p:cNvSpPr txBox="1"/>
          <p:nvPr/>
        </p:nvSpPr>
        <p:spPr>
          <a:xfrm>
            <a:off x="2362407" y="1641399"/>
            <a:ext cx="746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</a:rPr>
              <a:t>Interactive visualization tool to analyze the Italian Internet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2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3" name="Immagine 2" descr="Immagine che contiene testo, schermata, orologio, cerchio&#10;&#10;Descrizione generata automaticamente">
            <a:extLst>
              <a:ext uri="{FF2B5EF4-FFF2-40B4-BE49-F238E27FC236}">
                <a16:creationId xmlns:a16="http://schemas.microsoft.com/office/drawing/2014/main" id="{76B2907E-7723-F9A3-4909-3833C4B07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93" y="3050050"/>
            <a:ext cx="2880000" cy="2880000"/>
          </a:xfrm>
          <a:prstGeom prst="rect">
            <a:avLst/>
          </a:prstGeom>
        </p:spPr>
      </p:pic>
      <p:pic>
        <p:nvPicPr>
          <p:cNvPr id="11" name="Immagine 10" descr="Immagine che contiene testo, schermata, grafica, Elementi grafici&#10;&#10;Descrizione generata automaticamente">
            <a:extLst>
              <a:ext uri="{FF2B5EF4-FFF2-40B4-BE49-F238E27FC236}">
                <a16:creationId xmlns:a16="http://schemas.microsoft.com/office/drawing/2014/main" id="{46F77DF3-57BE-B1C8-99CC-EE423A625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27"/>
          <a:stretch/>
        </p:blipFill>
        <p:spPr>
          <a:xfrm>
            <a:off x="6750496" y="3050050"/>
            <a:ext cx="367446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9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Dataset: </a:t>
            </a:r>
            <a:r>
              <a:rPr lang="it-IT" sz="2800" b="1" dirty="0" err="1"/>
              <a:t>Ookla</a:t>
            </a:r>
            <a:r>
              <a:rPr lang="it-IT" sz="2800" b="1" dirty="0"/>
              <a:t> </a:t>
            </a:r>
            <a:r>
              <a:rPr lang="it-IT" sz="2800" b="1" dirty="0" err="1"/>
              <a:t>Speedtest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FEE4384-25E1-0329-5A7F-51A179F278B8}"/>
              </a:ext>
            </a:extLst>
          </p:cNvPr>
          <p:cNvSpPr txBox="1"/>
          <p:nvPr/>
        </p:nvSpPr>
        <p:spPr>
          <a:xfrm>
            <a:off x="292079" y="1960579"/>
            <a:ext cx="115431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Ookla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Speedtest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results are aggregated into tiles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Data is collected from all over the world (Updated to Q1 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Everyone can perform 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</a:rPr>
              <a:t>speedtest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 on their platform, populating their open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Tiles have no geographical meaning: preprocessing with </a:t>
            </a:r>
            <a:r>
              <a:rPr lang="en-US" sz="2400" dirty="0" err="1">
                <a:solidFill>
                  <a:srgbClr val="000000"/>
                </a:solidFill>
              </a:rPr>
              <a:t>GeoPandas</a:t>
            </a:r>
            <a:r>
              <a:rPr lang="en-US" sz="2400" dirty="0">
                <a:solidFill>
                  <a:srgbClr val="000000"/>
                </a:solidFill>
              </a:rPr>
              <a:t> was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Is this dataset reliable?</a:t>
            </a:r>
          </a:p>
        </p:txBody>
      </p:sp>
      <p:pic>
        <p:nvPicPr>
          <p:cNvPr id="11" name="Immagine 10" descr="Immagine che contiene modello, schermata, pixel&#10;&#10;Descrizione generata automaticamente">
            <a:extLst>
              <a:ext uri="{FF2B5EF4-FFF2-40B4-BE49-F238E27FC236}">
                <a16:creationId xmlns:a16="http://schemas.microsoft.com/office/drawing/2014/main" id="{136255A6-80B8-BBB0-1E50-54DF6286B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54" y="884637"/>
            <a:ext cx="3169167" cy="2358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F025AD7-FEF0-11E9-D28B-B8A648996898}"/>
              </a:ext>
            </a:extLst>
          </p:cNvPr>
          <p:cNvSpPr txBox="1"/>
          <p:nvPr/>
        </p:nvSpPr>
        <p:spPr>
          <a:xfrm>
            <a:off x="1239417" y="5599338"/>
            <a:ext cx="9713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effectLst/>
              </a:rPr>
              <a:t>avg_d_kbps</a:t>
            </a:r>
            <a:r>
              <a:rPr lang="it-IT" b="0" i="0" dirty="0">
                <a:effectLst/>
              </a:rPr>
              <a:t>, </a:t>
            </a:r>
            <a:r>
              <a:rPr lang="it-IT" b="0" i="0" dirty="0" err="1">
                <a:effectLst/>
              </a:rPr>
              <a:t>avg_u_kbps</a:t>
            </a:r>
            <a:r>
              <a:rPr lang="it-IT" b="0" i="0" dirty="0">
                <a:effectLst/>
              </a:rPr>
              <a:t> , </a:t>
            </a:r>
            <a:r>
              <a:rPr lang="it-IT" b="0" i="0" dirty="0" err="1">
                <a:effectLst/>
              </a:rPr>
              <a:t>avg_lat_ms</a:t>
            </a:r>
            <a:r>
              <a:rPr lang="it-IT" b="0" i="0" dirty="0">
                <a:effectLst/>
              </a:rPr>
              <a:t>, </a:t>
            </a:r>
            <a:r>
              <a:rPr lang="it-IT" b="0" i="0" dirty="0" err="1">
                <a:effectLst/>
              </a:rPr>
              <a:t>avg_lat_down_ms</a:t>
            </a:r>
            <a:r>
              <a:rPr lang="it-IT" b="0" i="0" dirty="0">
                <a:effectLst/>
              </a:rPr>
              <a:t>, </a:t>
            </a:r>
            <a:r>
              <a:rPr lang="it-IT" b="0" i="0" dirty="0" err="1">
                <a:effectLst/>
              </a:rPr>
              <a:t>avg_lat</a:t>
            </a:r>
            <a:r>
              <a:rPr lang="it-IT" dirty="0" err="1"/>
              <a:t>_up_ms</a:t>
            </a:r>
            <a:r>
              <a:rPr lang="it-IT" dirty="0"/>
              <a:t>, </a:t>
            </a:r>
            <a:r>
              <a:rPr lang="it-IT" dirty="0" err="1"/>
              <a:t>tests</a:t>
            </a:r>
            <a:r>
              <a:rPr lang="it-IT" dirty="0"/>
              <a:t>, devices, </a:t>
            </a:r>
            <a:r>
              <a:rPr lang="it-IT" dirty="0" err="1"/>
              <a:t>quadkey</a:t>
            </a:r>
            <a:r>
              <a:rPr lang="it-IT" b="0" i="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2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Dataset: Strategic Plan Banda </a:t>
            </a:r>
            <a:r>
              <a:rPr lang="it-IT" sz="2800" b="1" dirty="0" err="1"/>
              <a:t>Ultralarga</a:t>
            </a:r>
            <a:r>
              <a:rPr lang="it-IT" sz="2800" b="1" dirty="0"/>
              <a:t> (BUL)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436F42-66D2-B3D5-794D-5D4CEFA1622D}"/>
              </a:ext>
            </a:extLst>
          </p:cNvPr>
          <p:cNvSpPr txBox="1"/>
          <p:nvPr/>
        </p:nvSpPr>
        <p:spPr>
          <a:xfrm>
            <a:off x="324406" y="1719037"/>
            <a:ext cx="11543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Web platform describing how the network infrastructure works proceed in Italy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Data is updated from the Italian Ministry of Enterprises and Made in Italy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Their open data gives information about the current state of works for Fiber and Mobile networks in the Italian 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Only the Fiber networks was considered in this project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Possible states: 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AF7C02-FE65-11B8-8919-4DC7F26B1C57}"/>
              </a:ext>
            </a:extLst>
          </p:cNvPr>
          <p:cNvSpPr txBox="1"/>
          <p:nvPr/>
        </p:nvSpPr>
        <p:spPr>
          <a:xfrm>
            <a:off x="472347" y="5599333"/>
            <a:ext cx="11247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Unknown, In definitive planning, In executive planning, Scheduled, Being implemented, In progress, Being tested, Done</a:t>
            </a:r>
            <a:endParaRPr lang="it-IT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041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Final</a:t>
            </a:r>
            <a:r>
              <a:rPr lang="it-IT" sz="2800" b="1" dirty="0"/>
              <a:t> Dataset: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2B5BC4-1965-1889-F4C2-63292D5C8896}"/>
              </a:ext>
            </a:extLst>
          </p:cNvPr>
          <p:cNvSpPr txBox="1"/>
          <p:nvPr/>
        </p:nvSpPr>
        <p:spPr>
          <a:xfrm>
            <a:off x="394028" y="4103639"/>
            <a:ext cx="97131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</a:rPr>
              <a:t>City, Province, </a:t>
            </a:r>
            <a:r>
              <a:rPr lang="it-IT" sz="1600" b="0" i="0" dirty="0" err="1">
                <a:effectLst/>
              </a:rPr>
              <a:t>Region</a:t>
            </a:r>
            <a:r>
              <a:rPr lang="it-IT" sz="1600" b="0" i="0" dirty="0">
                <a:effectLst/>
              </a:rPr>
              <a:t>, </a:t>
            </a:r>
            <a:r>
              <a:rPr lang="it-IT" sz="1600" b="0" i="0" dirty="0" err="1">
                <a:effectLst/>
              </a:rPr>
              <a:t>downloadSpeed_mbps</a:t>
            </a:r>
            <a:r>
              <a:rPr lang="it-IT" sz="1600" b="0" i="0" dirty="0">
                <a:effectLst/>
              </a:rPr>
              <a:t>, </a:t>
            </a:r>
            <a:r>
              <a:rPr lang="it-IT" sz="1600" b="0" i="0" dirty="0" err="1">
                <a:effectLst/>
              </a:rPr>
              <a:t>uploadSpeed</a:t>
            </a:r>
            <a:r>
              <a:rPr lang="it-IT" sz="1600" dirty="0" err="1"/>
              <a:t>_mbps</a:t>
            </a:r>
            <a:r>
              <a:rPr lang="it-IT" sz="1600" dirty="0"/>
              <a:t>, </a:t>
            </a:r>
            <a:r>
              <a:rPr lang="it-IT" sz="1600" dirty="0" err="1"/>
              <a:t>latency_ms</a:t>
            </a:r>
            <a:r>
              <a:rPr lang="it-IT" sz="1600" dirty="0"/>
              <a:t>, </a:t>
            </a:r>
            <a:r>
              <a:rPr lang="it-IT" sz="1600" dirty="0" err="1"/>
              <a:t>tests</a:t>
            </a:r>
            <a:r>
              <a:rPr lang="it-IT" sz="1600" dirty="0"/>
              <a:t>, </a:t>
            </a:r>
            <a:r>
              <a:rPr lang="it-IT" sz="1600" dirty="0" err="1"/>
              <a:t>stateOfWorks</a:t>
            </a:r>
            <a:endParaRPr lang="it-IT" sz="1600" b="0" i="0" dirty="0">
              <a:effectLst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FD0811-165D-B0F3-F1C8-5A86A00CC79D}"/>
              </a:ext>
            </a:extLst>
          </p:cNvPr>
          <p:cNvSpPr txBox="1"/>
          <p:nvPr/>
        </p:nvSpPr>
        <p:spPr>
          <a:xfrm>
            <a:off x="324406" y="1227334"/>
            <a:ext cx="115431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After preprocessing with </a:t>
            </a:r>
            <a:r>
              <a:rPr lang="en-US" sz="2400" dirty="0" err="1">
                <a:solidFill>
                  <a:srgbClr val="000000"/>
                </a:solidFill>
              </a:rPr>
              <a:t>GeoPandas</a:t>
            </a:r>
            <a:r>
              <a:rPr lang="en-US" sz="2400" dirty="0">
                <a:solidFill>
                  <a:srgbClr val="000000"/>
                </a:solidFill>
              </a:rPr>
              <a:t>, 238455 Tiles of the </a:t>
            </a:r>
            <a:r>
              <a:rPr lang="en-US" sz="2400" dirty="0" err="1">
                <a:solidFill>
                  <a:srgbClr val="000000"/>
                </a:solidFill>
              </a:rPr>
              <a:t>Ookla</a:t>
            </a:r>
            <a:r>
              <a:rPr lang="en-US" sz="2400" dirty="0">
                <a:solidFill>
                  <a:srgbClr val="000000"/>
                </a:solidFill>
              </a:rPr>
              <a:t> Dataset are in Italy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These are grouped by City, Province and Region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states of Works from the BUL project are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Datasets on the three levels are precomputed:</a:t>
            </a: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3362FC-B05C-CB31-247D-68200CBC9EC1}"/>
              </a:ext>
            </a:extLst>
          </p:cNvPr>
          <p:cNvSpPr txBox="1"/>
          <p:nvPr/>
        </p:nvSpPr>
        <p:spPr>
          <a:xfrm>
            <a:off x="394028" y="4523451"/>
            <a:ext cx="10026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it-IT" sz="1600" b="0" i="0" dirty="0">
                <a:effectLst/>
              </a:rPr>
              <a:t>Province, </a:t>
            </a:r>
            <a:r>
              <a:rPr lang="it-IT" sz="1600" b="0" i="0" dirty="0" err="1">
                <a:effectLst/>
              </a:rPr>
              <a:t>Region</a:t>
            </a:r>
            <a:r>
              <a:rPr lang="it-IT" sz="1600" b="0" i="0" dirty="0">
                <a:effectLst/>
              </a:rPr>
              <a:t>, </a:t>
            </a:r>
            <a:r>
              <a:rPr lang="it-IT" sz="1600" b="0" i="0" dirty="0" err="1">
                <a:effectLst/>
              </a:rPr>
              <a:t>downloadSpeed_mbps</a:t>
            </a:r>
            <a:r>
              <a:rPr lang="it-IT" sz="1600" b="0" i="0" dirty="0">
                <a:effectLst/>
              </a:rPr>
              <a:t>, </a:t>
            </a:r>
            <a:r>
              <a:rPr lang="it-IT" sz="1600" b="0" i="0" dirty="0" err="1">
                <a:effectLst/>
              </a:rPr>
              <a:t>uploadSpeed</a:t>
            </a:r>
            <a:r>
              <a:rPr lang="it-IT" sz="1600" dirty="0" err="1"/>
              <a:t>_mbps</a:t>
            </a:r>
            <a:r>
              <a:rPr lang="it-IT" sz="1600" dirty="0"/>
              <a:t>, </a:t>
            </a:r>
            <a:r>
              <a:rPr lang="it-IT" sz="1600" dirty="0" err="1"/>
              <a:t>latency_ms</a:t>
            </a:r>
            <a:r>
              <a:rPr lang="it-IT" sz="1600" dirty="0"/>
              <a:t>, </a:t>
            </a:r>
            <a:r>
              <a:rPr lang="it-IT" sz="1600" dirty="0" err="1"/>
              <a:t>tests</a:t>
            </a:r>
            <a:r>
              <a:rPr lang="it-IT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Unknown, In definitive planning, In executive planning,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Scheduled, Being implemented, In progress, Being tested, Done</a:t>
            </a:r>
            <a:endParaRPr lang="it-IT" sz="1600" b="0" i="0" dirty="0">
              <a:effectLst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91E50C-8892-4D36-8E7D-50311F24A2C0}"/>
              </a:ext>
            </a:extLst>
          </p:cNvPr>
          <p:cNvSpPr txBox="1"/>
          <p:nvPr/>
        </p:nvSpPr>
        <p:spPr>
          <a:xfrm>
            <a:off x="394028" y="5334588"/>
            <a:ext cx="10026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600" b="0" i="0" dirty="0" err="1">
                <a:effectLst/>
              </a:rPr>
              <a:t>Region</a:t>
            </a:r>
            <a:r>
              <a:rPr lang="it-IT" sz="1600" b="0" i="0" dirty="0">
                <a:effectLst/>
              </a:rPr>
              <a:t>, </a:t>
            </a:r>
            <a:r>
              <a:rPr lang="it-IT" sz="1600" b="0" i="0" dirty="0" err="1">
                <a:effectLst/>
              </a:rPr>
              <a:t>downloadSpeed_mbps</a:t>
            </a:r>
            <a:r>
              <a:rPr lang="it-IT" sz="1600" b="0" i="0" dirty="0">
                <a:effectLst/>
              </a:rPr>
              <a:t>, </a:t>
            </a:r>
            <a:r>
              <a:rPr lang="it-IT" sz="1600" b="0" i="0" dirty="0" err="1">
                <a:effectLst/>
              </a:rPr>
              <a:t>uploadSpeed</a:t>
            </a:r>
            <a:r>
              <a:rPr lang="it-IT" sz="1600" dirty="0" err="1"/>
              <a:t>_mbps</a:t>
            </a:r>
            <a:r>
              <a:rPr lang="it-IT" sz="1600" dirty="0"/>
              <a:t>, </a:t>
            </a:r>
            <a:r>
              <a:rPr lang="it-IT" sz="1600" dirty="0" err="1"/>
              <a:t>latency_ms</a:t>
            </a:r>
            <a:r>
              <a:rPr lang="it-IT" sz="1600" dirty="0"/>
              <a:t>, </a:t>
            </a:r>
            <a:r>
              <a:rPr lang="it-IT" sz="1600" dirty="0" err="1"/>
              <a:t>tests</a:t>
            </a:r>
            <a:r>
              <a:rPr lang="it-IT" sz="16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Unknown, In definitive planning, In executive planning, Scheduled,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Being implemented, In progress, Being tested, Done</a:t>
            </a:r>
            <a:endParaRPr lang="it-IT" sz="1600" b="0" i="0" dirty="0">
              <a:effectLst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46E3E7B-C888-E99D-C03A-91DFBABCDBF1}"/>
              </a:ext>
            </a:extLst>
          </p:cNvPr>
          <p:cNvSpPr txBox="1"/>
          <p:nvPr/>
        </p:nvSpPr>
        <p:spPr>
          <a:xfrm>
            <a:off x="9624292" y="4119302"/>
            <a:ext cx="22571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effectLst/>
              </a:rPr>
              <a:t>7783 </a:t>
            </a:r>
            <a:r>
              <a:rPr lang="it-IT" sz="1600" b="0" i="0" dirty="0" err="1">
                <a:effectLst/>
              </a:rPr>
              <a:t>tuples</a:t>
            </a:r>
            <a:r>
              <a:rPr lang="it-IT" sz="1600" b="0" i="0" dirty="0">
                <a:effectLst/>
              </a:rPr>
              <a:t>, 8 </a:t>
            </a:r>
            <a:r>
              <a:rPr lang="it-IT" sz="1600" b="0" i="0" dirty="0" err="1">
                <a:effectLst/>
              </a:rPr>
              <a:t>attributes</a:t>
            </a:r>
            <a:endParaRPr lang="it-IT" sz="1600" b="0" i="0" dirty="0">
              <a:effectLst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4C325D-9322-C82F-B7FB-494460E6E975}"/>
              </a:ext>
            </a:extLst>
          </p:cNvPr>
          <p:cNvSpPr txBox="1"/>
          <p:nvPr/>
        </p:nvSpPr>
        <p:spPr>
          <a:xfrm>
            <a:off x="9624292" y="4769672"/>
            <a:ext cx="22571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effectLst/>
              </a:rPr>
              <a:t>107 </a:t>
            </a:r>
            <a:r>
              <a:rPr lang="it-IT" sz="1600" b="0" i="0" dirty="0" err="1">
                <a:effectLst/>
              </a:rPr>
              <a:t>tuples</a:t>
            </a:r>
            <a:r>
              <a:rPr lang="it-IT" sz="1600" b="0" i="0" dirty="0">
                <a:effectLst/>
              </a:rPr>
              <a:t>, 14 </a:t>
            </a:r>
            <a:r>
              <a:rPr lang="it-IT" sz="1600" b="0" i="0" dirty="0" err="1">
                <a:effectLst/>
              </a:rPr>
              <a:t>attributes</a:t>
            </a:r>
            <a:endParaRPr lang="it-IT" sz="1600" b="0" i="0" dirty="0">
              <a:effectLst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22D7DC-45DE-E872-64D9-DDB395548421}"/>
              </a:ext>
            </a:extLst>
          </p:cNvPr>
          <p:cNvSpPr txBox="1"/>
          <p:nvPr/>
        </p:nvSpPr>
        <p:spPr>
          <a:xfrm>
            <a:off x="9624292" y="5580809"/>
            <a:ext cx="22571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effectLst/>
              </a:rPr>
              <a:t>20 </a:t>
            </a:r>
            <a:r>
              <a:rPr lang="it-IT" sz="1600" b="0" i="0" dirty="0" err="1">
                <a:effectLst/>
              </a:rPr>
              <a:t>tuples</a:t>
            </a:r>
            <a:r>
              <a:rPr lang="it-IT" sz="1600" b="0" i="0" dirty="0">
                <a:effectLst/>
              </a:rPr>
              <a:t>, 13 </a:t>
            </a:r>
            <a:r>
              <a:rPr lang="it-IT" sz="1600" b="0" i="0" dirty="0" err="1">
                <a:effectLst/>
              </a:rPr>
              <a:t>attributes</a:t>
            </a:r>
            <a:endParaRPr lang="it-IT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87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6283C6-1214-1DD2-0419-D9068D90E9D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Visualizations</a:t>
            </a:r>
            <a:endParaRPr lang="it-IT" sz="2800" b="1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pic>
        <p:nvPicPr>
          <p:cNvPr id="27" name="Immagine 26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E9F3D75F-C558-657D-5BED-BE61F891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2" y="1095845"/>
            <a:ext cx="10787516" cy="5211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11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9F6BC-5B86-DCAE-2DE1-5F083A29D4F2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Visualization</a:t>
            </a:r>
            <a:r>
              <a:rPr lang="it-IT" sz="2800" b="1" dirty="0"/>
              <a:t>: </a:t>
            </a:r>
            <a:r>
              <a:rPr lang="it-IT" sz="2800" b="1" dirty="0" err="1"/>
              <a:t>Choropleth</a:t>
            </a:r>
            <a:r>
              <a:rPr lang="it-IT" sz="2800" b="1" dirty="0"/>
              <a:t> </a:t>
            </a:r>
            <a:r>
              <a:rPr lang="it-IT" sz="2800" b="1" dirty="0" err="1"/>
              <a:t>Map</a:t>
            </a:r>
            <a:endParaRPr lang="it-IT" sz="2800" b="1" dirty="0"/>
          </a:p>
        </p:txBody>
      </p:sp>
      <p:pic>
        <p:nvPicPr>
          <p:cNvPr id="20" name="Immagine 19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F0F90EFE-B4B3-D066-CEF8-65B3D3132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6" b="30192"/>
          <a:stretch/>
        </p:blipFill>
        <p:spPr>
          <a:xfrm>
            <a:off x="464000" y="1279920"/>
            <a:ext cx="5400000" cy="4079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magine 2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A956C72-7DDC-3C42-762A-E47D144E6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0" y="1279920"/>
            <a:ext cx="5400000" cy="40641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67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8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FE77655-0376-FACD-A027-6E4732A20A74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Visualization</a:t>
            </a:r>
            <a:r>
              <a:rPr lang="it-IT" sz="2800" b="1" dirty="0"/>
              <a:t>: </a:t>
            </a:r>
            <a:r>
              <a:rPr lang="it-IT" sz="2800" b="1" dirty="0" err="1"/>
              <a:t>Parallel</a:t>
            </a:r>
            <a:r>
              <a:rPr lang="it-IT" sz="2800" b="1" dirty="0"/>
              <a:t> </a:t>
            </a:r>
            <a:r>
              <a:rPr lang="it-IT" sz="2800" b="1" dirty="0" err="1"/>
              <a:t>Coordinates</a:t>
            </a:r>
            <a:endParaRPr lang="it-IT" sz="2800" b="1" dirty="0"/>
          </a:p>
        </p:txBody>
      </p:sp>
      <p:pic>
        <p:nvPicPr>
          <p:cNvPr id="3" name="Immagine 2" descr="Immagine che contiene testo, mappa, diagramma&#10;&#10;Descrizione generata automaticamente">
            <a:extLst>
              <a:ext uri="{FF2B5EF4-FFF2-40B4-BE49-F238E27FC236}">
                <a16:creationId xmlns:a16="http://schemas.microsoft.com/office/drawing/2014/main" id="{06A3D5B1-46AD-7589-F525-6D6B3BFD1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2" b="50033"/>
          <a:stretch/>
        </p:blipFill>
        <p:spPr>
          <a:xfrm>
            <a:off x="464000" y="2241228"/>
            <a:ext cx="5400000" cy="2375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magine 16" descr="Immagine che contiene testo, schermata, linea, Parallelo&#10;&#10;Descrizione generata automaticamente">
            <a:extLst>
              <a:ext uri="{FF2B5EF4-FFF2-40B4-BE49-F238E27FC236}">
                <a16:creationId xmlns:a16="http://schemas.microsoft.com/office/drawing/2014/main" id="{D38488E8-4663-9B06-B5CB-87BAC394E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0" y="2248392"/>
            <a:ext cx="5400000" cy="2361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187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93248-2932-754F-0DCE-91C530E992B2}"/>
              </a:ext>
            </a:extLst>
          </p:cNvPr>
          <p:cNvSpPr/>
          <p:nvPr/>
        </p:nvSpPr>
        <p:spPr>
          <a:xfrm>
            <a:off x="-1" y="6535466"/>
            <a:ext cx="12192000" cy="329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EC077DED-ACCC-9141-9444-0E373671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" y="6585993"/>
            <a:ext cx="1790046" cy="228600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Marco De Luca - 2017104</a:t>
            </a:r>
          </a:p>
        </p:txBody>
      </p:sp>
      <p:sp>
        <p:nvSpPr>
          <p:cNvPr id="12" name="Segnaposto numero diapositiva 14">
            <a:extLst>
              <a:ext uri="{FF2B5EF4-FFF2-40B4-BE49-F238E27FC236}">
                <a16:creationId xmlns:a16="http://schemas.microsoft.com/office/drawing/2014/main" id="{A7B2FDC8-3306-E346-77E9-07249DD6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712" y="6590626"/>
            <a:ext cx="263554" cy="21933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18B2F29-CA6E-F9D5-5EEE-DA07ECDE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1" y="6542313"/>
            <a:ext cx="1082035" cy="324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C741A4-AE48-09D6-B4C6-72D5F0A6F13A}"/>
              </a:ext>
            </a:extLst>
          </p:cNvPr>
          <p:cNvSpPr txBox="1"/>
          <p:nvPr/>
        </p:nvSpPr>
        <p:spPr>
          <a:xfrm>
            <a:off x="2547457" y="554015"/>
            <a:ext cx="709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/>
              <a:t>Visualization</a:t>
            </a:r>
            <a:r>
              <a:rPr lang="it-IT" sz="2800" b="1" dirty="0"/>
              <a:t>: </a:t>
            </a:r>
            <a:r>
              <a:rPr lang="it-IT" sz="2800" b="1" dirty="0" err="1"/>
              <a:t>Scatter</a:t>
            </a:r>
            <a:r>
              <a:rPr lang="it-IT" sz="2800" b="1" dirty="0"/>
              <a:t> plot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D5E1F48-7477-3AAD-5227-95838E82B0AB}"/>
              </a:ext>
            </a:extLst>
          </p:cNvPr>
          <p:cNvGrpSpPr/>
          <p:nvPr/>
        </p:nvGrpSpPr>
        <p:grpSpPr>
          <a:xfrm>
            <a:off x="464000" y="1418468"/>
            <a:ext cx="5400000" cy="4021064"/>
            <a:chOff x="464000" y="588570"/>
            <a:chExt cx="5400000" cy="4021064"/>
          </a:xfrm>
        </p:grpSpPr>
        <p:pic>
          <p:nvPicPr>
            <p:cNvPr id="6" name="Immagine 5" descr="Immagine che contiene testo, mappa, diagramma&#10;&#10;Descrizione generata automaticamente">
              <a:extLst>
                <a:ext uri="{FF2B5EF4-FFF2-40B4-BE49-F238E27FC236}">
                  <a16:creationId xmlns:a16="http://schemas.microsoft.com/office/drawing/2014/main" id="{1151A9B6-172A-0E63-7D09-9C5DD187F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63" t="50632" r="1"/>
            <a:stretch/>
          </p:blipFill>
          <p:spPr>
            <a:xfrm>
              <a:off x="464000" y="2248367"/>
              <a:ext cx="5400000" cy="23612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Immagine 14" descr="Immagine che contiene testo, mappa, diagramma&#10;&#10;Descrizione generata automaticamente">
              <a:extLst>
                <a:ext uri="{FF2B5EF4-FFF2-40B4-BE49-F238E27FC236}">
                  <a16:creationId xmlns:a16="http://schemas.microsoft.com/office/drawing/2014/main" id="{D9726D29-0A50-7DC8-D2AC-8C75E9DF1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64" t="15262" b="50033"/>
            <a:stretch/>
          </p:blipFill>
          <p:spPr>
            <a:xfrm>
              <a:off x="5092880" y="588570"/>
              <a:ext cx="771120" cy="1649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180DF82-5CFF-F7C0-9092-5E0886CA0069}"/>
              </a:ext>
            </a:extLst>
          </p:cNvPr>
          <p:cNvGrpSpPr/>
          <p:nvPr/>
        </p:nvGrpSpPr>
        <p:grpSpPr>
          <a:xfrm>
            <a:off x="6329367" y="1444884"/>
            <a:ext cx="5400000" cy="3968233"/>
            <a:chOff x="6329367" y="614985"/>
            <a:chExt cx="5400000" cy="3968233"/>
          </a:xfrm>
        </p:grpSpPr>
        <p:pic>
          <p:nvPicPr>
            <p:cNvPr id="14" name="Immagine 13" descr="Immagine che contiene mappa, testo&#10;&#10;Descrizione generata automaticamente">
              <a:extLst>
                <a:ext uri="{FF2B5EF4-FFF2-40B4-BE49-F238E27FC236}">
                  <a16:creationId xmlns:a16="http://schemas.microsoft.com/office/drawing/2014/main" id="{C66AF633-C4EC-4111-F973-8BB8628E7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367" y="2274782"/>
              <a:ext cx="5400000" cy="2308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Immagine 15" descr="Immagine che contiene testo, mappa, diagramma&#10;&#10;Descrizione generata automaticamente">
              <a:extLst>
                <a:ext uri="{FF2B5EF4-FFF2-40B4-BE49-F238E27FC236}">
                  <a16:creationId xmlns:a16="http://schemas.microsoft.com/office/drawing/2014/main" id="{9691B45F-32E0-5C91-1B8F-B311E29FE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64" t="15262" b="50033"/>
            <a:stretch/>
          </p:blipFill>
          <p:spPr>
            <a:xfrm>
              <a:off x="10958247" y="614985"/>
              <a:ext cx="771120" cy="1649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20477500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8F8A309E-44D1-4CED-98E1-4FAE5E3B1C26}" vid="{A0FBFC05-5EF7-4D72-AC2A-8F8778AFBA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525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De Luca</dc:creator>
  <cp:lastModifiedBy>Marco De Luca</cp:lastModifiedBy>
  <cp:revision>10</cp:revision>
  <dcterms:created xsi:type="dcterms:W3CDTF">2022-09-04T11:34:43Z</dcterms:created>
  <dcterms:modified xsi:type="dcterms:W3CDTF">2023-05-20T15:55:13Z</dcterms:modified>
</cp:coreProperties>
</file>