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C65D-8B30-D6E3-98B3-02142572D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15BF2-162A-1D68-F753-EC43789F6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1A93-CBA3-0C24-4F47-5CB96DB8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34B7-BF89-AB52-BB7B-32BC9836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77B4-5C03-D7D6-295A-D69E8327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2A11-3F20-F840-E5A4-A9D84E3E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04F1-62F5-9CA8-0D37-3251A4835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5C56-EBCD-01ED-6F0E-C0778452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4C83-9E92-0E95-49DA-FA50D87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4112-AFBE-BC8C-6EE9-1039F4A3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C8487-55C7-4BED-31EC-7253C3AF2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AE52C-6709-56BD-D4C7-AC5A55EA1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BD9B-3E78-3D4D-8273-4ACA4213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69B8-7DCB-AE20-C90A-926DD1F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BA0C-8950-59E7-B119-00D8E650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141C-C080-7F51-3B26-FCC6C28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00E9-F491-4ECE-6815-D2468B41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9E06E-8074-0839-87C4-4D8057E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A10A-2DCF-205D-703B-EA01524D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C86D-F4B7-B376-A05D-8BB51D12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2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EB2B-86A0-B981-36F3-5230876A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13A3-F43F-C7D8-C112-9A63C189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DCB80-1277-B0FD-5DA1-8C3CABF3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9062-F318-0947-E860-A83C0DFF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9330-F864-0519-E975-4DA8685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D686-A378-3BFA-05A3-4373DB99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4E0E-91EA-673D-C47A-B962AC6A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FBCB1-9FC9-A64D-D4E9-0F66B412C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EC79C-3186-F75A-C0DF-432FE7BA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6E56F-F3B4-361D-4F37-849A509F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EFCF-AA26-A792-B12A-921DE72D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C919-E05E-3900-12DD-F59842CA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21C5E-2E56-9221-B682-2DD59900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95283-0F72-682C-EAAB-5722FFDB6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E980A-F78D-C2B0-AAF9-41A170EF3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CABD5-66DD-8603-EC1C-30DCB6128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26B7C-9401-842B-0099-B2B112DD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2DC5D-92BD-31BA-1E25-99BFA718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66BA7-BC3B-9EEC-2B3D-38D9FD10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9C28-1EA4-8569-966A-E233D6D0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E34B7-7C16-6E23-0103-F3DE55DF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803A7-909D-F6CD-75E5-C9700AF8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447D0-6FD7-BDBC-C4AB-49EFC6E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E8E9F-5017-8692-C03A-667E8947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A9E6F-A7FE-623B-936A-6DDF81FD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5C4BF-076F-8A1F-2035-10A0213B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45D1-3E18-DCB2-4EF3-2AB3A68A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988F-93BE-F867-61EC-B2D18F05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AF17C-C6F6-1C21-A273-1AA193FB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8BBE-DD03-40AD-18D4-43B58D28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671C-14ED-4A35-579E-52B92C27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7A46D-DF30-D5E2-93C9-479E020E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1AAD-81FF-D01E-87D0-71E1C7A1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CFEA7-40BE-5790-57B9-F2541790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51C76-57FE-EB33-D5EF-FEDE5564B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51E05-BE24-9D2A-9361-3491EFCC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BF07-8247-420A-2463-2632A7DF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2F0E9-44E6-769D-CB23-C52BF25F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56915-FD97-BEDB-0D71-9B88E3D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B5376-8BE4-CB82-5EF7-FBC0C97AD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E48E-AA67-9BB0-2429-A70F1F661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A5FAC-8E3D-489A-A66E-345B72AA6B9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69D3-D7F7-39C6-86DF-C945F780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153C-1CA2-A3DC-53C7-D8CD73C5A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A144-96DB-496A-94A5-CE371C34D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72337-DDA4-551E-F425-5D19C8B9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73" y="236722"/>
            <a:ext cx="6972254" cy="63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B6A652-C10A-D6CA-C0F2-FEF81125891F}"/>
              </a:ext>
            </a:extLst>
          </p:cNvPr>
          <p:cNvSpPr txBox="1"/>
          <p:nvPr/>
        </p:nvSpPr>
        <p:spPr>
          <a:xfrm>
            <a:off x="357499" y="357357"/>
            <a:ext cx="11477002" cy="614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questa esercitazione ho progettato una rete aziendale di 2 edifici da 4 piani ciascuno separati da circa 30 metri di strada l’uno dall’altro.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Per ogni piano ho preso in considerazione 30 computer massimi che si possono collegare fra loro tramite 1xSwitch o 1xAccess Point.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 ottimizzato la rete creando quattro reti separate ognuna con subnet mask /26, dove ogni rete ha un totale massimo di host utilizzabili di 64 che diventano 61 togliendo i tre ip riservati a Network, Broadcast e Gateway.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 distribuito i 61 host rimanenti ogni due piani (per un totale di 60 computer essendo 30 a piano) rimanendo con un solo host libero per rete.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it-IT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Le tabelle della subnet mask per le reti create sono le seguenti: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Rete 1: IP Network: 192.168.1.0/26 - IP Gateway: 192.168.1.1/26  - IP Broadcast: 192.168.1.63/26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Rete 2: IP Network: 192.168.2.0/26 - IP Gateway: 192.168.2.1/26  - IP Broadcast: 192.168.2.63/26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Rete 1: IP Network: 192.168.3.0/26  - IP Gateway: 192.168.3.1/26  - IP Broadcast: 192.168.3.63/26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 due edifici e le quattro reti comunicheranno fra loro tramite due Router collegati a loro volta da un cavo CAT6, con un range range massimo di 100metri, che verrà passato o sottoterra o insieme ai cavi sospesi di una già presente rete telefonica.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F35892-310B-4DE1-BA6A-CADE967AEB1D}"/>
              </a:ext>
            </a:extLst>
          </p:cNvPr>
          <p:cNvSpPr txBox="1"/>
          <p:nvPr/>
        </p:nvSpPr>
        <p:spPr>
          <a:xfrm>
            <a:off x="229312" y="465813"/>
            <a:ext cx="1173337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Allego uno screen per dimostrare il funzionamento della rete su Cisco Packet Tracer dove il computer in alto a sinistra nel primo edificio(192.168.1.10/26) pinga il computer in basso a destra del secondo edificio (192.168.3.10/26).</a:t>
            </a:r>
            <a:endParaRPr lang="en-US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E9A93-F0BC-B390-9880-07BE7EC4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29" y="1843405"/>
            <a:ext cx="4066540" cy="3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3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6A46A7-F549-DD38-96CE-BF3527524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00279"/>
              </p:ext>
            </p:extLst>
          </p:nvPr>
        </p:nvGraphicFramePr>
        <p:xfrm>
          <a:off x="119641" y="837487"/>
          <a:ext cx="11796132" cy="5016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739">
                  <a:extLst>
                    <a:ext uri="{9D8B030D-6E8A-4147-A177-3AD203B41FA5}">
                      <a16:colId xmlns:a16="http://schemas.microsoft.com/office/drawing/2014/main" val="58706993"/>
                    </a:ext>
                  </a:extLst>
                </a:gridCol>
                <a:gridCol w="2040732">
                  <a:extLst>
                    <a:ext uri="{9D8B030D-6E8A-4147-A177-3AD203B41FA5}">
                      <a16:colId xmlns:a16="http://schemas.microsoft.com/office/drawing/2014/main" val="3053256182"/>
                    </a:ext>
                  </a:extLst>
                </a:gridCol>
                <a:gridCol w="3314714">
                  <a:extLst>
                    <a:ext uri="{9D8B030D-6E8A-4147-A177-3AD203B41FA5}">
                      <a16:colId xmlns:a16="http://schemas.microsoft.com/office/drawing/2014/main" val="1865810277"/>
                    </a:ext>
                  </a:extLst>
                </a:gridCol>
                <a:gridCol w="1144225">
                  <a:extLst>
                    <a:ext uri="{9D8B030D-6E8A-4147-A177-3AD203B41FA5}">
                      <a16:colId xmlns:a16="http://schemas.microsoft.com/office/drawing/2014/main" val="2476567686"/>
                    </a:ext>
                  </a:extLst>
                </a:gridCol>
                <a:gridCol w="1403739">
                  <a:extLst>
                    <a:ext uri="{9D8B030D-6E8A-4147-A177-3AD203B41FA5}">
                      <a16:colId xmlns:a16="http://schemas.microsoft.com/office/drawing/2014/main" val="511426915"/>
                    </a:ext>
                  </a:extLst>
                </a:gridCol>
                <a:gridCol w="1403739">
                  <a:extLst>
                    <a:ext uri="{9D8B030D-6E8A-4147-A177-3AD203B41FA5}">
                      <a16:colId xmlns:a16="http://schemas.microsoft.com/office/drawing/2014/main" val="79953164"/>
                    </a:ext>
                  </a:extLst>
                </a:gridCol>
                <a:gridCol w="1085244">
                  <a:extLst>
                    <a:ext uri="{9D8B030D-6E8A-4147-A177-3AD203B41FA5}">
                      <a16:colId xmlns:a16="http://schemas.microsoft.com/office/drawing/2014/main" val="64752247"/>
                    </a:ext>
                  </a:extLst>
                </a:gridCol>
              </a:tblGrid>
              <a:tr h="191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Oggetto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Modello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Costo Singola Unità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Numero per piano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Numero Totale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Costo Totale Unità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0896044"/>
                  </a:ext>
                </a:extLst>
              </a:tr>
              <a:tr h="892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Switch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Cisco Business CBS220-48T-4G Smart Switch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2720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1365326"/>
                  </a:ext>
                </a:extLst>
              </a:tr>
              <a:tr h="738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Router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Cisco CISCO1941/K9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2006589"/>
                  </a:ext>
                </a:extLst>
              </a:tr>
              <a:tr h="1793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Access Point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</a:rPr>
                        <a:t>Access point Cisco Aironet 1850 Bianco [AIR-AP1852I-E-K9]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6608211"/>
                  </a:ext>
                </a:extLst>
              </a:tr>
              <a:tr h="249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Cablaggio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Cat 6 100 metri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6034147"/>
                  </a:ext>
                </a:extLst>
              </a:tr>
              <a:tr h="191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240000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7915368"/>
                  </a:ext>
                </a:extLst>
              </a:tr>
              <a:tr h="191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Costo Installazione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6251559"/>
                  </a:ext>
                </a:extLst>
              </a:tr>
              <a:tr h="1918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9041704"/>
                  </a:ext>
                </a:extLst>
              </a:tr>
              <a:tr h="1918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Budget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6987340"/>
                  </a:ext>
                </a:extLst>
              </a:tr>
              <a:tr h="1918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Costo Totale Preventivo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254470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3187591"/>
                  </a:ext>
                </a:extLst>
              </a:tr>
              <a:tr h="1918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Budget Rimanente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45530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251398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9144E7D-8D1C-5A63-B951-D03AECB1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11" y="1989644"/>
            <a:ext cx="1600200" cy="59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F4469D-F28D-50F4-641F-68713EEB8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786" y="2747756"/>
            <a:ext cx="1647825" cy="1685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938F05-506F-1859-1560-3DAA0A6D3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423" y="1195031"/>
            <a:ext cx="2089150" cy="609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A84DD2-233F-CF54-58A0-7D8A7E79ABA0}"/>
              </a:ext>
            </a:extLst>
          </p:cNvPr>
          <p:cNvSpPr txBox="1"/>
          <p:nvPr/>
        </p:nvSpPr>
        <p:spPr>
          <a:xfrm>
            <a:off x="5392369" y="306943"/>
            <a:ext cx="12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Preventivo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352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3</cp:revision>
  <dcterms:created xsi:type="dcterms:W3CDTF">2023-12-07T15:54:36Z</dcterms:created>
  <dcterms:modified xsi:type="dcterms:W3CDTF">2023-12-07T20:34:12Z</dcterms:modified>
</cp:coreProperties>
</file>