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5696-6976-12C9-104C-B0DDD05D3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F494F68-835D-8E2D-2CDC-8E9C6DF80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E580A1B7-C540-D8D9-503A-7BFFAEB5CD9B}"/>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F8B6D52E-358B-4D9B-EB8A-EECE5E9E3C5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27F64C8-5A51-E020-E8BE-A3DA6006B36B}"/>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110490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F59F-B524-A3C8-5626-CF5C4F1ACD06}"/>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29924D1-DDE0-373C-D0FF-50B2A1AC8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F6B9066-7562-93C8-D029-AEB395233424}"/>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8D8EC251-84C8-857E-4315-A542E53DC13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60558E5-76E1-B44A-760E-D203A8C439DE}"/>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250114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4003B-8506-BFD2-91A0-339162626B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0C8A087-E55F-3976-A65A-FAC6B0D54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594F3B0-6BD4-10B7-1C47-6D15944115EC}"/>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DA22FC51-E945-FF40-9396-60A3AFE20D7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A98E05B-EBA8-00D4-C30A-B7C8982397DA}"/>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422106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E47D-39CB-E029-D57F-A6DDA0E0C528}"/>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78685BF-AA39-A484-8C50-AE062D13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9A25C3E-A202-B742-B043-E44BA325C1AE}"/>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AB74AA5F-D305-4273-24DD-3718572A245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96193E1-24E2-8D6F-8F08-21EEA2CEFD32}"/>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203855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800E-E3D5-D6D0-CDF6-3D5EA4D3E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1565B598-5861-2F96-E3D9-5BACF3F3D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EDD7E-7204-3B58-110E-296090AE69A6}"/>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E2F8AB88-D2AC-7E6C-D353-926DCF93F1C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3E6C63F-35B4-E31E-3B96-54E175A9047E}"/>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10948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9F39-A808-6FAB-7706-6E14B62809A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55AEE0CC-08B4-4A04-019C-61504E548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AC6BB27-BDA9-97A7-D03B-296477DC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19E57C5-012B-EFB1-4C76-3D0DD7FE67BB}"/>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6" name="Footer Placeholder 5">
            <a:extLst>
              <a:ext uri="{FF2B5EF4-FFF2-40B4-BE49-F238E27FC236}">
                <a16:creationId xmlns:a16="http://schemas.microsoft.com/office/drawing/2014/main" id="{97891C31-1235-60BC-B099-4BE373CAB33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27515E9-33EC-72CC-5C0A-5567707759F4}"/>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238971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D8F5-BBB6-5931-71A2-6D9F88218715}"/>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587679EF-ECDB-924A-2541-5E55EC112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0445A-08BB-6044-D38E-5FFCD1DD4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38BA1CF3-1685-CD98-A1E1-062B657D3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2837B-24CD-21E5-0A2A-B8C103CD1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AFD1EB7-38F3-49BB-7352-F839A2B7C4B3}"/>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8" name="Footer Placeholder 7">
            <a:extLst>
              <a:ext uri="{FF2B5EF4-FFF2-40B4-BE49-F238E27FC236}">
                <a16:creationId xmlns:a16="http://schemas.microsoft.com/office/drawing/2014/main" id="{B0EC152F-6EB1-DE08-041C-B380CF54698E}"/>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E3C976DF-63F7-A71F-93DB-2839F3951D80}"/>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279069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EC42-024A-A35D-6BCA-B703A7108665}"/>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39830595-9333-88B6-7352-65F66B88DAF0}"/>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4" name="Footer Placeholder 3">
            <a:extLst>
              <a:ext uri="{FF2B5EF4-FFF2-40B4-BE49-F238E27FC236}">
                <a16:creationId xmlns:a16="http://schemas.microsoft.com/office/drawing/2014/main" id="{7A7B26D0-7E17-2BCC-748D-4240F44EB4D0}"/>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5684771A-C51A-A2D4-BADC-B7BD004AF71B}"/>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233433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DD50D-15AB-2B18-052F-9F68F2E72D99}"/>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3" name="Footer Placeholder 2">
            <a:extLst>
              <a:ext uri="{FF2B5EF4-FFF2-40B4-BE49-F238E27FC236}">
                <a16:creationId xmlns:a16="http://schemas.microsoft.com/office/drawing/2014/main" id="{FAA9BCEC-4F79-D158-59A4-224A8D845C96}"/>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394290-900A-C0A2-8F2E-E94095428342}"/>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39035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9D7-467D-DA22-BC17-CBC64C258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C1611BB-D5D9-D75F-242E-66C4CE539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F2FE61AA-D167-C32A-12EF-77CA4DD88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838FB6-F97E-BC9A-89D7-54782B3FB70A}"/>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6" name="Footer Placeholder 5">
            <a:extLst>
              <a:ext uri="{FF2B5EF4-FFF2-40B4-BE49-F238E27FC236}">
                <a16:creationId xmlns:a16="http://schemas.microsoft.com/office/drawing/2014/main" id="{DBA03C78-3759-39C5-D78C-361A0F366C4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C1846EA-59CD-C517-2246-E8782F678955}"/>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333226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B4D5-B339-77FD-C4E8-A22937C8E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1AE7319-7A28-8940-D094-2ECCADABA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44A42861-F442-D487-91C3-A1D0CC5F0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4A2EA-A4BE-0760-D767-5165E0504F52}"/>
              </a:ext>
            </a:extLst>
          </p:cNvPr>
          <p:cNvSpPr>
            <a:spLocks noGrp="1"/>
          </p:cNvSpPr>
          <p:nvPr>
            <p:ph type="dt" sz="half" idx="10"/>
          </p:nvPr>
        </p:nvSpPr>
        <p:spPr/>
        <p:txBody>
          <a:bodyPr/>
          <a:lstStyle/>
          <a:p>
            <a:fld id="{90984109-7EF0-44B9-861B-0C49D5D6CCFE}" type="datetimeFigureOut">
              <a:rPr lang="it-IT" smtClean="0"/>
              <a:t>14/12/2023</a:t>
            </a:fld>
            <a:endParaRPr lang="it-IT"/>
          </a:p>
        </p:txBody>
      </p:sp>
      <p:sp>
        <p:nvSpPr>
          <p:cNvPr id="6" name="Footer Placeholder 5">
            <a:extLst>
              <a:ext uri="{FF2B5EF4-FFF2-40B4-BE49-F238E27FC236}">
                <a16:creationId xmlns:a16="http://schemas.microsoft.com/office/drawing/2014/main" id="{C20FB01D-1088-E2AB-9657-D070B112A23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BE63430-B61E-9E89-B15B-F218B8088805}"/>
              </a:ext>
            </a:extLst>
          </p:cNvPr>
          <p:cNvSpPr>
            <a:spLocks noGrp="1"/>
          </p:cNvSpPr>
          <p:nvPr>
            <p:ph type="sldNum" sz="quarter" idx="12"/>
          </p:nvPr>
        </p:nvSpPr>
        <p:spPr/>
        <p:txBody>
          <a:bodyPr/>
          <a:lstStyle/>
          <a:p>
            <a:fld id="{6392E095-A310-49CA-838B-3BF664364F68}" type="slidenum">
              <a:rPr lang="it-IT" smtClean="0"/>
              <a:t>‹#›</a:t>
            </a:fld>
            <a:endParaRPr lang="it-IT"/>
          </a:p>
        </p:txBody>
      </p:sp>
    </p:spTree>
    <p:extLst>
      <p:ext uri="{BB962C8B-B14F-4D97-AF65-F5344CB8AC3E}">
        <p14:creationId xmlns:p14="http://schemas.microsoft.com/office/powerpoint/2010/main" val="325588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ECD35-4D30-B56B-A461-7758C539A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DE9AD22-DB8B-50F1-E515-1397D367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659C167-192C-D563-6482-A2FF2F59C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84109-7EF0-44B9-861B-0C49D5D6CCFE}" type="datetimeFigureOut">
              <a:rPr lang="it-IT" smtClean="0"/>
              <a:t>14/12/2023</a:t>
            </a:fld>
            <a:endParaRPr lang="it-IT"/>
          </a:p>
        </p:txBody>
      </p:sp>
      <p:sp>
        <p:nvSpPr>
          <p:cNvPr id="5" name="Footer Placeholder 4">
            <a:extLst>
              <a:ext uri="{FF2B5EF4-FFF2-40B4-BE49-F238E27FC236}">
                <a16:creationId xmlns:a16="http://schemas.microsoft.com/office/drawing/2014/main" id="{5DAD67C9-9BB7-26AB-04EE-E471A682E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7BCDF7B-D9D8-8366-5825-2B6E9F63C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2E095-A310-49CA-838B-3BF664364F68}" type="slidenum">
              <a:rPr lang="it-IT" smtClean="0"/>
              <a:t>‹#›</a:t>
            </a:fld>
            <a:endParaRPr lang="it-IT"/>
          </a:p>
        </p:txBody>
      </p:sp>
    </p:spTree>
    <p:extLst>
      <p:ext uri="{BB962C8B-B14F-4D97-AF65-F5344CB8AC3E}">
        <p14:creationId xmlns:p14="http://schemas.microsoft.com/office/powerpoint/2010/main" val="34847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BAB42-E108-D15D-0731-DFCCA0B13512}"/>
              </a:ext>
            </a:extLst>
          </p:cNvPr>
          <p:cNvSpPr txBox="1"/>
          <p:nvPr/>
        </p:nvSpPr>
        <p:spPr>
          <a:xfrm>
            <a:off x="0" y="213645"/>
            <a:ext cx="12192000" cy="369332"/>
          </a:xfrm>
          <a:prstGeom prst="rect">
            <a:avLst/>
          </a:prstGeom>
          <a:noFill/>
        </p:spPr>
        <p:txBody>
          <a:bodyPr wrap="square" rtlCol="0">
            <a:spAutoFit/>
          </a:bodyPr>
          <a:lstStyle/>
          <a:p>
            <a:pPr algn="ctr"/>
            <a:r>
              <a:rPr lang="en-US" dirty="0"/>
              <a:t>Di </a:t>
            </a:r>
            <a:r>
              <a:rPr lang="en-US" dirty="0" err="1"/>
              <a:t>seguito</a:t>
            </a:r>
            <a:r>
              <a:rPr lang="en-US" dirty="0"/>
              <a:t> </a:t>
            </a:r>
            <a:r>
              <a:rPr lang="en-US" dirty="0" err="1"/>
              <a:t>allego</a:t>
            </a:r>
            <a:r>
              <a:rPr lang="en-US" dirty="0"/>
              <a:t> </a:t>
            </a:r>
            <a:r>
              <a:rPr lang="en-US" dirty="0" err="1"/>
              <a:t>i</a:t>
            </a:r>
            <a:r>
              <a:rPr lang="en-US" dirty="0"/>
              <a:t> </a:t>
            </a:r>
            <a:r>
              <a:rPr lang="en-US" dirty="0" err="1"/>
              <a:t>vari</a:t>
            </a:r>
            <a:r>
              <a:rPr lang="en-US" dirty="0"/>
              <a:t> </a:t>
            </a:r>
            <a:r>
              <a:rPr lang="en-US" dirty="0" err="1"/>
              <a:t>pezzi</a:t>
            </a:r>
            <a:r>
              <a:rPr lang="en-US" dirty="0"/>
              <a:t> di </a:t>
            </a:r>
            <a:r>
              <a:rPr lang="en-US" dirty="0" err="1"/>
              <a:t>codice</a:t>
            </a:r>
            <a:r>
              <a:rPr lang="en-US" dirty="0"/>
              <a:t> con </a:t>
            </a:r>
            <a:r>
              <a:rPr lang="en-US" dirty="0" err="1"/>
              <a:t>accanto</a:t>
            </a:r>
            <a:r>
              <a:rPr lang="en-US" dirty="0"/>
              <a:t> </a:t>
            </a:r>
            <a:r>
              <a:rPr lang="en-US" dirty="0" err="1"/>
              <a:t>relativa</a:t>
            </a:r>
            <a:r>
              <a:rPr lang="en-US" dirty="0"/>
              <a:t> </a:t>
            </a:r>
            <a:r>
              <a:rPr lang="en-US" dirty="0" err="1"/>
              <a:t>descrizione</a:t>
            </a:r>
            <a:endParaRPr lang="it-IT" dirty="0"/>
          </a:p>
        </p:txBody>
      </p:sp>
      <p:sp>
        <p:nvSpPr>
          <p:cNvPr id="7" name="TextBox 6">
            <a:extLst>
              <a:ext uri="{FF2B5EF4-FFF2-40B4-BE49-F238E27FC236}">
                <a16:creationId xmlns:a16="http://schemas.microsoft.com/office/drawing/2014/main" id="{058206A5-4093-2E64-52A0-64CA53E3735A}"/>
              </a:ext>
            </a:extLst>
          </p:cNvPr>
          <p:cNvSpPr txBox="1"/>
          <p:nvPr/>
        </p:nvSpPr>
        <p:spPr>
          <a:xfrm>
            <a:off x="4625100" y="771770"/>
            <a:ext cx="7150034" cy="369332"/>
          </a:xfrm>
          <a:prstGeom prst="rect">
            <a:avLst/>
          </a:prstGeom>
          <a:noFill/>
        </p:spPr>
        <p:txBody>
          <a:bodyPr wrap="none" rtlCol="0">
            <a:spAutoFit/>
          </a:bodyPr>
          <a:lstStyle/>
          <a:p>
            <a:r>
              <a:rPr lang="en-US" dirty="0" err="1"/>
              <a:t>Importa</a:t>
            </a:r>
            <a:r>
              <a:rPr lang="en-US" dirty="0"/>
              <a:t> </a:t>
            </a:r>
            <a:r>
              <a:rPr lang="en-US" dirty="0" err="1"/>
              <a:t>i</a:t>
            </a:r>
            <a:r>
              <a:rPr lang="en-US" dirty="0"/>
              <a:t> moduli </a:t>
            </a:r>
            <a:r>
              <a:rPr lang="en-US" dirty="0" err="1"/>
              <a:t>necessari</a:t>
            </a:r>
            <a:r>
              <a:rPr lang="en-US" dirty="0"/>
              <a:t> per </a:t>
            </a:r>
            <a:r>
              <a:rPr lang="en-US" dirty="0" err="1"/>
              <a:t>poter</a:t>
            </a:r>
            <a:r>
              <a:rPr lang="en-US" dirty="0"/>
              <a:t> </a:t>
            </a:r>
            <a:r>
              <a:rPr lang="en-US" dirty="0" err="1"/>
              <a:t>eseguire</a:t>
            </a:r>
            <a:r>
              <a:rPr lang="en-US" dirty="0"/>
              <a:t> </a:t>
            </a:r>
            <a:r>
              <a:rPr lang="en-US" dirty="0" err="1"/>
              <a:t>sezioni</a:t>
            </a:r>
            <a:r>
              <a:rPr lang="en-US" dirty="0"/>
              <a:t> </a:t>
            </a:r>
            <a:r>
              <a:rPr lang="en-US" dirty="0" err="1"/>
              <a:t>specifiche</a:t>
            </a:r>
            <a:r>
              <a:rPr lang="en-US" dirty="0"/>
              <a:t> del </a:t>
            </a:r>
            <a:r>
              <a:rPr lang="en-US" dirty="0" err="1"/>
              <a:t>codice</a:t>
            </a:r>
            <a:endParaRPr lang="it-IT" dirty="0"/>
          </a:p>
        </p:txBody>
      </p:sp>
      <p:sp>
        <p:nvSpPr>
          <p:cNvPr id="10" name="TextBox 9">
            <a:extLst>
              <a:ext uri="{FF2B5EF4-FFF2-40B4-BE49-F238E27FC236}">
                <a16:creationId xmlns:a16="http://schemas.microsoft.com/office/drawing/2014/main" id="{C10193DD-CA3F-4E56-A8F3-BD0FC4176103}"/>
              </a:ext>
            </a:extLst>
          </p:cNvPr>
          <p:cNvSpPr txBox="1"/>
          <p:nvPr/>
        </p:nvSpPr>
        <p:spPr>
          <a:xfrm>
            <a:off x="4625100" y="1366907"/>
            <a:ext cx="4556055" cy="369332"/>
          </a:xfrm>
          <a:prstGeom prst="rect">
            <a:avLst/>
          </a:prstGeom>
          <a:noFill/>
        </p:spPr>
        <p:txBody>
          <a:bodyPr wrap="none" rtlCol="0">
            <a:spAutoFit/>
          </a:bodyPr>
          <a:lstStyle/>
          <a:p>
            <a:r>
              <a:rPr lang="en-US" dirty="0"/>
              <a:t>Si </a:t>
            </a:r>
            <a:r>
              <a:rPr lang="en-US" dirty="0" err="1"/>
              <a:t>dichiarano</a:t>
            </a:r>
            <a:r>
              <a:rPr lang="en-US" dirty="0"/>
              <a:t> le </a:t>
            </a:r>
            <a:r>
              <a:rPr lang="en-US" dirty="0" err="1"/>
              <a:t>variabili</a:t>
            </a:r>
            <a:r>
              <a:rPr lang="en-US" dirty="0"/>
              <a:t> per </a:t>
            </a:r>
            <a:r>
              <a:rPr lang="en-US" dirty="0" err="1"/>
              <a:t>indirizzo</a:t>
            </a:r>
            <a:r>
              <a:rPr lang="en-US" dirty="0"/>
              <a:t> </a:t>
            </a:r>
            <a:r>
              <a:rPr lang="en-US" dirty="0" err="1"/>
              <a:t>ip</a:t>
            </a:r>
            <a:r>
              <a:rPr lang="en-US" dirty="0"/>
              <a:t> e porta</a:t>
            </a:r>
            <a:endParaRPr lang="it-IT" dirty="0"/>
          </a:p>
        </p:txBody>
      </p:sp>
      <p:pic>
        <p:nvPicPr>
          <p:cNvPr id="14" name="Picture 13">
            <a:extLst>
              <a:ext uri="{FF2B5EF4-FFF2-40B4-BE49-F238E27FC236}">
                <a16:creationId xmlns:a16="http://schemas.microsoft.com/office/drawing/2014/main" id="{ACB16CE3-B9B9-CC23-551C-2969F0D934D1}"/>
              </a:ext>
            </a:extLst>
          </p:cNvPr>
          <p:cNvPicPr>
            <a:picLocks noChangeAspect="1"/>
          </p:cNvPicPr>
          <p:nvPr/>
        </p:nvPicPr>
        <p:blipFill>
          <a:blip r:embed="rId2"/>
          <a:stretch>
            <a:fillRect/>
          </a:stretch>
        </p:blipFill>
        <p:spPr>
          <a:xfrm>
            <a:off x="287130" y="871170"/>
            <a:ext cx="2200275" cy="228600"/>
          </a:xfrm>
          <a:prstGeom prst="rect">
            <a:avLst/>
          </a:prstGeom>
        </p:spPr>
      </p:pic>
      <p:pic>
        <p:nvPicPr>
          <p:cNvPr id="16" name="Picture 15">
            <a:extLst>
              <a:ext uri="{FF2B5EF4-FFF2-40B4-BE49-F238E27FC236}">
                <a16:creationId xmlns:a16="http://schemas.microsoft.com/office/drawing/2014/main" id="{29F7CA27-AABF-90D6-FD93-EBC456D4D2CD}"/>
              </a:ext>
            </a:extLst>
          </p:cNvPr>
          <p:cNvPicPr>
            <a:picLocks noChangeAspect="1"/>
          </p:cNvPicPr>
          <p:nvPr/>
        </p:nvPicPr>
        <p:blipFill>
          <a:blip r:embed="rId3"/>
          <a:stretch>
            <a:fillRect/>
          </a:stretch>
        </p:blipFill>
        <p:spPr>
          <a:xfrm>
            <a:off x="287130" y="1364764"/>
            <a:ext cx="1228725" cy="371475"/>
          </a:xfrm>
          <a:prstGeom prst="rect">
            <a:avLst/>
          </a:prstGeom>
        </p:spPr>
      </p:pic>
      <p:pic>
        <p:nvPicPr>
          <p:cNvPr id="18" name="Picture 17">
            <a:extLst>
              <a:ext uri="{FF2B5EF4-FFF2-40B4-BE49-F238E27FC236}">
                <a16:creationId xmlns:a16="http://schemas.microsoft.com/office/drawing/2014/main" id="{F4A3CB4F-7B75-B4F4-BC47-F71AF6785011}"/>
              </a:ext>
            </a:extLst>
          </p:cNvPr>
          <p:cNvPicPr>
            <a:picLocks noChangeAspect="1"/>
          </p:cNvPicPr>
          <p:nvPr/>
        </p:nvPicPr>
        <p:blipFill>
          <a:blip r:embed="rId4"/>
          <a:stretch>
            <a:fillRect/>
          </a:stretch>
        </p:blipFill>
        <p:spPr>
          <a:xfrm>
            <a:off x="287130" y="2106938"/>
            <a:ext cx="4124325" cy="200025"/>
          </a:xfrm>
          <a:prstGeom prst="rect">
            <a:avLst/>
          </a:prstGeom>
        </p:spPr>
      </p:pic>
      <p:sp>
        <p:nvSpPr>
          <p:cNvPr id="19" name="TextBox 18">
            <a:extLst>
              <a:ext uri="{FF2B5EF4-FFF2-40B4-BE49-F238E27FC236}">
                <a16:creationId xmlns:a16="http://schemas.microsoft.com/office/drawing/2014/main" id="{CC38C02A-BDDB-CA98-A4DD-C11E71B5E86C}"/>
              </a:ext>
            </a:extLst>
          </p:cNvPr>
          <p:cNvSpPr txBox="1"/>
          <p:nvPr/>
        </p:nvSpPr>
        <p:spPr>
          <a:xfrm>
            <a:off x="4636494" y="1883784"/>
            <a:ext cx="6840921" cy="646331"/>
          </a:xfrm>
          <a:prstGeom prst="rect">
            <a:avLst/>
          </a:prstGeom>
          <a:noFill/>
        </p:spPr>
        <p:txBody>
          <a:bodyPr wrap="square" rtlCol="0">
            <a:spAutoFit/>
          </a:bodyPr>
          <a:lstStyle/>
          <a:p>
            <a:r>
              <a:rPr lang="it-IT" dirty="0"/>
              <a:t>Crea un oggetto  contenente un </a:t>
            </a:r>
            <a:r>
              <a:rPr lang="it-IT" dirty="0" err="1"/>
              <a:t>socket</a:t>
            </a:r>
            <a:r>
              <a:rPr lang="it-IT" dirty="0"/>
              <a:t> che utilizza IPv4 (AF_INET) e TCP (SOCK_STREAM)</a:t>
            </a:r>
          </a:p>
        </p:txBody>
      </p:sp>
      <p:pic>
        <p:nvPicPr>
          <p:cNvPr id="21" name="Picture 20">
            <a:extLst>
              <a:ext uri="{FF2B5EF4-FFF2-40B4-BE49-F238E27FC236}">
                <a16:creationId xmlns:a16="http://schemas.microsoft.com/office/drawing/2014/main" id="{F46C0678-B406-8E4C-2FF7-08D2BDB14E2E}"/>
              </a:ext>
            </a:extLst>
          </p:cNvPr>
          <p:cNvPicPr>
            <a:picLocks noChangeAspect="1"/>
          </p:cNvPicPr>
          <p:nvPr/>
        </p:nvPicPr>
        <p:blipFill>
          <a:blip r:embed="rId5"/>
          <a:stretch>
            <a:fillRect/>
          </a:stretch>
        </p:blipFill>
        <p:spPr>
          <a:xfrm>
            <a:off x="287130" y="2853696"/>
            <a:ext cx="2247900" cy="200025"/>
          </a:xfrm>
          <a:prstGeom prst="rect">
            <a:avLst/>
          </a:prstGeom>
        </p:spPr>
      </p:pic>
      <p:sp>
        <p:nvSpPr>
          <p:cNvPr id="22" name="TextBox 21">
            <a:extLst>
              <a:ext uri="{FF2B5EF4-FFF2-40B4-BE49-F238E27FC236}">
                <a16:creationId xmlns:a16="http://schemas.microsoft.com/office/drawing/2014/main" id="{AA285669-BB75-3614-C312-C887B0B6624C}"/>
              </a:ext>
            </a:extLst>
          </p:cNvPr>
          <p:cNvSpPr txBox="1"/>
          <p:nvPr/>
        </p:nvSpPr>
        <p:spPr>
          <a:xfrm>
            <a:off x="4625100" y="2769043"/>
            <a:ext cx="6573210" cy="369332"/>
          </a:xfrm>
          <a:prstGeom prst="rect">
            <a:avLst/>
          </a:prstGeom>
          <a:noFill/>
        </p:spPr>
        <p:txBody>
          <a:bodyPr wrap="none" rtlCol="0">
            <a:spAutoFit/>
          </a:bodyPr>
          <a:lstStyle/>
          <a:p>
            <a:r>
              <a:rPr lang="en-US" dirty="0" err="1"/>
              <a:t>Associa</a:t>
            </a:r>
            <a:r>
              <a:rPr lang="en-US" dirty="0"/>
              <a:t> </a:t>
            </a:r>
            <a:r>
              <a:rPr lang="en-US" dirty="0" err="1"/>
              <a:t>all’oggetto</a:t>
            </a:r>
            <a:r>
              <a:rPr lang="en-US" dirty="0"/>
              <a:t> un </a:t>
            </a:r>
            <a:r>
              <a:rPr lang="en-US" dirty="0" err="1"/>
              <a:t>ip</a:t>
            </a:r>
            <a:r>
              <a:rPr lang="en-US" dirty="0"/>
              <a:t> e </a:t>
            </a:r>
            <a:r>
              <a:rPr lang="en-US" dirty="0" err="1"/>
              <a:t>una</a:t>
            </a:r>
            <a:r>
              <a:rPr lang="en-US" dirty="0"/>
              <a:t> porta </a:t>
            </a:r>
            <a:r>
              <a:rPr lang="en-US" dirty="0" err="1"/>
              <a:t>tramite</a:t>
            </a:r>
            <a:r>
              <a:rPr lang="en-US" dirty="0"/>
              <a:t> le </a:t>
            </a:r>
            <a:r>
              <a:rPr lang="en-US" dirty="0" err="1"/>
              <a:t>variabili</a:t>
            </a:r>
            <a:r>
              <a:rPr lang="en-US" dirty="0"/>
              <a:t> create prima</a:t>
            </a:r>
            <a:endParaRPr lang="it-IT" dirty="0"/>
          </a:p>
        </p:txBody>
      </p:sp>
      <p:pic>
        <p:nvPicPr>
          <p:cNvPr id="24" name="Picture 23">
            <a:extLst>
              <a:ext uri="{FF2B5EF4-FFF2-40B4-BE49-F238E27FC236}">
                <a16:creationId xmlns:a16="http://schemas.microsoft.com/office/drawing/2014/main" id="{E14E418F-9CE8-CA75-339F-ECB44618A4A8}"/>
              </a:ext>
            </a:extLst>
          </p:cNvPr>
          <p:cNvPicPr>
            <a:picLocks noChangeAspect="1"/>
          </p:cNvPicPr>
          <p:nvPr/>
        </p:nvPicPr>
        <p:blipFill>
          <a:blip r:embed="rId6"/>
          <a:stretch>
            <a:fillRect/>
          </a:stretch>
        </p:blipFill>
        <p:spPr>
          <a:xfrm>
            <a:off x="287130" y="3429508"/>
            <a:ext cx="952500" cy="209550"/>
          </a:xfrm>
          <a:prstGeom prst="rect">
            <a:avLst/>
          </a:prstGeom>
        </p:spPr>
      </p:pic>
      <p:sp>
        <p:nvSpPr>
          <p:cNvPr id="25" name="TextBox 24">
            <a:extLst>
              <a:ext uri="{FF2B5EF4-FFF2-40B4-BE49-F238E27FC236}">
                <a16:creationId xmlns:a16="http://schemas.microsoft.com/office/drawing/2014/main" id="{A086D5CC-2411-8ECD-3A89-DD1CEFA93BD6}"/>
              </a:ext>
            </a:extLst>
          </p:cNvPr>
          <p:cNvSpPr txBox="1"/>
          <p:nvPr/>
        </p:nvSpPr>
        <p:spPr>
          <a:xfrm>
            <a:off x="4625100" y="3349617"/>
            <a:ext cx="7216527" cy="369332"/>
          </a:xfrm>
          <a:prstGeom prst="rect">
            <a:avLst/>
          </a:prstGeom>
          <a:noFill/>
        </p:spPr>
        <p:txBody>
          <a:bodyPr wrap="none" rtlCol="0">
            <a:spAutoFit/>
          </a:bodyPr>
          <a:lstStyle/>
          <a:p>
            <a:r>
              <a:rPr lang="en-US" dirty="0" err="1"/>
              <a:t>Inizia</a:t>
            </a:r>
            <a:r>
              <a:rPr lang="en-US" dirty="0"/>
              <a:t> ad </a:t>
            </a:r>
            <a:r>
              <a:rPr lang="en-US" dirty="0" err="1"/>
              <a:t>ascoltare</a:t>
            </a:r>
            <a:r>
              <a:rPr lang="en-US" dirty="0"/>
              <a:t> le </a:t>
            </a:r>
            <a:r>
              <a:rPr lang="en-US" dirty="0" err="1"/>
              <a:t>connessioni</a:t>
            </a:r>
            <a:r>
              <a:rPr lang="en-US" dirty="0"/>
              <a:t> in </a:t>
            </a:r>
            <a:r>
              <a:rPr lang="en-US" dirty="0" err="1"/>
              <a:t>entrata</a:t>
            </a:r>
            <a:r>
              <a:rPr lang="en-US" dirty="0"/>
              <a:t> </a:t>
            </a:r>
            <a:r>
              <a:rPr lang="en-US" dirty="0" err="1"/>
              <a:t>fino</a:t>
            </a:r>
            <a:r>
              <a:rPr lang="en-US" dirty="0"/>
              <a:t> a un </a:t>
            </a:r>
            <a:r>
              <a:rPr lang="en-US" dirty="0" err="1"/>
              <a:t>massimo</a:t>
            </a:r>
            <a:r>
              <a:rPr lang="en-US" dirty="0"/>
              <a:t> di 1 in </a:t>
            </a:r>
            <a:r>
              <a:rPr lang="en-US" dirty="0" err="1"/>
              <a:t>attesa</a:t>
            </a:r>
            <a:endParaRPr lang="it-IT" dirty="0"/>
          </a:p>
        </p:txBody>
      </p:sp>
      <p:pic>
        <p:nvPicPr>
          <p:cNvPr id="27" name="Picture 26">
            <a:extLst>
              <a:ext uri="{FF2B5EF4-FFF2-40B4-BE49-F238E27FC236}">
                <a16:creationId xmlns:a16="http://schemas.microsoft.com/office/drawing/2014/main" id="{5873C1E1-CCD8-30A1-B933-4A4F552EE039}"/>
              </a:ext>
            </a:extLst>
          </p:cNvPr>
          <p:cNvPicPr>
            <a:picLocks noChangeAspect="1"/>
          </p:cNvPicPr>
          <p:nvPr/>
        </p:nvPicPr>
        <p:blipFill>
          <a:blip r:embed="rId7"/>
          <a:stretch>
            <a:fillRect/>
          </a:stretch>
        </p:blipFill>
        <p:spPr>
          <a:xfrm>
            <a:off x="287130" y="4080117"/>
            <a:ext cx="2562225" cy="228600"/>
          </a:xfrm>
          <a:prstGeom prst="rect">
            <a:avLst/>
          </a:prstGeom>
        </p:spPr>
      </p:pic>
      <p:sp>
        <p:nvSpPr>
          <p:cNvPr id="28" name="TextBox 27">
            <a:extLst>
              <a:ext uri="{FF2B5EF4-FFF2-40B4-BE49-F238E27FC236}">
                <a16:creationId xmlns:a16="http://schemas.microsoft.com/office/drawing/2014/main" id="{BD4D8C32-DF8A-1DB0-3D2C-308AC956F3AF}"/>
              </a:ext>
            </a:extLst>
          </p:cNvPr>
          <p:cNvSpPr txBox="1"/>
          <p:nvPr/>
        </p:nvSpPr>
        <p:spPr>
          <a:xfrm>
            <a:off x="4638418" y="4009751"/>
            <a:ext cx="3342453" cy="369332"/>
          </a:xfrm>
          <a:prstGeom prst="rect">
            <a:avLst/>
          </a:prstGeom>
          <a:noFill/>
        </p:spPr>
        <p:txBody>
          <a:bodyPr wrap="none" rtlCol="0">
            <a:spAutoFit/>
          </a:bodyPr>
          <a:lstStyle/>
          <a:p>
            <a:r>
              <a:rPr lang="en-US" dirty="0" err="1"/>
              <a:t>Accetta</a:t>
            </a:r>
            <a:r>
              <a:rPr lang="en-US" dirty="0"/>
              <a:t> </a:t>
            </a:r>
            <a:r>
              <a:rPr lang="en-US" dirty="0" err="1"/>
              <a:t>una</a:t>
            </a:r>
            <a:r>
              <a:rPr lang="en-US" dirty="0"/>
              <a:t> </a:t>
            </a:r>
            <a:r>
              <a:rPr lang="en-US" dirty="0" err="1"/>
              <a:t>connessione</a:t>
            </a:r>
            <a:r>
              <a:rPr lang="en-US" dirty="0"/>
              <a:t> in </a:t>
            </a:r>
            <a:r>
              <a:rPr lang="en-US" dirty="0" err="1"/>
              <a:t>arrivo</a:t>
            </a:r>
            <a:endParaRPr lang="it-IT" dirty="0"/>
          </a:p>
        </p:txBody>
      </p:sp>
      <p:pic>
        <p:nvPicPr>
          <p:cNvPr id="30" name="Picture 29">
            <a:extLst>
              <a:ext uri="{FF2B5EF4-FFF2-40B4-BE49-F238E27FC236}">
                <a16:creationId xmlns:a16="http://schemas.microsoft.com/office/drawing/2014/main" id="{AC654755-AE82-235D-EBAB-5E57AF97CD48}"/>
              </a:ext>
            </a:extLst>
          </p:cNvPr>
          <p:cNvPicPr>
            <a:picLocks noChangeAspect="1"/>
          </p:cNvPicPr>
          <p:nvPr/>
        </p:nvPicPr>
        <p:blipFill>
          <a:blip r:embed="rId8"/>
          <a:stretch>
            <a:fillRect/>
          </a:stretch>
        </p:blipFill>
        <p:spPr>
          <a:xfrm>
            <a:off x="287130" y="4749776"/>
            <a:ext cx="2886075" cy="228600"/>
          </a:xfrm>
          <a:prstGeom prst="rect">
            <a:avLst/>
          </a:prstGeom>
        </p:spPr>
      </p:pic>
      <p:sp>
        <p:nvSpPr>
          <p:cNvPr id="31" name="TextBox 30">
            <a:extLst>
              <a:ext uri="{FF2B5EF4-FFF2-40B4-BE49-F238E27FC236}">
                <a16:creationId xmlns:a16="http://schemas.microsoft.com/office/drawing/2014/main" id="{3F0976B7-3609-741E-D9D4-AEFC502EDECF}"/>
              </a:ext>
            </a:extLst>
          </p:cNvPr>
          <p:cNvSpPr txBox="1"/>
          <p:nvPr/>
        </p:nvSpPr>
        <p:spPr>
          <a:xfrm>
            <a:off x="4636494" y="4609044"/>
            <a:ext cx="5407634" cy="369332"/>
          </a:xfrm>
          <a:prstGeom prst="rect">
            <a:avLst/>
          </a:prstGeom>
          <a:noFill/>
        </p:spPr>
        <p:txBody>
          <a:bodyPr wrap="none" rtlCol="0">
            <a:spAutoFit/>
          </a:bodyPr>
          <a:lstStyle/>
          <a:p>
            <a:r>
              <a:rPr lang="en-US" dirty="0"/>
              <a:t>Stampa un </a:t>
            </a:r>
            <a:r>
              <a:rPr lang="en-US" dirty="0" err="1"/>
              <a:t>messaggio</a:t>
            </a:r>
            <a:r>
              <a:rPr lang="en-US" dirty="0"/>
              <a:t> con </a:t>
            </a:r>
            <a:r>
              <a:rPr lang="en-US" dirty="0" err="1"/>
              <a:t>l’indirizzo</a:t>
            </a:r>
            <a:r>
              <a:rPr lang="en-US" dirty="0"/>
              <a:t> del client </a:t>
            </a:r>
            <a:r>
              <a:rPr lang="en-US" dirty="0" err="1"/>
              <a:t>connesso</a:t>
            </a:r>
            <a:endParaRPr lang="it-IT" dirty="0"/>
          </a:p>
        </p:txBody>
      </p:sp>
      <p:pic>
        <p:nvPicPr>
          <p:cNvPr id="33" name="Picture 32">
            <a:extLst>
              <a:ext uri="{FF2B5EF4-FFF2-40B4-BE49-F238E27FC236}">
                <a16:creationId xmlns:a16="http://schemas.microsoft.com/office/drawing/2014/main" id="{3525ADEE-E3F5-8151-4798-A311D3A80C81}"/>
              </a:ext>
            </a:extLst>
          </p:cNvPr>
          <p:cNvPicPr>
            <a:picLocks noChangeAspect="1"/>
          </p:cNvPicPr>
          <p:nvPr/>
        </p:nvPicPr>
        <p:blipFill>
          <a:blip r:embed="rId9"/>
          <a:stretch>
            <a:fillRect/>
          </a:stretch>
        </p:blipFill>
        <p:spPr>
          <a:xfrm>
            <a:off x="287130" y="5419435"/>
            <a:ext cx="704850" cy="200025"/>
          </a:xfrm>
          <a:prstGeom prst="rect">
            <a:avLst/>
          </a:prstGeom>
        </p:spPr>
      </p:pic>
      <p:sp>
        <p:nvSpPr>
          <p:cNvPr id="34" name="TextBox 33">
            <a:extLst>
              <a:ext uri="{FF2B5EF4-FFF2-40B4-BE49-F238E27FC236}">
                <a16:creationId xmlns:a16="http://schemas.microsoft.com/office/drawing/2014/main" id="{A6939E52-847A-565C-426D-37861ECAC528}"/>
              </a:ext>
            </a:extLst>
          </p:cNvPr>
          <p:cNvSpPr txBox="1"/>
          <p:nvPr/>
        </p:nvSpPr>
        <p:spPr>
          <a:xfrm>
            <a:off x="4636494" y="5269178"/>
            <a:ext cx="2000869" cy="369332"/>
          </a:xfrm>
          <a:prstGeom prst="rect">
            <a:avLst/>
          </a:prstGeom>
          <a:noFill/>
        </p:spPr>
        <p:txBody>
          <a:bodyPr wrap="none" rtlCol="0">
            <a:spAutoFit/>
          </a:bodyPr>
          <a:lstStyle/>
          <a:p>
            <a:r>
              <a:rPr lang="en-US" dirty="0" err="1"/>
              <a:t>Inizia</a:t>
            </a:r>
            <a:r>
              <a:rPr lang="en-US" dirty="0"/>
              <a:t> un loop while</a:t>
            </a:r>
            <a:endParaRPr lang="it-IT" dirty="0"/>
          </a:p>
        </p:txBody>
      </p:sp>
      <p:pic>
        <p:nvPicPr>
          <p:cNvPr id="36" name="Picture 35">
            <a:extLst>
              <a:ext uri="{FF2B5EF4-FFF2-40B4-BE49-F238E27FC236}">
                <a16:creationId xmlns:a16="http://schemas.microsoft.com/office/drawing/2014/main" id="{043DBBC6-BFD4-1307-9DE6-C64459505C0D}"/>
              </a:ext>
            </a:extLst>
          </p:cNvPr>
          <p:cNvPicPr>
            <a:picLocks noChangeAspect="1"/>
          </p:cNvPicPr>
          <p:nvPr/>
        </p:nvPicPr>
        <p:blipFill>
          <a:blip r:embed="rId10"/>
          <a:stretch>
            <a:fillRect/>
          </a:stretch>
        </p:blipFill>
        <p:spPr>
          <a:xfrm>
            <a:off x="287130" y="5910262"/>
            <a:ext cx="2828925" cy="523875"/>
          </a:xfrm>
          <a:prstGeom prst="rect">
            <a:avLst/>
          </a:prstGeom>
        </p:spPr>
      </p:pic>
      <p:sp>
        <p:nvSpPr>
          <p:cNvPr id="37" name="TextBox 36">
            <a:extLst>
              <a:ext uri="{FF2B5EF4-FFF2-40B4-BE49-F238E27FC236}">
                <a16:creationId xmlns:a16="http://schemas.microsoft.com/office/drawing/2014/main" id="{94B2A47C-3018-CFE6-D190-0BEF7B66DD3D}"/>
              </a:ext>
            </a:extLst>
          </p:cNvPr>
          <p:cNvSpPr txBox="1"/>
          <p:nvPr/>
        </p:nvSpPr>
        <p:spPr>
          <a:xfrm>
            <a:off x="4625100" y="5987533"/>
            <a:ext cx="4294765" cy="369332"/>
          </a:xfrm>
          <a:prstGeom prst="rect">
            <a:avLst/>
          </a:prstGeom>
          <a:noFill/>
        </p:spPr>
        <p:txBody>
          <a:bodyPr wrap="none" rtlCol="0">
            <a:spAutoFit/>
          </a:bodyPr>
          <a:lstStyle/>
          <a:p>
            <a:r>
              <a:rPr lang="en-US" dirty="0" err="1"/>
              <a:t>Riceve</a:t>
            </a:r>
            <a:r>
              <a:rPr lang="en-US" dirty="0"/>
              <a:t> </a:t>
            </a:r>
            <a:r>
              <a:rPr lang="en-US" dirty="0" err="1"/>
              <a:t>i</a:t>
            </a:r>
            <a:r>
              <a:rPr lang="en-US" dirty="0"/>
              <a:t> </a:t>
            </a:r>
            <a:r>
              <a:rPr lang="en-US" dirty="0" err="1"/>
              <a:t>dati</a:t>
            </a:r>
            <a:r>
              <a:rPr lang="en-US" dirty="0"/>
              <a:t> </a:t>
            </a:r>
            <a:r>
              <a:rPr lang="en-US" dirty="0" err="1"/>
              <a:t>fino</a:t>
            </a:r>
            <a:r>
              <a:rPr lang="en-US" dirty="0"/>
              <a:t> a un </a:t>
            </a:r>
            <a:r>
              <a:rPr lang="en-US" dirty="0" err="1"/>
              <a:t>massimo</a:t>
            </a:r>
            <a:r>
              <a:rPr lang="en-US" dirty="0"/>
              <a:t> di 1024 byte</a:t>
            </a:r>
            <a:endParaRPr lang="it-IT" dirty="0"/>
          </a:p>
        </p:txBody>
      </p:sp>
    </p:spTree>
    <p:extLst>
      <p:ext uri="{BB962C8B-B14F-4D97-AF65-F5344CB8AC3E}">
        <p14:creationId xmlns:p14="http://schemas.microsoft.com/office/powerpoint/2010/main" val="415468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C74285-0871-0FDA-5D9E-12E77C6C623E}"/>
              </a:ext>
            </a:extLst>
          </p:cNvPr>
          <p:cNvSpPr txBox="1"/>
          <p:nvPr/>
        </p:nvSpPr>
        <p:spPr>
          <a:xfrm>
            <a:off x="5458626" y="357766"/>
            <a:ext cx="6097424" cy="923330"/>
          </a:xfrm>
          <a:prstGeom prst="rect">
            <a:avLst/>
          </a:prstGeom>
          <a:noFill/>
        </p:spPr>
        <p:txBody>
          <a:bodyPr wrap="square">
            <a:spAutoFit/>
          </a:bodyPr>
          <a:lstStyle/>
          <a:p>
            <a:r>
              <a:rPr lang="it-IT" dirty="0"/>
              <a:t>Ciclo </a:t>
            </a:r>
            <a:r>
              <a:rPr lang="it-IT" dirty="0" err="1"/>
              <a:t>if</a:t>
            </a:r>
            <a:r>
              <a:rPr lang="it-IT" dirty="0"/>
              <a:t> che controlla se il messaggio inviato dal cliente è 1 e in caso di risposta positiva assegna alla </a:t>
            </a:r>
            <a:r>
              <a:rPr lang="it-IT" dirty="0" err="1"/>
              <a:t>variable</a:t>
            </a:r>
            <a:r>
              <a:rPr lang="it-IT" dirty="0"/>
              <a:t> </a:t>
            </a:r>
            <a:r>
              <a:rPr lang="it-IT" dirty="0" err="1"/>
              <a:t>tosend</a:t>
            </a:r>
            <a:r>
              <a:rPr lang="it-IT" dirty="0"/>
              <a:t> informazioni su sistema operativo e sulla macchina</a:t>
            </a:r>
          </a:p>
        </p:txBody>
      </p:sp>
      <p:pic>
        <p:nvPicPr>
          <p:cNvPr id="9" name="Picture 8">
            <a:extLst>
              <a:ext uri="{FF2B5EF4-FFF2-40B4-BE49-F238E27FC236}">
                <a16:creationId xmlns:a16="http://schemas.microsoft.com/office/drawing/2014/main" id="{923AF63A-1DF3-E312-6DEB-1BF0BBF15E09}"/>
              </a:ext>
            </a:extLst>
          </p:cNvPr>
          <p:cNvPicPr>
            <a:picLocks noChangeAspect="1"/>
          </p:cNvPicPr>
          <p:nvPr/>
        </p:nvPicPr>
        <p:blipFill>
          <a:blip r:embed="rId2"/>
          <a:stretch>
            <a:fillRect/>
          </a:stretch>
        </p:blipFill>
        <p:spPr>
          <a:xfrm>
            <a:off x="408774" y="543206"/>
            <a:ext cx="4572000" cy="552450"/>
          </a:xfrm>
          <a:prstGeom prst="rect">
            <a:avLst/>
          </a:prstGeom>
        </p:spPr>
      </p:pic>
      <p:pic>
        <p:nvPicPr>
          <p:cNvPr id="11" name="Picture 10">
            <a:extLst>
              <a:ext uri="{FF2B5EF4-FFF2-40B4-BE49-F238E27FC236}">
                <a16:creationId xmlns:a16="http://schemas.microsoft.com/office/drawing/2014/main" id="{320C9517-3041-5D29-0B46-95E23B44C240}"/>
              </a:ext>
            </a:extLst>
          </p:cNvPr>
          <p:cNvPicPr>
            <a:picLocks noChangeAspect="1"/>
          </p:cNvPicPr>
          <p:nvPr/>
        </p:nvPicPr>
        <p:blipFill>
          <a:blip r:embed="rId3"/>
          <a:stretch>
            <a:fillRect/>
          </a:stretch>
        </p:blipFill>
        <p:spPr>
          <a:xfrm>
            <a:off x="408774" y="1966823"/>
            <a:ext cx="4019550" cy="1724025"/>
          </a:xfrm>
          <a:prstGeom prst="rect">
            <a:avLst/>
          </a:prstGeom>
        </p:spPr>
      </p:pic>
      <p:sp>
        <p:nvSpPr>
          <p:cNvPr id="12" name="TextBox 11">
            <a:extLst>
              <a:ext uri="{FF2B5EF4-FFF2-40B4-BE49-F238E27FC236}">
                <a16:creationId xmlns:a16="http://schemas.microsoft.com/office/drawing/2014/main" id="{08C7B90D-0FB9-7B4D-4F8D-6D8F19454C26}"/>
              </a:ext>
            </a:extLst>
          </p:cNvPr>
          <p:cNvSpPr txBox="1"/>
          <p:nvPr/>
        </p:nvSpPr>
        <p:spPr>
          <a:xfrm>
            <a:off x="5458626" y="1674674"/>
            <a:ext cx="6097424" cy="2308324"/>
          </a:xfrm>
          <a:prstGeom prst="rect">
            <a:avLst/>
          </a:prstGeom>
          <a:noFill/>
        </p:spPr>
        <p:txBody>
          <a:bodyPr wrap="square" rtlCol="0">
            <a:spAutoFit/>
          </a:bodyPr>
          <a:lstStyle/>
          <a:p>
            <a:r>
              <a:rPr lang="it-IT" dirty="0"/>
              <a:t>Continuazione del ciclo </a:t>
            </a:r>
            <a:r>
              <a:rPr lang="it-IT" dirty="0" err="1"/>
              <a:t>if</a:t>
            </a:r>
            <a:r>
              <a:rPr lang="it-IT" dirty="0"/>
              <a:t> di sopra che avviene se il messaggio inviato dal cliente è 2</a:t>
            </a:r>
          </a:p>
          <a:p>
            <a:r>
              <a:rPr lang="it-IT" dirty="0"/>
              <a:t>In questo caso il programma esegue le seguenti istruzioni:</a:t>
            </a:r>
          </a:p>
          <a:p>
            <a:r>
              <a:rPr lang="it-IT" dirty="0"/>
              <a:t>Riceve un blocco dati di massimo 1024 byte</a:t>
            </a:r>
          </a:p>
          <a:p>
            <a:r>
              <a:rPr lang="it-IT" dirty="0"/>
              <a:t>Ottiene la lista dei file nella directory specificata</a:t>
            </a:r>
          </a:p>
          <a:p>
            <a:r>
              <a:rPr lang="it-IT" dirty="0"/>
              <a:t>Costruisce una stringa </a:t>
            </a:r>
            <a:r>
              <a:rPr lang="it-IT" dirty="0" err="1"/>
              <a:t>tosend</a:t>
            </a:r>
            <a:r>
              <a:rPr lang="it-IT" dirty="0"/>
              <a:t> con nomi dei file separati da virgola e la invia al client</a:t>
            </a:r>
          </a:p>
          <a:p>
            <a:r>
              <a:rPr lang="it-IT" dirty="0"/>
              <a:t>Altrimenti invia il messaggio </a:t>
            </a:r>
            <a:r>
              <a:rPr lang="it-IT" dirty="0" err="1"/>
              <a:t>Wrong</a:t>
            </a:r>
            <a:r>
              <a:rPr lang="it-IT" dirty="0"/>
              <a:t> </a:t>
            </a:r>
            <a:r>
              <a:rPr lang="it-IT" dirty="0" err="1"/>
              <a:t>Path</a:t>
            </a:r>
            <a:endParaRPr lang="it-IT" dirty="0"/>
          </a:p>
        </p:txBody>
      </p:sp>
      <p:pic>
        <p:nvPicPr>
          <p:cNvPr id="14" name="Picture 13">
            <a:extLst>
              <a:ext uri="{FF2B5EF4-FFF2-40B4-BE49-F238E27FC236}">
                <a16:creationId xmlns:a16="http://schemas.microsoft.com/office/drawing/2014/main" id="{2DD3FB0C-3FA5-F1AF-E88B-F69761317A61}"/>
              </a:ext>
            </a:extLst>
          </p:cNvPr>
          <p:cNvPicPr>
            <a:picLocks noChangeAspect="1"/>
          </p:cNvPicPr>
          <p:nvPr/>
        </p:nvPicPr>
        <p:blipFill>
          <a:blip r:embed="rId4"/>
          <a:stretch>
            <a:fillRect/>
          </a:stretch>
        </p:blipFill>
        <p:spPr>
          <a:xfrm>
            <a:off x="408774" y="4839886"/>
            <a:ext cx="2857500" cy="600075"/>
          </a:xfrm>
          <a:prstGeom prst="rect">
            <a:avLst/>
          </a:prstGeom>
        </p:spPr>
      </p:pic>
      <p:sp>
        <p:nvSpPr>
          <p:cNvPr id="15" name="TextBox 14">
            <a:extLst>
              <a:ext uri="{FF2B5EF4-FFF2-40B4-BE49-F238E27FC236}">
                <a16:creationId xmlns:a16="http://schemas.microsoft.com/office/drawing/2014/main" id="{C16F640A-B437-DBF9-D9B5-9CEF2E65F378}"/>
              </a:ext>
            </a:extLst>
          </p:cNvPr>
          <p:cNvSpPr txBox="1"/>
          <p:nvPr/>
        </p:nvSpPr>
        <p:spPr>
          <a:xfrm>
            <a:off x="5458627" y="4401260"/>
            <a:ext cx="6009830" cy="1477328"/>
          </a:xfrm>
          <a:prstGeom prst="rect">
            <a:avLst/>
          </a:prstGeom>
          <a:noFill/>
        </p:spPr>
        <p:txBody>
          <a:bodyPr wrap="square" rtlCol="0">
            <a:spAutoFit/>
          </a:bodyPr>
          <a:lstStyle/>
          <a:p>
            <a:r>
              <a:rPr lang="it-IT" dirty="0"/>
              <a:t>Continuazione del ciclo </a:t>
            </a:r>
            <a:r>
              <a:rPr lang="it-IT" dirty="0" err="1"/>
              <a:t>if</a:t>
            </a:r>
            <a:r>
              <a:rPr lang="it-IT" dirty="0"/>
              <a:t> di sopra che avviene se il messaggio inviato dal cliente è 0</a:t>
            </a:r>
          </a:p>
          <a:p>
            <a:r>
              <a:rPr lang="it-IT" dirty="0"/>
              <a:t>In questo caso il programma esegue le seguenti istruzioni:</a:t>
            </a:r>
          </a:p>
          <a:p>
            <a:r>
              <a:rPr lang="it-IT" dirty="0"/>
              <a:t>Chiude la connessione corrente</a:t>
            </a:r>
          </a:p>
          <a:p>
            <a:r>
              <a:rPr lang="it-IT" dirty="0"/>
              <a:t>Accetta una nuova connessione</a:t>
            </a:r>
          </a:p>
        </p:txBody>
      </p:sp>
    </p:spTree>
    <p:extLst>
      <p:ext uri="{BB962C8B-B14F-4D97-AF65-F5344CB8AC3E}">
        <p14:creationId xmlns:p14="http://schemas.microsoft.com/office/powerpoint/2010/main" val="11859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8EFF2A-373B-48E9-EE04-F5B36DD1E5F1}"/>
              </a:ext>
            </a:extLst>
          </p:cNvPr>
          <p:cNvSpPr txBox="1"/>
          <p:nvPr/>
        </p:nvSpPr>
        <p:spPr>
          <a:xfrm>
            <a:off x="0" y="2264635"/>
            <a:ext cx="12192000" cy="2031325"/>
          </a:xfrm>
          <a:prstGeom prst="rect">
            <a:avLst/>
          </a:prstGeom>
          <a:noFill/>
        </p:spPr>
        <p:txBody>
          <a:bodyPr wrap="square" lIns="360000" rIns="360000" rtlCol="0">
            <a:spAutoFit/>
          </a:bodyPr>
          <a:lstStyle/>
          <a:p>
            <a:pPr algn="ctr"/>
            <a:r>
              <a:rPr lang="en-US" dirty="0" err="1"/>
              <a:t>Spiegazione</a:t>
            </a:r>
            <a:r>
              <a:rPr lang="en-US" dirty="0"/>
              <a:t> Backdoor</a:t>
            </a:r>
            <a:br>
              <a:rPr lang="en-US" dirty="0"/>
            </a:br>
            <a:endParaRPr lang="en-US" dirty="0"/>
          </a:p>
          <a:p>
            <a:pPr algn="ctr"/>
            <a:r>
              <a:rPr lang="it-IT" dirty="0"/>
              <a:t>Una backdoor è una via nascosta o non autorizzata per accedere a un sistema informatico. È un metodo segreto per bypassare le normali procedure di autenticazione e ottenere l'accesso non autorizzato al sistema, consentendo a chi ha creato la backdoor di controllare o manipolare il sistema senza essere rilevato. Le backdoor possono essere create intenzionalmente da sviluppatori di software per scopi di manutenzione o, più comunemente, essere inserite malevolmente da hacker per scopi dannosi.</a:t>
            </a:r>
          </a:p>
        </p:txBody>
      </p:sp>
    </p:spTree>
    <p:extLst>
      <p:ext uri="{BB962C8B-B14F-4D97-AF65-F5344CB8AC3E}">
        <p14:creationId xmlns:p14="http://schemas.microsoft.com/office/powerpoint/2010/main" val="491527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317</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dc:creator>
  <cp:lastModifiedBy>Marco</cp:lastModifiedBy>
  <cp:revision>18</cp:revision>
  <dcterms:created xsi:type="dcterms:W3CDTF">2023-12-14T12:41:02Z</dcterms:created>
  <dcterms:modified xsi:type="dcterms:W3CDTF">2023-12-14T16:12:58Z</dcterms:modified>
</cp:coreProperties>
</file>