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96DA-0F29-DB09-A187-94BB66D830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5ACB6712-EBA8-E563-34C6-598566523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F6FA822-ACA2-F0E1-1521-A3D1181EA995}"/>
              </a:ext>
            </a:extLst>
          </p:cNvPr>
          <p:cNvSpPr>
            <a:spLocks noGrp="1"/>
          </p:cNvSpPr>
          <p:nvPr>
            <p:ph type="dt" sz="half" idx="10"/>
          </p:nvPr>
        </p:nvSpPr>
        <p:spPr/>
        <p:txBody>
          <a:bodyPr/>
          <a:lstStyle/>
          <a:p>
            <a:fld id="{E223FCA5-A273-4603-A3C8-C17FA57ED8D8}" type="datetimeFigureOut">
              <a:rPr lang="it-IT" smtClean="0"/>
              <a:t>15/12/2023</a:t>
            </a:fld>
            <a:endParaRPr lang="it-IT"/>
          </a:p>
        </p:txBody>
      </p:sp>
      <p:sp>
        <p:nvSpPr>
          <p:cNvPr id="5" name="Footer Placeholder 4">
            <a:extLst>
              <a:ext uri="{FF2B5EF4-FFF2-40B4-BE49-F238E27FC236}">
                <a16:creationId xmlns:a16="http://schemas.microsoft.com/office/drawing/2014/main" id="{804ACACA-0E80-67E7-2E20-FC7FFE8396F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59DCE38-A2E4-B984-01A0-C7355C5C88A6}"/>
              </a:ext>
            </a:extLst>
          </p:cNvPr>
          <p:cNvSpPr>
            <a:spLocks noGrp="1"/>
          </p:cNvSpPr>
          <p:nvPr>
            <p:ph type="sldNum" sz="quarter" idx="12"/>
          </p:nvPr>
        </p:nvSpPr>
        <p:spPr/>
        <p:txBody>
          <a:bodyPr/>
          <a:lstStyle/>
          <a:p>
            <a:fld id="{2136CB78-2E29-45C6-BC1F-04B6AD5A092D}" type="slidenum">
              <a:rPr lang="it-IT" smtClean="0"/>
              <a:t>‹#›</a:t>
            </a:fld>
            <a:endParaRPr lang="it-IT"/>
          </a:p>
        </p:txBody>
      </p:sp>
    </p:spTree>
    <p:extLst>
      <p:ext uri="{BB962C8B-B14F-4D97-AF65-F5344CB8AC3E}">
        <p14:creationId xmlns:p14="http://schemas.microsoft.com/office/powerpoint/2010/main" val="261763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1C12-0A01-BC41-8482-0C7B3BB5061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721D2084-E758-FE82-1E0E-C91EB9FA06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041129B6-AB8F-17F8-1535-602D5D0F21A5}"/>
              </a:ext>
            </a:extLst>
          </p:cNvPr>
          <p:cNvSpPr>
            <a:spLocks noGrp="1"/>
          </p:cNvSpPr>
          <p:nvPr>
            <p:ph type="dt" sz="half" idx="10"/>
          </p:nvPr>
        </p:nvSpPr>
        <p:spPr/>
        <p:txBody>
          <a:bodyPr/>
          <a:lstStyle/>
          <a:p>
            <a:fld id="{E223FCA5-A273-4603-A3C8-C17FA57ED8D8}" type="datetimeFigureOut">
              <a:rPr lang="it-IT" smtClean="0"/>
              <a:t>15/12/2023</a:t>
            </a:fld>
            <a:endParaRPr lang="it-IT"/>
          </a:p>
        </p:txBody>
      </p:sp>
      <p:sp>
        <p:nvSpPr>
          <p:cNvPr id="5" name="Footer Placeholder 4">
            <a:extLst>
              <a:ext uri="{FF2B5EF4-FFF2-40B4-BE49-F238E27FC236}">
                <a16:creationId xmlns:a16="http://schemas.microsoft.com/office/drawing/2014/main" id="{7E197180-839A-B3FC-558E-08CC87B514D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237962E-57CA-7AAD-B801-D2E0028E0B8C}"/>
              </a:ext>
            </a:extLst>
          </p:cNvPr>
          <p:cNvSpPr>
            <a:spLocks noGrp="1"/>
          </p:cNvSpPr>
          <p:nvPr>
            <p:ph type="sldNum" sz="quarter" idx="12"/>
          </p:nvPr>
        </p:nvSpPr>
        <p:spPr/>
        <p:txBody>
          <a:bodyPr/>
          <a:lstStyle/>
          <a:p>
            <a:fld id="{2136CB78-2E29-45C6-BC1F-04B6AD5A092D}" type="slidenum">
              <a:rPr lang="it-IT" smtClean="0"/>
              <a:t>‹#›</a:t>
            </a:fld>
            <a:endParaRPr lang="it-IT"/>
          </a:p>
        </p:txBody>
      </p:sp>
    </p:spTree>
    <p:extLst>
      <p:ext uri="{BB962C8B-B14F-4D97-AF65-F5344CB8AC3E}">
        <p14:creationId xmlns:p14="http://schemas.microsoft.com/office/powerpoint/2010/main" val="1463995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2D11E-73DA-C2BA-84EB-2D49AC5D9B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88B5712B-1FF9-BD2D-43AF-73CA0C727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D97190B-4AE0-CA93-47CE-E865D14F386C}"/>
              </a:ext>
            </a:extLst>
          </p:cNvPr>
          <p:cNvSpPr>
            <a:spLocks noGrp="1"/>
          </p:cNvSpPr>
          <p:nvPr>
            <p:ph type="dt" sz="half" idx="10"/>
          </p:nvPr>
        </p:nvSpPr>
        <p:spPr/>
        <p:txBody>
          <a:bodyPr/>
          <a:lstStyle/>
          <a:p>
            <a:fld id="{E223FCA5-A273-4603-A3C8-C17FA57ED8D8}" type="datetimeFigureOut">
              <a:rPr lang="it-IT" smtClean="0"/>
              <a:t>15/12/2023</a:t>
            </a:fld>
            <a:endParaRPr lang="it-IT"/>
          </a:p>
        </p:txBody>
      </p:sp>
      <p:sp>
        <p:nvSpPr>
          <p:cNvPr id="5" name="Footer Placeholder 4">
            <a:extLst>
              <a:ext uri="{FF2B5EF4-FFF2-40B4-BE49-F238E27FC236}">
                <a16:creationId xmlns:a16="http://schemas.microsoft.com/office/drawing/2014/main" id="{073289E4-86B2-3A35-1CE2-D22A69D6771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87152AD-3E6C-CAA0-AB2B-43FB3EFB5A4C}"/>
              </a:ext>
            </a:extLst>
          </p:cNvPr>
          <p:cNvSpPr>
            <a:spLocks noGrp="1"/>
          </p:cNvSpPr>
          <p:nvPr>
            <p:ph type="sldNum" sz="quarter" idx="12"/>
          </p:nvPr>
        </p:nvSpPr>
        <p:spPr/>
        <p:txBody>
          <a:bodyPr/>
          <a:lstStyle/>
          <a:p>
            <a:fld id="{2136CB78-2E29-45C6-BC1F-04B6AD5A092D}" type="slidenum">
              <a:rPr lang="it-IT" smtClean="0"/>
              <a:t>‹#›</a:t>
            </a:fld>
            <a:endParaRPr lang="it-IT"/>
          </a:p>
        </p:txBody>
      </p:sp>
    </p:spTree>
    <p:extLst>
      <p:ext uri="{BB962C8B-B14F-4D97-AF65-F5344CB8AC3E}">
        <p14:creationId xmlns:p14="http://schemas.microsoft.com/office/powerpoint/2010/main" val="397972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8C78-18A7-0412-1568-B33B8CEE20CE}"/>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764C856-66EC-0361-8EC3-BAAA8B1D2B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51FE897-EF9C-2F08-97B4-779AD8458001}"/>
              </a:ext>
            </a:extLst>
          </p:cNvPr>
          <p:cNvSpPr>
            <a:spLocks noGrp="1"/>
          </p:cNvSpPr>
          <p:nvPr>
            <p:ph type="dt" sz="half" idx="10"/>
          </p:nvPr>
        </p:nvSpPr>
        <p:spPr/>
        <p:txBody>
          <a:bodyPr/>
          <a:lstStyle/>
          <a:p>
            <a:fld id="{E223FCA5-A273-4603-A3C8-C17FA57ED8D8}" type="datetimeFigureOut">
              <a:rPr lang="it-IT" smtClean="0"/>
              <a:t>15/12/2023</a:t>
            </a:fld>
            <a:endParaRPr lang="it-IT"/>
          </a:p>
        </p:txBody>
      </p:sp>
      <p:sp>
        <p:nvSpPr>
          <p:cNvPr id="5" name="Footer Placeholder 4">
            <a:extLst>
              <a:ext uri="{FF2B5EF4-FFF2-40B4-BE49-F238E27FC236}">
                <a16:creationId xmlns:a16="http://schemas.microsoft.com/office/drawing/2014/main" id="{C07FC39B-3604-8812-65BE-D3A082DE0E3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8DF27F0-8997-04EF-372E-78749909940A}"/>
              </a:ext>
            </a:extLst>
          </p:cNvPr>
          <p:cNvSpPr>
            <a:spLocks noGrp="1"/>
          </p:cNvSpPr>
          <p:nvPr>
            <p:ph type="sldNum" sz="quarter" idx="12"/>
          </p:nvPr>
        </p:nvSpPr>
        <p:spPr/>
        <p:txBody>
          <a:bodyPr/>
          <a:lstStyle/>
          <a:p>
            <a:fld id="{2136CB78-2E29-45C6-BC1F-04B6AD5A092D}" type="slidenum">
              <a:rPr lang="it-IT" smtClean="0"/>
              <a:t>‹#›</a:t>
            </a:fld>
            <a:endParaRPr lang="it-IT"/>
          </a:p>
        </p:txBody>
      </p:sp>
    </p:spTree>
    <p:extLst>
      <p:ext uri="{BB962C8B-B14F-4D97-AF65-F5344CB8AC3E}">
        <p14:creationId xmlns:p14="http://schemas.microsoft.com/office/powerpoint/2010/main" val="413356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9103-D381-8250-10BA-6E774E3709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B2975CD4-620A-1CDE-7D17-F1D9DDAC3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2A9B9-1BD8-8301-39DA-63A6C5AD5B07}"/>
              </a:ext>
            </a:extLst>
          </p:cNvPr>
          <p:cNvSpPr>
            <a:spLocks noGrp="1"/>
          </p:cNvSpPr>
          <p:nvPr>
            <p:ph type="dt" sz="half" idx="10"/>
          </p:nvPr>
        </p:nvSpPr>
        <p:spPr/>
        <p:txBody>
          <a:bodyPr/>
          <a:lstStyle/>
          <a:p>
            <a:fld id="{E223FCA5-A273-4603-A3C8-C17FA57ED8D8}" type="datetimeFigureOut">
              <a:rPr lang="it-IT" smtClean="0"/>
              <a:t>15/12/2023</a:t>
            </a:fld>
            <a:endParaRPr lang="it-IT"/>
          </a:p>
        </p:txBody>
      </p:sp>
      <p:sp>
        <p:nvSpPr>
          <p:cNvPr id="5" name="Footer Placeholder 4">
            <a:extLst>
              <a:ext uri="{FF2B5EF4-FFF2-40B4-BE49-F238E27FC236}">
                <a16:creationId xmlns:a16="http://schemas.microsoft.com/office/drawing/2014/main" id="{CD1B95B1-1A79-1A4C-83F2-7E7DA16A8E1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D16D5BEB-A1A2-5D76-9D0B-B77971607CF2}"/>
              </a:ext>
            </a:extLst>
          </p:cNvPr>
          <p:cNvSpPr>
            <a:spLocks noGrp="1"/>
          </p:cNvSpPr>
          <p:nvPr>
            <p:ph type="sldNum" sz="quarter" idx="12"/>
          </p:nvPr>
        </p:nvSpPr>
        <p:spPr/>
        <p:txBody>
          <a:bodyPr/>
          <a:lstStyle/>
          <a:p>
            <a:fld id="{2136CB78-2E29-45C6-BC1F-04B6AD5A092D}" type="slidenum">
              <a:rPr lang="it-IT" smtClean="0"/>
              <a:t>‹#›</a:t>
            </a:fld>
            <a:endParaRPr lang="it-IT"/>
          </a:p>
        </p:txBody>
      </p:sp>
    </p:spTree>
    <p:extLst>
      <p:ext uri="{BB962C8B-B14F-4D97-AF65-F5344CB8AC3E}">
        <p14:creationId xmlns:p14="http://schemas.microsoft.com/office/powerpoint/2010/main" val="16284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9CB0-6862-1C7B-D910-02AB29BF429B}"/>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9061F287-DEF2-583F-6890-D8B5791161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31C8921-08FE-CFEB-9848-0884FC4B1F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4DBCE5A5-040D-9791-2B7B-C54025F07392}"/>
              </a:ext>
            </a:extLst>
          </p:cNvPr>
          <p:cNvSpPr>
            <a:spLocks noGrp="1"/>
          </p:cNvSpPr>
          <p:nvPr>
            <p:ph type="dt" sz="half" idx="10"/>
          </p:nvPr>
        </p:nvSpPr>
        <p:spPr/>
        <p:txBody>
          <a:bodyPr/>
          <a:lstStyle/>
          <a:p>
            <a:fld id="{E223FCA5-A273-4603-A3C8-C17FA57ED8D8}" type="datetimeFigureOut">
              <a:rPr lang="it-IT" smtClean="0"/>
              <a:t>15/12/2023</a:t>
            </a:fld>
            <a:endParaRPr lang="it-IT"/>
          </a:p>
        </p:txBody>
      </p:sp>
      <p:sp>
        <p:nvSpPr>
          <p:cNvPr id="6" name="Footer Placeholder 5">
            <a:extLst>
              <a:ext uri="{FF2B5EF4-FFF2-40B4-BE49-F238E27FC236}">
                <a16:creationId xmlns:a16="http://schemas.microsoft.com/office/drawing/2014/main" id="{C7D9FEB6-B958-5FAE-6DDD-7F0FF264D3E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089AEBA5-C674-4679-7DAC-D728B748B1C0}"/>
              </a:ext>
            </a:extLst>
          </p:cNvPr>
          <p:cNvSpPr>
            <a:spLocks noGrp="1"/>
          </p:cNvSpPr>
          <p:nvPr>
            <p:ph type="sldNum" sz="quarter" idx="12"/>
          </p:nvPr>
        </p:nvSpPr>
        <p:spPr/>
        <p:txBody>
          <a:bodyPr/>
          <a:lstStyle/>
          <a:p>
            <a:fld id="{2136CB78-2E29-45C6-BC1F-04B6AD5A092D}" type="slidenum">
              <a:rPr lang="it-IT" smtClean="0"/>
              <a:t>‹#›</a:t>
            </a:fld>
            <a:endParaRPr lang="it-IT"/>
          </a:p>
        </p:txBody>
      </p:sp>
    </p:spTree>
    <p:extLst>
      <p:ext uri="{BB962C8B-B14F-4D97-AF65-F5344CB8AC3E}">
        <p14:creationId xmlns:p14="http://schemas.microsoft.com/office/powerpoint/2010/main" val="146473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7F9E-FA00-695D-8F11-552DEF3D2A19}"/>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5B4D5A91-81A5-58A4-9C65-0CA95A045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344D4A-D01E-4D7C-A5B6-A6AC9BDEC8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65793EDF-CF92-D0F4-8D09-C88097A1F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7B0D73-0E45-9F7C-80E4-AB7AC95174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E88FAA0B-8037-4BA0-31FC-46DEFD4F8975}"/>
              </a:ext>
            </a:extLst>
          </p:cNvPr>
          <p:cNvSpPr>
            <a:spLocks noGrp="1"/>
          </p:cNvSpPr>
          <p:nvPr>
            <p:ph type="dt" sz="half" idx="10"/>
          </p:nvPr>
        </p:nvSpPr>
        <p:spPr/>
        <p:txBody>
          <a:bodyPr/>
          <a:lstStyle/>
          <a:p>
            <a:fld id="{E223FCA5-A273-4603-A3C8-C17FA57ED8D8}" type="datetimeFigureOut">
              <a:rPr lang="it-IT" smtClean="0"/>
              <a:t>15/12/2023</a:t>
            </a:fld>
            <a:endParaRPr lang="it-IT"/>
          </a:p>
        </p:txBody>
      </p:sp>
      <p:sp>
        <p:nvSpPr>
          <p:cNvPr id="8" name="Footer Placeholder 7">
            <a:extLst>
              <a:ext uri="{FF2B5EF4-FFF2-40B4-BE49-F238E27FC236}">
                <a16:creationId xmlns:a16="http://schemas.microsoft.com/office/drawing/2014/main" id="{17BF2E45-E08E-F30F-0148-2CDACA0FB49C}"/>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19D1A060-3EEE-8833-9CFD-4563CA843341}"/>
              </a:ext>
            </a:extLst>
          </p:cNvPr>
          <p:cNvSpPr>
            <a:spLocks noGrp="1"/>
          </p:cNvSpPr>
          <p:nvPr>
            <p:ph type="sldNum" sz="quarter" idx="12"/>
          </p:nvPr>
        </p:nvSpPr>
        <p:spPr/>
        <p:txBody>
          <a:bodyPr/>
          <a:lstStyle/>
          <a:p>
            <a:fld id="{2136CB78-2E29-45C6-BC1F-04B6AD5A092D}" type="slidenum">
              <a:rPr lang="it-IT" smtClean="0"/>
              <a:t>‹#›</a:t>
            </a:fld>
            <a:endParaRPr lang="it-IT"/>
          </a:p>
        </p:txBody>
      </p:sp>
    </p:spTree>
    <p:extLst>
      <p:ext uri="{BB962C8B-B14F-4D97-AF65-F5344CB8AC3E}">
        <p14:creationId xmlns:p14="http://schemas.microsoft.com/office/powerpoint/2010/main" val="141067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0A1A-05BD-251C-A8BB-7718E1D0236B}"/>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12B2655-91F1-7021-1C27-327617257FF4}"/>
              </a:ext>
            </a:extLst>
          </p:cNvPr>
          <p:cNvSpPr>
            <a:spLocks noGrp="1"/>
          </p:cNvSpPr>
          <p:nvPr>
            <p:ph type="dt" sz="half" idx="10"/>
          </p:nvPr>
        </p:nvSpPr>
        <p:spPr/>
        <p:txBody>
          <a:bodyPr/>
          <a:lstStyle/>
          <a:p>
            <a:fld id="{E223FCA5-A273-4603-A3C8-C17FA57ED8D8}" type="datetimeFigureOut">
              <a:rPr lang="it-IT" smtClean="0"/>
              <a:t>15/12/2023</a:t>
            </a:fld>
            <a:endParaRPr lang="it-IT"/>
          </a:p>
        </p:txBody>
      </p:sp>
      <p:sp>
        <p:nvSpPr>
          <p:cNvPr id="4" name="Footer Placeholder 3">
            <a:extLst>
              <a:ext uri="{FF2B5EF4-FFF2-40B4-BE49-F238E27FC236}">
                <a16:creationId xmlns:a16="http://schemas.microsoft.com/office/drawing/2014/main" id="{1C5505EE-C5B7-E286-455B-ACEB9DB65D0A}"/>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149E2EE2-ABB5-CCCD-CBAA-AFBDFEEE3450}"/>
              </a:ext>
            </a:extLst>
          </p:cNvPr>
          <p:cNvSpPr>
            <a:spLocks noGrp="1"/>
          </p:cNvSpPr>
          <p:nvPr>
            <p:ph type="sldNum" sz="quarter" idx="12"/>
          </p:nvPr>
        </p:nvSpPr>
        <p:spPr/>
        <p:txBody>
          <a:bodyPr/>
          <a:lstStyle/>
          <a:p>
            <a:fld id="{2136CB78-2E29-45C6-BC1F-04B6AD5A092D}" type="slidenum">
              <a:rPr lang="it-IT" smtClean="0"/>
              <a:t>‹#›</a:t>
            </a:fld>
            <a:endParaRPr lang="it-IT"/>
          </a:p>
        </p:txBody>
      </p:sp>
    </p:spTree>
    <p:extLst>
      <p:ext uri="{BB962C8B-B14F-4D97-AF65-F5344CB8AC3E}">
        <p14:creationId xmlns:p14="http://schemas.microsoft.com/office/powerpoint/2010/main" val="390933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017BAB-1A8D-B3C7-A702-6900078383BF}"/>
              </a:ext>
            </a:extLst>
          </p:cNvPr>
          <p:cNvSpPr>
            <a:spLocks noGrp="1"/>
          </p:cNvSpPr>
          <p:nvPr>
            <p:ph type="dt" sz="half" idx="10"/>
          </p:nvPr>
        </p:nvSpPr>
        <p:spPr/>
        <p:txBody>
          <a:bodyPr/>
          <a:lstStyle/>
          <a:p>
            <a:fld id="{E223FCA5-A273-4603-A3C8-C17FA57ED8D8}" type="datetimeFigureOut">
              <a:rPr lang="it-IT" smtClean="0"/>
              <a:t>15/12/2023</a:t>
            </a:fld>
            <a:endParaRPr lang="it-IT"/>
          </a:p>
        </p:txBody>
      </p:sp>
      <p:sp>
        <p:nvSpPr>
          <p:cNvPr id="3" name="Footer Placeholder 2">
            <a:extLst>
              <a:ext uri="{FF2B5EF4-FFF2-40B4-BE49-F238E27FC236}">
                <a16:creationId xmlns:a16="http://schemas.microsoft.com/office/drawing/2014/main" id="{DA179776-DCCB-AA06-90DA-19049D0DAE3F}"/>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3C286099-36CB-70DF-1A19-7799B0B89CA4}"/>
              </a:ext>
            </a:extLst>
          </p:cNvPr>
          <p:cNvSpPr>
            <a:spLocks noGrp="1"/>
          </p:cNvSpPr>
          <p:nvPr>
            <p:ph type="sldNum" sz="quarter" idx="12"/>
          </p:nvPr>
        </p:nvSpPr>
        <p:spPr/>
        <p:txBody>
          <a:bodyPr/>
          <a:lstStyle/>
          <a:p>
            <a:fld id="{2136CB78-2E29-45C6-BC1F-04B6AD5A092D}" type="slidenum">
              <a:rPr lang="it-IT" smtClean="0"/>
              <a:t>‹#›</a:t>
            </a:fld>
            <a:endParaRPr lang="it-IT"/>
          </a:p>
        </p:txBody>
      </p:sp>
    </p:spTree>
    <p:extLst>
      <p:ext uri="{BB962C8B-B14F-4D97-AF65-F5344CB8AC3E}">
        <p14:creationId xmlns:p14="http://schemas.microsoft.com/office/powerpoint/2010/main" val="399532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5E88-DE7A-A141-C01B-174D69A95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7F9CD62B-A437-4719-B3C6-E3FAD2872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10819C36-D757-4D74-BDA4-A1E793F71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2395A-F2F0-DCBC-3557-325780C78DD1}"/>
              </a:ext>
            </a:extLst>
          </p:cNvPr>
          <p:cNvSpPr>
            <a:spLocks noGrp="1"/>
          </p:cNvSpPr>
          <p:nvPr>
            <p:ph type="dt" sz="half" idx="10"/>
          </p:nvPr>
        </p:nvSpPr>
        <p:spPr/>
        <p:txBody>
          <a:bodyPr/>
          <a:lstStyle/>
          <a:p>
            <a:fld id="{E223FCA5-A273-4603-A3C8-C17FA57ED8D8}" type="datetimeFigureOut">
              <a:rPr lang="it-IT" smtClean="0"/>
              <a:t>15/12/2023</a:t>
            </a:fld>
            <a:endParaRPr lang="it-IT"/>
          </a:p>
        </p:txBody>
      </p:sp>
      <p:sp>
        <p:nvSpPr>
          <p:cNvPr id="6" name="Footer Placeholder 5">
            <a:extLst>
              <a:ext uri="{FF2B5EF4-FFF2-40B4-BE49-F238E27FC236}">
                <a16:creationId xmlns:a16="http://schemas.microsoft.com/office/drawing/2014/main" id="{AECE9CB7-FCFD-D3AD-8E37-C3EAE9B311C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82C89B1-0257-CA13-76F2-53CBFF2ABC54}"/>
              </a:ext>
            </a:extLst>
          </p:cNvPr>
          <p:cNvSpPr>
            <a:spLocks noGrp="1"/>
          </p:cNvSpPr>
          <p:nvPr>
            <p:ph type="sldNum" sz="quarter" idx="12"/>
          </p:nvPr>
        </p:nvSpPr>
        <p:spPr/>
        <p:txBody>
          <a:bodyPr/>
          <a:lstStyle/>
          <a:p>
            <a:fld id="{2136CB78-2E29-45C6-BC1F-04B6AD5A092D}" type="slidenum">
              <a:rPr lang="it-IT" smtClean="0"/>
              <a:t>‹#›</a:t>
            </a:fld>
            <a:endParaRPr lang="it-IT"/>
          </a:p>
        </p:txBody>
      </p:sp>
    </p:spTree>
    <p:extLst>
      <p:ext uri="{BB962C8B-B14F-4D97-AF65-F5344CB8AC3E}">
        <p14:creationId xmlns:p14="http://schemas.microsoft.com/office/powerpoint/2010/main" val="369157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F615-EF20-31B6-D8B7-BEE007B0F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119C4DF0-B5D9-B6F1-2A0F-907922C73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F626B769-A538-E1C6-651B-9B3DF6847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2790B-0665-BDF9-722D-68DE4AA8FB97}"/>
              </a:ext>
            </a:extLst>
          </p:cNvPr>
          <p:cNvSpPr>
            <a:spLocks noGrp="1"/>
          </p:cNvSpPr>
          <p:nvPr>
            <p:ph type="dt" sz="half" idx="10"/>
          </p:nvPr>
        </p:nvSpPr>
        <p:spPr/>
        <p:txBody>
          <a:bodyPr/>
          <a:lstStyle/>
          <a:p>
            <a:fld id="{E223FCA5-A273-4603-A3C8-C17FA57ED8D8}" type="datetimeFigureOut">
              <a:rPr lang="it-IT" smtClean="0"/>
              <a:t>15/12/2023</a:t>
            </a:fld>
            <a:endParaRPr lang="it-IT"/>
          </a:p>
        </p:txBody>
      </p:sp>
      <p:sp>
        <p:nvSpPr>
          <p:cNvPr id="6" name="Footer Placeholder 5">
            <a:extLst>
              <a:ext uri="{FF2B5EF4-FFF2-40B4-BE49-F238E27FC236}">
                <a16:creationId xmlns:a16="http://schemas.microsoft.com/office/drawing/2014/main" id="{67673C48-A3C6-9B47-C02B-F9BF2DFA307E}"/>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C364359-FDE5-1C54-4739-0BE76C51FAAD}"/>
              </a:ext>
            </a:extLst>
          </p:cNvPr>
          <p:cNvSpPr>
            <a:spLocks noGrp="1"/>
          </p:cNvSpPr>
          <p:nvPr>
            <p:ph type="sldNum" sz="quarter" idx="12"/>
          </p:nvPr>
        </p:nvSpPr>
        <p:spPr/>
        <p:txBody>
          <a:bodyPr/>
          <a:lstStyle/>
          <a:p>
            <a:fld id="{2136CB78-2E29-45C6-BC1F-04B6AD5A092D}" type="slidenum">
              <a:rPr lang="it-IT" smtClean="0"/>
              <a:t>‹#›</a:t>
            </a:fld>
            <a:endParaRPr lang="it-IT"/>
          </a:p>
        </p:txBody>
      </p:sp>
    </p:spTree>
    <p:extLst>
      <p:ext uri="{BB962C8B-B14F-4D97-AF65-F5344CB8AC3E}">
        <p14:creationId xmlns:p14="http://schemas.microsoft.com/office/powerpoint/2010/main" val="341140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D58189-016A-D0FC-C5BC-8B92381F6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96CAEDD1-7F63-B4D5-50B9-AB81613C07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CEDB2FA5-374F-5C37-75F0-99C7B0760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3FCA5-A273-4603-A3C8-C17FA57ED8D8}" type="datetimeFigureOut">
              <a:rPr lang="it-IT" smtClean="0"/>
              <a:t>15/12/2023</a:t>
            </a:fld>
            <a:endParaRPr lang="it-IT"/>
          </a:p>
        </p:txBody>
      </p:sp>
      <p:sp>
        <p:nvSpPr>
          <p:cNvPr id="5" name="Footer Placeholder 4">
            <a:extLst>
              <a:ext uri="{FF2B5EF4-FFF2-40B4-BE49-F238E27FC236}">
                <a16:creationId xmlns:a16="http://schemas.microsoft.com/office/drawing/2014/main" id="{3A140C06-4176-4FC5-407A-5D02CD311D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A94D34C5-0D15-5F10-89DB-107133064F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6CB78-2E29-45C6-BC1F-04B6AD5A092D}" type="slidenum">
              <a:rPr lang="it-IT" smtClean="0"/>
              <a:t>‹#›</a:t>
            </a:fld>
            <a:endParaRPr lang="it-IT"/>
          </a:p>
        </p:txBody>
      </p:sp>
    </p:spTree>
    <p:extLst>
      <p:ext uri="{BB962C8B-B14F-4D97-AF65-F5344CB8AC3E}">
        <p14:creationId xmlns:p14="http://schemas.microsoft.com/office/powerpoint/2010/main" val="2620289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63C842-2CF7-3F53-EF4F-C28705683D13}"/>
              </a:ext>
            </a:extLst>
          </p:cNvPr>
          <p:cNvSpPr txBox="1"/>
          <p:nvPr/>
        </p:nvSpPr>
        <p:spPr>
          <a:xfrm>
            <a:off x="0" y="335845"/>
            <a:ext cx="12191999" cy="6186309"/>
          </a:xfrm>
          <a:prstGeom prst="rect">
            <a:avLst/>
          </a:prstGeom>
          <a:noFill/>
        </p:spPr>
        <p:txBody>
          <a:bodyPr wrap="square" lIns="360000" rIns="360000" rtlCol="0">
            <a:spAutoFit/>
          </a:bodyPr>
          <a:lstStyle/>
          <a:p>
            <a:pPr algn="ctr"/>
            <a:r>
              <a:rPr lang="en-US" b="1" dirty="0" err="1"/>
              <a:t>Impostazione</a:t>
            </a:r>
            <a:r>
              <a:rPr lang="en-US" b="1" dirty="0"/>
              <a:t> </a:t>
            </a:r>
            <a:r>
              <a:rPr lang="en-US" b="1" dirty="0" err="1"/>
              <a:t>formazione</a:t>
            </a:r>
            <a:r>
              <a:rPr lang="en-US" b="1" dirty="0"/>
              <a:t> </a:t>
            </a:r>
            <a:r>
              <a:rPr lang="en-US" b="1" dirty="0" err="1"/>
              <a:t>corso</a:t>
            </a:r>
            <a:r>
              <a:rPr lang="en-US" b="1" dirty="0"/>
              <a:t> Phishing</a:t>
            </a:r>
            <a:br>
              <a:rPr lang="en-US" dirty="0"/>
            </a:br>
            <a:endParaRPr lang="en-US" dirty="0"/>
          </a:p>
          <a:p>
            <a:pPr algn="ctr"/>
            <a:r>
              <a:rPr lang="en-US" b="1" dirty="0" err="1"/>
              <a:t>Cos’è</a:t>
            </a:r>
            <a:r>
              <a:rPr lang="en-US" b="1" dirty="0"/>
              <a:t> il Phishing:</a:t>
            </a:r>
          </a:p>
          <a:p>
            <a:endParaRPr lang="en-US" b="1" dirty="0"/>
          </a:p>
          <a:p>
            <a:r>
              <a:rPr lang="en-US" dirty="0"/>
              <a:t>Il Phishing è un </a:t>
            </a:r>
            <a:r>
              <a:rPr lang="en-US" dirty="0" err="1"/>
              <a:t>attacco</a:t>
            </a:r>
            <a:r>
              <a:rPr lang="en-US" dirty="0"/>
              <a:t> di </a:t>
            </a:r>
            <a:r>
              <a:rPr lang="en-US" dirty="0" err="1"/>
              <a:t>ingegneria</a:t>
            </a:r>
            <a:r>
              <a:rPr lang="en-US" dirty="0"/>
              <a:t> </a:t>
            </a:r>
            <a:r>
              <a:rPr lang="en-US" dirty="0" err="1"/>
              <a:t>sociale</a:t>
            </a:r>
            <a:r>
              <a:rPr lang="en-US" dirty="0"/>
              <a:t> </a:t>
            </a:r>
            <a:r>
              <a:rPr lang="en-US" dirty="0" err="1"/>
              <a:t>che</a:t>
            </a:r>
            <a:r>
              <a:rPr lang="en-US" dirty="0"/>
              <a:t> </a:t>
            </a:r>
            <a:r>
              <a:rPr lang="en-US" dirty="0" err="1"/>
              <a:t>punta</a:t>
            </a:r>
            <a:r>
              <a:rPr lang="en-US" dirty="0"/>
              <a:t> ad </a:t>
            </a:r>
            <a:r>
              <a:rPr lang="en-US" dirty="0" err="1"/>
              <a:t>ottenere</a:t>
            </a:r>
            <a:r>
              <a:rPr lang="en-US" dirty="0"/>
              <a:t> </a:t>
            </a:r>
            <a:r>
              <a:rPr lang="en-US" dirty="0" err="1"/>
              <a:t>informazioni</a:t>
            </a:r>
            <a:r>
              <a:rPr lang="en-US" dirty="0"/>
              <a:t> </a:t>
            </a:r>
            <a:r>
              <a:rPr lang="en-US" dirty="0" err="1"/>
              <a:t>sensibili</a:t>
            </a:r>
            <a:r>
              <a:rPr lang="en-US" dirty="0"/>
              <a:t> </a:t>
            </a:r>
            <a:r>
              <a:rPr lang="en-US" dirty="0" err="1"/>
              <a:t>sulla</a:t>
            </a:r>
            <a:r>
              <a:rPr lang="en-US" dirty="0"/>
              <a:t> </a:t>
            </a:r>
            <a:r>
              <a:rPr lang="en-US" dirty="0" err="1"/>
              <a:t>vittima</a:t>
            </a:r>
            <a:r>
              <a:rPr lang="en-US" dirty="0"/>
              <a:t> come ad </a:t>
            </a:r>
            <a:r>
              <a:rPr lang="en-US" dirty="0" err="1"/>
              <a:t>esempio</a:t>
            </a:r>
            <a:r>
              <a:rPr lang="en-US" dirty="0"/>
              <a:t> </a:t>
            </a:r>
            <a:r>
              <a:rPr lang="en-US" dirty="0" err="1"/>
              <a:t>numero</a:t>
            </a:r>
            <a:r>
              <a:rPr lang="en-US" dirty="0"/>
              <a:t> di carta di </a:t>
            </a:r>
            <a:r>
              <a:rPr lang="en-US" dirty="0" err="1"/>
              <a:t>credito</a:t>
            </a:r>
            <a:r>
              <a:rPr lang="en-US" dirty="0"/>
              <a:t>, username e password </a:t>
            </a:r>
            <a:r>
              <a:rPr lang="en-US" dirty="0" err="1"/>
              <a:t>sfruttando</a:t>
            </a:r>
            <a:r>
              <a:rPr lang="en-US" dirty="0"/>
              <a:t> </a:t>
            </a:r>
            <a:r>
              <a:rPr lang="en-US" dirty="0" err="1"/>
              <a:t>vulnerabilità</a:t>
            </a:r>
            <a:r>
              <a:rPr lang="en-US" dirty="0"/>
              <a:t> </a:t>
            </a:r>
            <a:r>
              <a:rPr lang="en-US" dirty="0" err="1"/>
              <a:t>psicologiche</a:t>
            </a:r>
            <a:r>
              <a:rPr lang="en-US" dirty="0"/>
              <a:t> </a:t>
            </a:r>
            <a:r>
              <a:rPr lang="en-US" dirty="0" err="1"/>
              <a:t>che</a:t>
            </a:r>
            <a:r>
              <a:rPr lang="en-US" dirty="0"/>
              <a:t> </a:t>
            </a:r>
            <a:r>
              <a:rPr lang="en-US" dirty="0" err="1"/>
              <a:t>sono</a:t>
            </a:r>
            <a:r>
              <a:rPr lang="en-US" dirty="0"/>
              <a:t> </a:t>
            </a:r>
            <a:r>
              <a:rPr lang="en-US" dirty="0" err="1"/>
              <a:t>presenti</a:t>
            </a:r>
            <a:r>
              <a:rPr lang="en-US" dirty="0"/>
              <a:t> in tutti </a:t>
            </a:r>
            <a:r>
              <a:rPr lang="en-US" dirty="0" err="1"/>
              <a:t>gli</a:t>
            </a:r>
            <a:r>
              <a:rPr lang="en-US" dirty="0"/>
              <a:t> </a:t>
            </a:r>
            <a:r>
              <a:rPr lang="en-US" dirty="0" err="1"/>
              <a:t>esseri</a:t>
            </a:r>
            <a:r>
              <a:rPr lang="en-US" dirty="0"/>
              <a:t> </a:t>
            </a:r>
            <a:r>
              <a:rPr lang="en-US" dirty="0" err="1"/>
              <a:t>umani</a:t>
            </a:r>
            <a:r>
              <a:rPr lang="en-US" dirty="0"/>
              <a:t>.</a:t>
            </a:r>
          </a:p>
          <a:p>
            <a:r>
              <a:rPr lang="en-US" dirty="0"/>
              <a:t>Un </a:t>
            </a:r>
            <a:r>
              <a:rPr lang="en-US" dirty="0" err="1"/>
              <a:t>esempio</a:t>
            </a:r>
            <a:r>
              <a:rPr lang="en-US" dirty="0"/>
              <a:t> di Phishing </a:t>
            </a:r>
            <a:r>
              <a:rPr lang="en-US" dirty="0" err="1"/>
              <a:t>potrebbe</a:t>
            </a:r>
            <a:r>
              <a:rPr lang="en-US" dirty="0"/>
              <a:t> </a:t>
            </a:r>
            <a:r>
              <a:rPr lang="en-US" dirty="0" err="1"/>
              <a:t>essere</a:t>
            </a:r>
            <a:r>
              <a:rPr lang="en-US" dirty="0"/>
              <a:t> </a:t>
            </a:r>
            <a:r>
              <a:rPr lang="en-US" dirty="0" err="1"/>
              <a:t>una</a:t>
            </a:r>
            <a:r>
              <a:rPr lang="en-US" dirty="0"/>
              <a:t> mail </a:t>
            </a:r>
            <a:r>
              <a:rPr lang="en-US" dirty="0" err="1"/>
              <a:t>che</a:t>
            </a:r>
            <a:r>
              <a:rPr lang="en-US" dirty="0"/>
              <a:t> </a:t>
            </a:r>
            <a:r>
              <a:rPr lang="en-US" dirty="0" err="1"/>
              <a:t>invita</a:t>
            </a:r>
            <a:r>
              <a:rPr lang="en-US" dirty="0"/>
              <a:t> </a:t>
            </a:r>
            <a:r>
              <a:rPr lang="en-US" dirty="0" err="1"/>
              <a:t>l’utente</a:t>
            </a:r>
            <a:r>
              <a:rPr lang="en-US" dirty="0"/>
              <a:t> a </a:t>
            </a:r>
            <a:r>
              <a:rPr lang="en-US" dirty="0" err="1"/>
              <a:t>cliccare</a:t>
            </a:r>
            <a:r>
              <a:rPr lang="en-US" dirty="0"/>
              <a:t> </a:t>
            </a:r>
            <a:r>
              <a:rPr lang="en-US" dirty="0" err="1"/>
              <a:t>su</a:t>
            </a:r>
            <a:r>
              <a:rPr lang="en-US" dirty="0"/>
              <a:t> un </a:t>
            </a:r>
            <a:r>
              <a:rPr lang="en-US" dirty="0" err="1"/>
              <a:t>determinato</a:t>
            </a:r>
            <a:r>
              <a:rPr lang="en-US" dirty="0"/>
              <a:t> link </a:t>
            </a:r>
            <a:r>
              <a:rPr lang="en-US" dirty="0" err="1"/>
              <a:t>mettendogli</a:t>
            </a:r>
            <a:r>
              <a:rPr lang="en-US" dirty="0"/>
              <a:t> un senso di </a:t>
            </a:r>
            <a:r>
              <a:rPr lang="en-US" dirty="0" err="1"/>
              <a:t>urgenza</a:t>
            </a:r>
            <a:r>
              <a:rPr lang="en-US" dirty="0"/>
              <a:t> o </a:t>
            </a:r>
            <a:r>
              <a:rPr lang="en-US" dirty="0" err="1"/>
              <a:t>sfruttando</a:t>
            </a:r>
            <a:r>
              <a:rPr lang="en-US" dirty="0"/>
              <a:t> la </a:t>
            </a:r>
            <a:r>
              <a:rPr lang="en-US" dirty="0" err="1"/>
              <a:t>sua</a:t>
            </a:r>
            <a:r>
              <a:rPr lang="en-US" dirty="0"/>
              <a:t> </a:t>
            </a:r>
            <a:r>
              <a:rPr lang="en-US" dirty="0" err="1"/>
              <a:t>avidità</a:t>
            </a:r>
            <a:r>
              <a:rPr lang="en-US" dirty="0"/>
              <a:t>.</a:t>
            </a:r>
            <a:br>
              <a:rPr lang="en-US" dirty="0"/>
            </a:br>
            <a:r>
              <a:rPr lang="en-US" dirty="0"/>
              <a:t>“Ti </a:t>
            </a:r>
            <a:r>
              <a:rPr lang="en-US" dirty="0" err="1"/>
              <a:t>hanno</a:t>
            </a:r>
            <a:r>
              <a:rPr lang="en-US" dirty="0"/>
              <a:t> </a:t>
            </a:r>
            <a:r>
              <a:rPr lang="en-US" dirty="0" err="1"/>
              <a:t>bloccato</a:t>
            </a:r>
            <a:r>
              <a:rPr lang="en-US" dirty="0"/>
              <a:t> il </a:t>
            </a:r>
            <a:r>
              <a:rPr lang="en-US" dirty="0" err="1"/>
              <a:t>conto</a:t>
            </a:r>
            <a:r>
              <a:rPr lang="en-US" dirty="0"/>
              <a:t>, </a:t>
            </a:r>
            <a:r>
              <a:rPr lang="en-US" dirty="0" err="1"/>
              <a:t>clicca</a:t>
            </a:r>
            <a:r>
              <a:rPr lang="en-US" dirty="0"/>
              <a:t> qui per </a:t>
            </a:r>
            <a:r>
              <a:rPr lang="en-US" dirty="0" err="1"/>
              <a:t>sbloccarlo</a:t>
            </a:r>
            <a:r>
              <a:rPr lang="en-US" dirty="0"/>
              <a:t>” </a:t>
            </a:r>
            <a:r>
              <a:rPr lang="en-US" dirty="0" err="1"/>
              <a:t>oppure</a:t>
            </a:r>
            <a:r>
              <a:rPr lang="en-US" dirty="0"/>
              <a:t> “Hai </a:t>
            </a:r>
            <a:r>
              <a:rPr lang="en-US" dirty="0" err="1"/>
              <a:t>vinto</a:t>
            </a:r>
            <a:r>
              <a:rPr lang="en-US" dirty="0"/>
              <a:t> un </a:t>
            </a:r>
            <a:r>
              <a:rPr lang="en-US" dirty="0" err="1"/>
              <a:t>buono</a:t>
            </a:r>
            <a:r>
              <a:rPr lang="en-US" dirty="0"/>
              <a:t> da 100€ per </a:t>
            </a:r>
            <a:r>
              <a:rPr lang="en-US" dirty="0" err="1"/>
              <a:t>acquisti</a:t>
            </a:r>
            <a:r>
              <a:rPr lang="en-US" dirty="0"/>
              <a:t> online, </a:t>
            </a:r>
            <a:r>
              <a:rPr lang="en-US" dirty="0" err="1"/>
              <a:t>clicca</a:t>
            </a:r>
            <a:r>
              <a:rPr lang="en-US" dirty="0"/>
              <a:t> qui per </a:t>
            </a:r>
            <a:r>
              <a:rPr lang="en-US" dirty="0" err="1"/>
              <a:t>riscattarlo</a:t>
            </a:r>
            <a:r>
              <a:rPr lang="en-US" dirty="0"/>
              <a:t>” </a:t>
            </a:r>
            <a:r>
              <a:rPr lang="en-US" dirty="0" err="1"/>
              <a:t>sono</a:t>
            </a:r>
            <a:r>
              <a:rPr lang="en-US" dirty="0"/>
              <a:t> due </a:t>
            </a:r>
            <a:r>
              <a:rPr lang="en-US" dirty="0" err="1"/>
              <a:t>esempi</a:t>
            </a:r>
            <a:r>
              <a:rPr lang="en-US" dirty="0"/>
              <a:t> </a:t>
            </a:r>
            <a:r>
              <a:rPr lang="en-US" dirty="0" err="1"/>
              <a:t>pratici</a:t>
            </a:r>
            <a:r>
              <a:rPr lang="en-US" dirty="0"/>
              <a:t> e molto </a:t>
            </a:r>
            <a:r>
              <a:rPr lang="en-US" dirty="0" err="1"/>
              <a:t>comuni</a:t>
            </a:r>
            <a:r>
              <a:rPr lang="en-US" dirty="0"/>
              <a:t> di Phishing.</a:t>
            </a:r>
          </a:p>
          <a:p>
            <a:r>
              <a:rPr lang="en-US" dirty="0"/>
              <a:t>Il Phishing di norma non ha un </a:t>
            </a:r>
            <a:r>
              <a:rPr lang="en-US" dirty="0" err="1"/>
              <a:t>bersaglio</a:t>
            </a:r>
            <a:r>
              <a:rPr lang="en-US" dirty="0"/>
              <a:t> ben </a:t>
            </a:r>
            <a:r>
              <a:rPr lang="en-US" dirty="0" err="1"/>
              <a:t>preciso</a:t>
            </a:r>
            <a:r>
              <a:rPr lang="en-US" dirty="0"/>
              <a:t> ma </a:t>
            </a:r>
            <a:r>
              <a:rPr lang="en-US" dirty="0" err="1"/>
              <a:t>viene</a:t>
            </a:r>
            <a:r>
              <a:rPr lang="en-US" dirty="0"/>
              <a:t> </a:t>
            </a:r>
            <a:r>
              <a:rPr lang="en-US" dirty="0" err="1"/>
              <a:t>usato</a:t>
            </a:r>
            <a:r>
              <a:rPr lang="en-US" dirty="0"/>
              <a:t> </a:t>
            </a:r>
            <a:r>
              <a:rPr lang="en-US" dirty="0" err="1"/>
              <a:t>contro</a:t>
            </a:r>
            <a:r>
              <a:rPr lang="en-US" dirty="0"/>
              <a:t> un </a:t>
            </a:r>
            <a:r>
              <a:rPr lang="en-US" dirty="0" err="1"/>
              <a:t>grande</a:t>
            </a:r>
            <a:r>
              <a:rPr lang="en-US" dirty="0"/>
              <a:t> </a:t>
            </a:r>
            <a:r>
              <a:rPr lang="en-US" dirty="0" err="1"/>
              <a:t>numero</a:t>
            </a:r>
            <a:r>
              <a:rPr lang="en-US" dirty="0"/>
              <a:t> di </a:t>
            </a:r>
            <a:r>
              <a:rPr lang="en-US" dirty="0" err="1"/>
              <a:t>persone</a:t>
            </a:r>
            <a:r>
              <a:rPr lang="en-US" dirty="0"/>
              <a:t> per </a:t>
            </a:r>
            <a:r>
              <a:rPr lang="en-US" dirty="0" err="1"/>
              <a:t>poterne</a:t>
            </a:r>
            <a:r>
              <a:rPr lang="en-US" dirty="0"/>
              <a:t> </a:t>
            </a:r>
            <a:r>
              <a:rPr lang="en-US" dirty="0" err="1"/>
              <a:t>colpire</a:t>
            </a:r>
            <a:r>
              <a:rPr lang="en-US" dirty="0"/>
              <a:t> il </a:t>
            </a:r>
            <a:r>
              <a:rPr lang="en-US" dirty="0" err="1"/>
              <a:t>più</a:t>
            </a:r>
            <a:r>
              <a:rPr lang="en-US" dirty="0"/>
              <a:t> possible.</a:t>
            </a:r>
          </a:p>
          <a:p>
            <a:endParaRPr lang="en-US" dirty="0"/>
          </a:p>
          <a:p>
            <a:r>
              <a:rPr lang="en-US" dirty="0" err="1"/>
              <a:t>Esistono</a:t>
            </a:r>
            <a:r>
              <a:rPr lang="en-US" dirty="0"/>
              <a:t> </a:t>
            </a:r>
            <a:r>
              <a:rPr lang="en-US" dirty="0" err="1"/>
              <a:t>invece</a:t>
            </a:r>
            <a:r>
              <a:rPr lang="en-US" dirty="0"/>
              <a:t> </a:t>
            </a:r>
            <a:r>
              <a:rPr lang="en-US" dirty="0" err="1"/>
              <a:t>alcune</a:t>
            </a:r>
            <a:r>
              <a:rPr lang="en-US" dirty="0"/>
              <a:t> </a:t>
            </a:r>
            <a:r>
              <a:rPr lang="en-US" dirty="0" err="1"/>
              <a:t>varianti</a:t>
            </a:r>
            <a:r>
              <a:rPr lang="en-US" dirty="0"/>
              <a:t> del Phishing </a:t>
            </a:r>
            <a:r>
              <a:rPr lang="en-US" dirty="0" err="1"/>
              <a:t>che</a:t>
            </a:r>
            <a:r>
              <a:rPr lang="en-US" dirty="0"/>
              <a:t> </a:t>
            </a:r>
            <a:r>
              <a:rPr lang="en-US" dirty="0" err="1"/>
              <a:t>prendono</a:t>
            </a:r>
            <a:r>
              <a:rPr lang="en-US" dirty="0"/>
              <a:t> come </a:t>
            </a:r>
            <a:r>
              <a:rPr lang="en-US" dirty="0" err="1"/>
              <a:t>bersaglio</a:t>
            </a:r>
            <a:r>
              <a:rPr lang="en-US" dirty="0"/>
              <a:t> </a:t>
            </a:r>
            <a:r>
              <a:rPr lang="en-US" dirty="0" err="1"/>
              <a:t>specifichi</a:t>
            </a:r>
            <a:r>
              <a:rPr lang="en-US" dirty="0"/>
              <a:t> </a:t>
            </a:r>
            <a:r>
              <a:rPr lang="en-US" dirty="0" err="1"/>
              <a:t>gruppi</a:t>
            </a:r>
            <a:r>
              <a:rPr lang="en-US" dirty="0"/>
              <a:t> di </a:t>
            </a:r>
            <a:r>
              <a:rPr lang="en-US" dirty="0" err="1"/>
              <a:t>persone</a:t>
            </a:r>
            <a:r>
              <a:rPr lang="en-US" dirty="0"/>
              <a:t>, come ad </a:t>
            </a:r>
            <a:r>
              <a:rPr lang="en-US" dirty="0" err="1"/>
              <a:t>esempio</a:t>
            </a:r>
            <a:r>
              <a:rPr lang="en-US" dirty="0"/>
              <a:t>:</a:t>
            </a:r>
            <a:br>
              <a:rPr lang="en-US" dirty="0"/>
            </a:br>
            <a:r>
              <a:rPr lang="en-US" dirty="0"/>
              <a:t>Spear Phishing = Phishing </a:t>
            </a:r>
            <a:r>
              <a:rPr lang="en-US" dirty="0" err="1"/>
              <a:t>mirato</a:t>
            </a:r>
            <a:r>
              <a:rPr lang="en-US" dirty="0"/>
              <a:t> a </a:t>
            </a:r>
            <a:r>
              <a:rPr lang="en-US" dirty="0" err="1"/>
              <a:t>una</a:t>
            </a:r>
            <a:r>
              <a:rPr lang="en-US" dirty="0"/>
              <a:t> </a:t>
            </a:r>
            <a:r>
              <a:rPr lang="en-US" dirty="0" err="1"/>
              <a:t>singola</a:t>
            </a:r>
            <a:r>
              <a:rPr lang="en-US" dirty="0"/>
              <a:t> persona o </a:t>
            </a:r>
            <a:r>
              <a:rPr lang="en-US" dirty="0" err="1"/>
              <a:t>organizzazione</a:t>
            </a:r>
            <a:r>
              <a:rPr lang="en-US" dirty="0"/>
              <a:t>.</a:t>
            </a:r>
            <a:br>
              <a:rPr lang="en-US" dirty="0"/>
            </a:br>
            <a:r>
              <a:rPr lang="en-US" dirty="0"/>
              <a:t>Whaling = Phishing </a:t>
            </a:r>
            <a:r>
              <a:rPr lang="en-US" dirty="0" err="1"/>
              <a:t>mirato</a:t>
            </a:r>
            <a:r>
              <a:rPr lang="en-US" dirty="0"/>
              <a:t> </a:t>
            </a:r>
            <a:r>
              <a:rPr lang="en-US" dirty="0" err="1"/>
              <a:t>agli</a:t>
            </a:r>
            <a:r>
              <a:rPr lang="en-US" dirty="0"/>
              <a:t> </a:t>
            </a:r>
            <a:r>
              <a:rPr lang="en-US" dirty="0" err="1"/>
              <a:t>individui</a:t>
            </a:r>
            <a:r>
              <a:rPr lang="en-US" dirty="0"/>
              <a:t> con </a:t>
            </a:r>
            <a:r>
              <a:rPr lang="en-US" dirty="0" err="1"/>
              <a:t>più</a:t>
            </a:r>
            <a:r>
              <a:rPr lang="en-US" dirty="0"/>
              <a:t> </a:t>
            </a:r>
            <a:r>
              <a:rPr lang="en-US" dirty="0" err="1"/>
              <a:t>potere</a:t>
            </a:r>
            <a:r>
              <a:rPr lang="en-US" dirty="0"/>
              <a:t> (e di </a:t>
            </a:r>
            <a:r>
              <a:rPr lang="en-US" dirty="0" err="1"/>
              <a:t>conseguenza</a:t>
            </a:r>
            <a:r>
              <a:rPr lang="en-US" dirty="0"/>
              <a:t> </a:t>
            </a:r>
            <a:r>
              <a:rPr lang="en-US" dirty="0" err="1"/>
              <a:t>più</a:t>
            </a:r>
            <a:r>
              <a:rPr lang="en-US" dirty="0"/>
              <a:t> accesso ai </a:t>
            </a:r>
            <a:r>
              <a:rPr lang="en-US" dirty="0" err="1"/>
              <a:t>dati</a:t>
            </a:r>
            <a:r>
              <a:rPr lang="en-US" dirty="0"/>
              <a:t>) </a:t>
            </a:r>
            <a:r>
              <a:rPr lang="en-US" dirty="0" err="1"/>
              <a:t>all’interno</a:t>
            </a:r>
            <a:r>
              <a:rPr lang="en-US" dirty="0"/>
              <a:t> di </a:t>
            </a:r>
            <a:r>
              <a:rPr lang="en-US" dirty="0" err="1"/>
              <a:t>un’organizzazione</a:t>
            </a:r>
            <a:r>
              <a:rPr lang="en-US" dirty="0"/>
              <a:t>.</a:t>
            </a:r>
          </a:p>
          <a:p>
            <a:r>
              <a:rPr lang="en-US" dirty="0"/>
              <a:t>Vishing = </a:t>
            </a:r>
            <a:r>
              <a:rPr lang="en-US" dirty="0" err="1"/>
              <a:t>Variante</a:t>
            </a:r>
            <a:r>
              <a:rPr lang="en-US" dirty="0"/>
              <a:t> del Phishing </a:t>
            </a:r>
            <a:r>
              <a:rPr lang="en-US" dirty="0" err="1"/>
              <a:t>che</a:t>
            </a:r>
            <a:r>
              <a:rPr lang="en-US" dirty="0"/>
              <a:t> </a:t>
            </a:r>
            <a:r>
              <a:rPr lang="en-US" dirty="0" err="1"/>
              <a:t>avviene</a:t>
            </a:r>
            <a:r>
              <a:rPr lang="en-US" dirty="0"/>
              <a:t> </a:t>
            </a:r>
            <a:r>
              <a:rPr lang="en-US" dirty="0" err="1"/>
              <a:t>tramite</a:t>
            </a:r>
            <a:r>
              <a:rPr lang="en-US" dirty="0"/>
              <a:t> </a:t>
            </a:r>
            <a:r>
              <a:rPr lang="en-US" dirty="0" err="1"/>
              <a:t>una</a:t>
            </a:r>
            <a:r>
              <a:rPr lang="en-US" dirty="0"/>
              <a:t> </a:t>
            </a:r>
            <a:r>
              <a:rPr lang="en-US" dirty="0" err="1"/>
              <a:t>chiamata</a:t>
            </a:r>
            <a:r>
              <a:rPr lang="en-US" dirty="0"/>
              <a:t> dove </a:t>
            </a:r>
            <a:r>
              <a:rPr lang="en-US" dirty="0" err="1"/>
              <a:t>si</a:t>
            </a:r>
            <a:r>
              <a:rPr lang="en-US" dirty="0"/>
              <a:t> </a:t>
            </a:r>
            <a:r>
              <a:rPr lang="en-US" dirty="0" err="1"/>
              <a:t>cerca</a:t>
            </a:r>
            <a:r>
              <a:rPr lang="en-US" dirty="0"/>
              <a:t> di </a:t>
            </a:r>
            <a:r>
              <a:rPr lang="en-US" dirty="0" err="1"/>
              <a:t>imitare</a:t>
            </a:r>
            <a:r>
              <a:rPr lang="en-US" dirty="0"/>
              <a:t> la voce di </a:t>
            </a:r>
            <a:r>
              <a:rPr lang="en-US" dirty="0" err="1"/>
              <a:t>qualcuno</a:t>
            </a:r>
            <a:r>
              <a:rPr lang="en-US" dirty="0"/>
              <a:t> per </a:t>
            </a:r>
            <a:r>
              <a:rPr lang="en-US" dirty="0" err="1"/>
              <a:t>ingannare</a:t>
            </a:r>
            <a:r>
              <a:rPr lang="en-US" dirty="0"/>
              <a:t> le </a:t>
            </a:r>
            <a:r>
              <a:rPr lang="en-US" dirty="0" err="1"/>
              <a:t>persone</a:t>
            </a:r>
            <a:r>
              <a:rPr lang="en-US" dirty="0"/>
              <a:t>. Con </a:t>
            </a:r>
            <a:r>
              <a:rPr lang="en-US" dirty="0" err="1"/>
              <a:t>l’avvento</a:t>
            </a:r>
            <a:r>
              <a:rPr lang="en-US" dirty="0"/>
              <a:t> </a:t>
            </a:r>
            <a:r>
              <a:rPr lang="en-US" dirty="0" err="1"/>
              <a:t>delle</a:t>
            </a:r>
            <a:r>
              <a:rPr lang="en-US" dirty="0"/>
              <a:t> AI </a:t>
            </a:r>
            <a:r>
              <a:rPr lang="en-US" dirty="0" err="1"/>
              <a:t>che</a:t>
            </a:r>
            <a:r>
              <a:rPr lang="en-US" dirty="0"/>
              <a:t> </a:t>
            </a:r>
            <a:r>
              <a:rPr lang="en-US" dirty="0" err="1"/>
              <a:t>riescono</a:t>
            </a:r>
            <a:r>
              <a:rPr lang="en-US" dirty="0"/>
              <a:t> a </a:t>
            </a:r>
            <a:r>
              <a:rPr lang="en-US" dirty="0" err="1"/>
              <a:t>replicare</a:t>
            </a:r>
            <a:r>
              <a:rPr lang="en-US" dirty="0"/>
              <a:t> </a:t>
            </a:r>
            <a:r>
              <a:rPr lang="en-US" dirty="0" err="1"/>
              <a:t>perfettamente</a:t>
            </a:r>
            <a:r>
              <a:rPr lang="en-US" dirty="0"/>
              <a:t> la voce di un </a:t>
            </a:r>
            <a:r>
              <a:rPr lang="en-US" dirty="0" err="1"/>
              <a:t>individuo</a:t>
            </a:r>
            <a:r>
              <a:rPr lang="en-US" dirty="0"/>
              <a:t> è </a:t>
            </a:r>
            <a:r>
              <a:rPr lang="en-US" dirty="0" err="1"/>
              <a:t>diventato</a:t>
            </a:r>
            <a:r>
              <a:rPr lang="en-US" dirty="0"/>
              <a:t> </a:t>
            </a:r>
            <a:r>
              <a:rPr lang="en-US" dirty="0" err="1"/>
              <a:t>più</a:t>
            </a:r>
            <a:r>
              <a:rPr lang="en-US" dirty="0"/>
              <a:t> </a:t>
            </a:r>
            <a:r>
              <a:rPr lang="en-US" dirty="0" err="1"/>
              <a:t>pericoloso</a:t>
            </a:r>
            <a:r>
              <a:rPr lang="en-US" dirty="0"/>
              <a:t> </a:t>
            </a:r>
            <a:r>
              <a:rPr lang="en-US" dirty="0" err="1"/>
              <a:t>che</a:t>
            </a:r>
            <a:r>
              <a:rPr lang="en-US" dirty="0"/>
              <a:t> </a:t>
            </a:r>
            <a:r>
              <a:rPr lang="en-US" dirty="0" err="1"/>
              <a:t>mai</a:t>
            </a:r>
            <a:r>
              <a:rPr lang="en-US" dirty="0"/>
              <a:t>.</a:t>
            </a:r>
          </a:p>
          <a:p>
            <a:r>
              <a:rPr lang="en-US" dirty="0"/>
              <a:t>Smishing = </a:t>
            </a:r>
            <a:r>
              <a:rPr lang="en-US" dirty="0" err="1"/>
              <a:t>Variante</a:t>
            </a:r>
            <a:r>
              <a:rPr lang="en-US" dirty="0"/>
              <a:t> del Phishing dove al </a:t>
            </a:r>
            <a:r>
              <a:rPr lang="en-US" dirty="0" err="1"/>
              <a:t>posto</a:t>
            </a:r>
            <a:r>
              <a:rPr lang="en-US" dirty="0"/>
              <a:t> </a:t>
            </a:r>
            <a:r>
              <a:rPr lang="en-US" dirty="0" err="1"/>
              <a:t>delle</a:t>
            </a:r>
            <a:r>
              <a:rPr lang="en-US" dirty="0"/>
              <a:t> mail </a:t>
            </a:r>
            <a:r>
              <a:rPr lang="en-US" dirty="0" err="1"/>
              <a:t>si</a:t>
            </a:r>
            <a:r>
              <a:rPr lang="en-US" dirty="0"/>
              <a:t> </a:t>
            </a:r>
            <a:r>
              <a:rPr lang="en-US" dirty="0" err="1"/>
              <a:t>inviano</a:t>
            </a:r>
            <a:r>
              <a:rPr lang="en-US" dirty="0"/>
              <a:t> SMS.</a:t>
            </a:r>
            <a:endParaRPr lang="it-IT" dirty="0"/>
          </a:p>
        </p:txBody>
      </p:sp>
    </p:spTree>
    <p:extLst>
      <p:ext uri="{BB962C8B-B14F-4D97-AF65-F5344CB8AC3E}">
        <p14:creationId xmlns:p14="http://schemas.microsoft.com/office/powerpoint/2010/main" val="188990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2F6E01-80D0-207A-01A8-7A92B574D9EF}"/>
              </a:ext>
            </a:extLst>
          </p:cNvPr>
          <p:cNvSpPr txBox="1"/>
          <p:nvPr/>
        </p:nvSpPr>
        <p:spPr>
          <a:xfrm>
            <a:off x="0" y="726393"/>
            <a:ext cx="12192000" cy="1200329"/>
          </a:xfrm>
          <a:prstGeom prst="rect">
            <a:avLst/>
          </a:prstGeom>
          <a:noFill/>
        </p:spPr>
        <p:txBody>
          <a:bodyPr wrap="square" lIns="360000" rIns="360000" rtlCol="0">
            <a:spAutoFit/>
          </a:bodyPr>
          <a:lstStyle/>
          <a:p>
            <a:pPr algn="ctr"/>
            <a:r>
              <a:rPr lang="en-US" b="1" dirty="0"/>
              <a:t>Come </a:t>
            </a:r>
            <a:r>
              <a:rPr lang="en-US" b="1" dirty="0" err="1"/>
              <a:t>difendersi</a:t>
            </a:r>
            <a:r>
              <a:rPr lang="en-US" b="1" dirty="0"/>
              <a:t> dal Phishing</a:t>
            </a:r>
          </a:p>
          <a:p>
            <a:pPr algn="ctr"/>
            <a:endParaRPr lang="en-US" b="1" dirty="0"/>
          </a:p>
          <a:p>
            <a:r>
              <a:rPr lang="en-US" dirty="0"/>
              <a:t>Per </a:t>
            </a:r>
            <a:r>
              <a:rPr lang="en-US" dirty="0" err="1"/>
              <a:t>assicurarsi</a:t>
            </a:r>
            <a:r>
              <a:rPr lang="en-US" dirty="0"/>
              <a:t> </a:t>
            </a:r>
            <a:r>
              <a:rPr lang="en-US" dirty="0" err="1"/>
              <a:t>che</a:t>
            </a:r>
            <a:r>
              <a:rPr lang="en-US" dirty="0"/>
              <a:t> </a:t>
            </a:r>
            <a:r>
              <a:rPr lang="en-US" dirty="0" err="1"/>
              <a:t>una</a:t>
            </a:r>
            <a:r>
              <a:rPr lang="en-US" dirty="0"/>
              <a:t> mail </a:t>
            </a:r>
            <a:r>
              <a:rPr lang="en-US" dirty="0" err="1"/>
              <a:t>provenga</a:t>
            </a:r>
            <a:r>
              <a:rPr lang="en-US" dirty="0"/>
              <a:t> da </a:t>
            </a:r>
            <a:r>
              <a:rPr lang="en-US" dirty="0" err="1"/>
              <a:t>una</a:t>
            </a:r>
            <a:r>
              <a:rPr lang="en-US" dirty="0"/>
              <a:t> </a:t>
            </a:r>
            <a:r>
              <a:rPr lang="en-US" dirty="0" err="1"/>
              <a:t>fonte</a:t>
            </a:r>
            <a:r>
              <a:rPr lang="en-US" dirty="0"/>
              <a:t> </a:t>
            </a:r>
            <a:r>
              <a:rPr lang="en-US" dirty="0" err="1"/>
              <a:t>valida</a:t>
            </a:r>
            <a:r>
              <a:rPr lang="en-US" dirty="0"/>
              <a:t> </a:t>
            </a:r>
            <a:r>
              <a:rPr lang="en-US" dirty="0" err="1"/>
              <a:t>bisogna</a:t>
            </a:r>
            <a:r>
              <a:rPr lang="en-US" dirty="0"/>
              <a:t> </a:t>
            </a:r>
            <a:r>
              <a:rPr lang="en-US" dirty="0" err="1"/>
              <a:t>controllarne</a:t>
            </a:r>
            <a:r>
              <a:rPr lang="en-US" dirty="0"/>
              <a:t> </a:t>
            </a:r>
            <a:r>
              <a:rPr lang="en-US" dirty="0" err="1"/>
              <a:t>attentamente</a:t>
            </a:r>
            <a:r>
              <a:rPr lang="en-US" dirty="0"/>
              <a:t> </a:t>
            </a:r>
            <a:r>
              <a:rPr lang="en-US" dirty="0" err="1"/>
              <a:t>i</a:t>
            </a:r>
            <a:r>
              <a:rPr lang="en-US" dirty="0"/>
              <a:t> </a:t>
            </a:r>
            <a:r>
              <a:rPr lang="en-US" dirty="0" err="1"/>
              <a:t>dati</a:t>
            </a:r>
            <a:r>
              <a:rPr lang="en-US" dirty="0"/>
              <a:t>, in </a:t>
            </a:r>
            <a:r>
              <a:rPr lang="en-US" dirty="0" err="1"/>
              <a:t>particolare</a:t>
            </a:r>
            <a:r>
              <a:rPr lang="en-US" dirty="0"/>
              <a:t> </a:t>
            </a:r>
            <a:r>
              <a:rPr lang="en-US" dirty="0" err="1"/>
              <a:t>i</a:t>
            </a:r>
            <a:r>
              <a:rPr lang="en-US" dirty="0"/>
              <a:t> </a:t>
            </a:r>
            <a:r>
              <a:rPr lang="en-US" dirty="0" err="1"/>
              <a:t>seguenti</a:t>
            </a:r>
            <a:r>
              <a:rPr lang="en-US" dirty="0"/>
              <a:t> </a:t>
            </a:r>
            <a:r>
              <a:rPr lang="en-US" dirty="0" err="1"/>
              <a:t>che</a:t>
            </a:r>
            <a:r>
              <a:rPr lang="en-US" dirty="0"/>
              <a:t> </a:t>
            </a:r>
            <a:r>
              <a:rPr lang="en-US" dirty="0" err="1"/>
              <a:t>possono</a:t>
            </a:r>
            <a:r>
              <a:rPr lang="en-US" dirty="0"/>
              <a:t> </a:t>
            </a:r>
            <a:r>
              <a:rPr lang="en-US" dirty="0" err="1"/>
              <a:t>essere</a:t>
            </a:r>
            <a:r>
              <a:rPr lang="en-US" dirty="0"/>
              <a:t> </a:t>
            </a:r>
            <a:r>
              <a:rPr lang="en-US" dirty="0" err="1"/>
              <a:t>visti</a:t>
            </a:r>
            <a:r>
              <a:rPr lang="en-US" dirty="0"/>
              <a:t> </a:t>
            </a:r>
            <a:r>
              <a:rPr lang="en-US" dirty="0" err="1"/>
              <a:t>cliccando</a:t>
            </a:r>
            <a:r>
              <a:rPr lang="en-US" dirty="0"/>
              <a:t> </a:t>
            </a:r>
            <a:r>
              <a:rPr lang="en-US" dirty="0" err="1"/>
              <a:t>su</a:t>
            </a:r>
            <a:r>
              <a:rPr lang="en-US" dirty="0"/>
              <a:t> “</a:t>
            </a:r>
            <a:r>
              <a:rPr lang="en-US" dirty="0" err="1"/>
              <a:t>mostra</a:t>
            </a:r>
            <a:r>
              <a:rPr lang="en-US" dirty="0"/>
              <a:t> </a:t>
            </a:r>
            <a:r>
              <a:rPr lang="en-US" dirty="0" err="1"/>
              <a:t>originale</a:t>
            </a:r>
            <a:r>
              <a:rPr lang="en-US" dirty="0"/>
              <a:t>” </a:t>
            </a:r>
            <a:r>
              <a:rPr lang="en-US" dirty="0" err="1"/>
              <a:t>quando</a:t>
            </a:r>
            <a:r>
              <a:rPr lang="en-US" dirty="0"/>
              <a:t> </a:t>
            </a:r>
            <a:r>
              <a:rPr lang="en-US" dirty="0" err="1"/>
              <a:t>si</a:t>
            </a:r>
            <a:r>
              <a:rPr lang="en-US" dirty="0"/>
              <a:t> </a:t>
            </a:r>
            <a:r>
              <a:rPr lang="en-US" dirty="0" err="1"/>
              <a:t>usa</a:t>
            </a:r>
            <a:r>
              <a:rPr lang="en-US" dirty="0"/>
              <a:t> Gmail:</a:t>
            </a:r>
            <a:endParaRPr lang="it-IT" dirty="0"/>
          </a:p>
        </p:txBody>
      </p:sp>
      <p:sp>
        <p:nvSpPr>
          <p:cNvPr id="10" name="TextBox 9">
            <a:extLst>
              <a:ext uri="{FF2B5EF4-FFF2-40B4-BE49-F238E27FC236}">
                <a16:creationId xmlns:a16="http://schemas.microsoft.com/office/drawing/2014/main" id="{F2EB5D69-CF2C-FBF6-44E8-5F082980BCE2}"/>
              </a:ext>
            </a:extLst>
          </p:cNvPr>
          <p:cNvSpPr txBox="1"/>
          <p:nvPr/>
        </p:nvSpPr>
        <p:spPr>
          <a:xfrm>
            <a:off x="7716496" y="2308730"/>
            <a:ext cx="4289990" cy="3693319"/>
          </a:xfrm>
          <a:prstGeom prst="rect">
            <a:avLst/>
          </a:prstGeom>
          <a:noFill/>
        </p:spPr>
        <p:txBody>
          <a:bodyPr wrap="square" rtlCol="0">
            <a:spAutoFit/>
          </a:bodyPr>
          <a:lstStyle/>
          <a:p>
            <a:r>
              <a:rPr lang="en-US" dirty="0" err="1"/>
              <a:t>Verificare</a:t>
            </a:r>
            <a:r>
              <a:rPr lang="en-US" dirty="0"/>
              <a:t> </a:t>
            </a:r>
            <a:r>
              <a:rPr lang="en-US" dirty="0" err="1"/>
              <a:t>che</a:t>
            </a:r>
            <a:r>
              <a:rPr lang="en-US" dirty="0"/>
              <a:t> </a:t>
            </a:r>
            <a:r>
              <a:rPr lang="en-US" dirty="0" err="1"/>
              <a:t>l’indirizzo</a:t>
            </a:r>
            <a:r>
              <a:rPr lang="en-US" dirty="0"/>
              <a:t> email </a:t>
            </a:r>
            <a:r>
              <a:rPr lang="en-US" dirty="0" err="1"/>
              <a:t>provenga</a:t>
            </a:r>
            <a:r>
              <a:rPr lang="en-US" dirty="0"/>
              <a:t> </a:t>
            </a:r>
            <a:r>
              <a:rPr lang="en-US" dirty="0" err="1"/>
              <a:t>dalla</a:t>
            </a:r>
            <a:r>
              <a:rPr lang="en-US" dirty="0"/>
              <a:t> </a:t>
            </a:r>
            <a:r>
              <a:rPr lang="en-US" dirty="0" err="1"/>
              <a:t>società</a:t>
            </a:r>
            <a:r>
              <a:rPr lang="en-US" dirty="0"/>
              <a:t> </a:t>
            </a:r>
            <a:r>
              <a:rPr lang="en-US" dirty="0" err="1"/>
              <a:t>reale</a:t>
            </a:r>
            <a:r>
              <a:rPr lang="en-US" dirty="0"/>
              <a:t> </a:t>
            </a:r>
            <a:r>
              <a:rPr lang="en-US" dirty="0" err="1"/>
              <a:t>controllando</a:t>
            </a:r>
            <a:r>
              <a:rPr lang="en-US" dirty="0"/>
              <a:t> la </a:t>
            </a:r>
            <a:r>
              <a:rPr lang="en-US" dirty="0" err="1"/>
              <a:t>parte</a:t>
            </a:r>
            <a:r>
              <a:rPr lang="en-US" dirty="0"/>
              <a:t> dopo la </a:t>
            </a:r>
            <a:r>
              <a:rPr lang="en-US" dirty="0" err="1"/>
              <a:t>chiocciola</a:t>
            </a:r>
            <a:r>
              <a:rPr lang="en-US" dirty="0"/>
              <a:t>. </a:t>
            </a:r>
            <a:r>
              <a:rPr lang="en-US" dirty="0" err="1"/>
              <a:t>Questo</a:t>
            </a:r>
            <a:r>
              <a:rPr lang="en-US" dirty="0"/>
              <a:t> </a:t>
            </a:r>
            <a:r>
              <a:rPr lang="en-US" dirty="0" err="1"/>
              <a:t>si</a:t>
            </a:r>
            <a:r>
              <a:rPr lang="en-US" dirty="0"/>
              <a:t> </a:t>
            </a:r>
            <a:r>
              <a:rPr lang="en-US" dirty="0" err="1"/>
              <a:t>può</a:t>
            </a:r>
            <a:r>
              <a:rPr lang="en-US" dirty="0"/>
              <a:t> fare ad </a:t>
            </a:r>
            <a:r>
              <a:rPr lang="en-US" dirty="0" err="1"/>
              <a:t>esempio</a:t>
            </a:r>
            <a:r>
              <a:rPr lang="en-US" dirty="0"/>
              <a:t> </a:t>
            </a:r>
            <a:r>
              <a:rPr lang="en-US" dirty="0" err="1"/>
              <a:t>paragonandola</a:t>
            </a:r>
            <a:r>
              <a:rPr lang="en-US" dirty="0"/>
              <a:t> a </a:t>
            </a:r>
            <a:r>
              <a:rPr lang="en-US" dirty="0" err="1"/>
              <a:t>una</a:t>
            </a:r>
            <a:r>
              <a:rPr lang="en-US" dirty="0"/>
              <a:t> mail </a:t>
            </a:r>
            <a:r>
              <a:rPr lang="en-US" dirty="0" err="1"/>
              <a:t>che</a:t>
            </a:r>
            <a:r>
              <a:rPr lang="en-US" dirty="0"/>
              <a:t> </a:t>
            </a:r>
            <a:r>
              <a:rPr lang="en-US" dirty="0" err="1"/>
              <a:t>siamo</a:t>
            </a:r>
            <a:r>
              <a:rPr lang="en-US" dirty="0"/>
              <a:t> </a:t>
            </a:r>
            <a:r>
              <a:rPr lang="en-US" dirty="0" err="1"/>
              <a:t>sicuri</a:t>
            </a:r>
            <a:r>
              <a:rPr lang="en-US" dirty="0"/>
              <a:t> </a:t>
            </a:r>
            <a:r>
              <a:rPr lang="en-US" dirty="0" err="1"/>
              <a:t>sia</a:t>
            </a:r>
            <a:r>
              <a:rPr lang="en-US" dirty="0"/>
              <a:t> </a:t>
            </a:r>
            <a:r>
              <a:rPr lang="en-US" dirty="0" err="1"/>
              <a:t>reale</a:t>
            </a:r>
            <a:r>
              <a:rPr lang="en-US" dirty="0"/>
              <a:t> o </a:t>
            </a:r>
            <a:r>
              <a:rPr lang="en-US" dirty="0" err="1"/>
              <a:t>verificando</a:t>
            </a:r>
            <a:r>
              <a:rPr lang="en-US" dirty="0"/>
              <a:t> </a:t>
            </a:r>
            <a:r>
              <a:rPr lang="en-US" dirty="0" err="1"/>
              <a:t>che</a:t>
            </a:r>
            <a:r>
              <a:rPr lang="en-US" dirty="0"/>
              <a:t> il </a:t>
            </a:r>
            <a:r>
              <a:rPr lang="en-US" dirty="0" err="1"/>
              <a:t>nome</a:t>
            </a:r>
            <a:r>
              <a:rPr lang="en-US" dirty="0"/>
              <a:t> </a:t>
            </a:r>
            <a:r>
              <a:rPr lang="en-US" dirty="0" err="1"/>
              <a:t>della</a:t>
            </a:r>
            <a:r>
              <a:rPr lang="en-US" dirty="0"/>
              <a:t> </a:t>
            </a:r>
            <a:r>
              <a:rPr lang="en-US" dirty="0" err="1"/>
              <a:t>società</a:t>
            </a:r>
            <a:r>
              <a:rPr lang="en-US" dirty="0"/>
              <a:t> </a:t>
            </a:r>
            <a:r>
              <a:rPr lang="en-US" dirty="0" err="1"/>
              <a:t>sia</a:t>
            </a:r>
            <a:r>
              <a:rPr lang="en-US" dirty="0"/>
              <a:t> </a:t>
            </a:r>
            <a:r>
              <a:rPr lang="en-US" dirty="0" err="1"/>
              <a:t>scritto</a:t>
            </a:r>
            <a:r>
              <a:rPr lang="en-US" dirty="0"/>
              <a:t> </a:t>
            </a:r>
            <a:r>
              <a:rPr lang="en-US" dirty="0" err="1"/>
              <a:t>correttamente</a:t>
            </a:r>
            <a:r>
              <a:rPr lang="en-US" dirty="0"/>
              <a:t>.</a:t>
            </a:r>
          </a:p>
          <a:p>
            <a:r>
              <a:rPr lang="en-US" dirty="0"/>
              <a:t>Nel </a:t>
            </a:r>
            <a:r>
              <a:rPr lang="en-US" dirty="0" err="1"/>
              <a:t>caso</a:t>
            </a:r>
            <a:r>
              <a:rPr lang="en-US" dirty="0"/>
              <a:t> </a:t>
            </a:r>
            <a:r>
              <a:rPr lang="en-US" dirty="0" err="1"/>
              <a:t>della</a:t>
            </a:r>
            <a:r>
              <a:rPr lang="en-US" dirty="0"/>
              <a:t> </a:t>
            </a:r>
            <a:r>
              <a:rPr lang="en-US" dirty="0" err="1"/>
              <a:t>vostra</a:t>
            </a:r>
            <a:r>
              <a:rPr lang="en-US" dirty="0"/>
              <a:t> </a:t>
            </a:r>
            <a:r>
              <a:rPr lang="en-US" dirty="0" err="1"/>
              <a:t>azienda</a:t>
            </a:r>
            <a:r>
              <a:rPr lang="en-US" dirty="0"/>
              <a:t> </a:t>
            </a:r>
            <a:r>
              <a:rPr lang="en-US" dirty="0" err="1"/>
              <a:t>deve</a:t>
            </a:r>
            <a:r>
              <a:rPr lang="en-US" dirty="0"/>
              <a:t> </a:t>
            </a:r>
            <a:r>
              <a:rPr lang="en-US" dirty="0" err="1"/>
              <a:t>avere</a:t>
            </a:r>
            <a:r>
              <a:rPr lang="en-US" dirty="0"/>
              <a:t> semoforti.com </a:t>
            </a:r>
            <a:r>
              <a:rPr lang="en-US" dirty="0" err="1"/>
              <a:t>scritto</a:t>
            </a:r>
            <a:r>
              <a:rPr lang="en-US" dirty="0"/>
              <a:t> </a:t>
            </a:r>
            <a:r>
              <a:rPr lang="en-US" dirty="0" err="1"/>
              <a:t>correttamente</a:t>
            </a:r>
            <a:r>
              <a:rPr lang="en-US" dirty="0"/>
              <a:t> dopo la </a:t>
            </a:r>
            <a:r>
              <a:rPr lang="en-US" dirty="0" err="1"/>
              <a:t>chiocciola</a:t>
            </a:r>
            <a:r>
              <a:rPr lang="en-US" dirty="0"/>
              <a:t>. </a:t>
            </a:r>
            <a:r>
              <a:rPr lang="en-US" dirty="0" err="1"/>
              <a:t>Gli</a:t>
            </a:r>
            <a:r>
              <a:rPr lang="en-US" dirty="0"/>
              <a:t> </a:t>
            </a:r>
            <a:r>
              <a:rPr lang="en-US" dirty="0" err="1"/>
              <a:t>attaccanti</a:t>
            </a:r>
            <a:r>
              <a:rPr lang="en-US" dirty="0"/>
              <a:t> </a:t>
            </a:r>
            <a:r>
              <a:rPr lang="en-US" dirty="0" err="1"/>
              <a:t>possono</a:t>
            </a:r>
            <a:r>
              <a:rPr lang="en-US" dirty="0"/>
              <a:t> </a:t>
            </a:r>
            <a:r>
              <a:rPr lang="en-US" dirty="0" err="1"/>
              <a:t>usare</a:t>
            </a:r>
            <a:r>
              <a:rPr lang="en-US" dirty="0"/>
              <a:t> mail con </a:t>
            </a:r>
            <a:r>
              <a:rPr lang="en-US" dirty="0" err="1"/>
              <a:t>differenze</a:t>
            </a:r>
            <a:r>
              <a:rPr lang="en-US" dirty="0"/>
              <a:t> </a:t>
            </a:r>
            <a:r>
              <a:rPr lang="en-US" dirty="0" err="1"/>
              <a:t>minime</a:t>
            </a:r>
            <a:r>
              <a:rPr lang="en-US" dirty="0"/>
              <a:t> </a:t>
            </a:r>
            <a:r>
              <a:rPr lang="en-US" dirty="0" err="1"/>
              <a:t>nel</a:t>
            </a:r>
            <a:r>
              <a:rPr lang="en-US" dirty="0"/>
              <a:t> </a:t>
            </a:r>
            <a:r>
              <a:rPr lang="en-US" dirty="0" err="1"/>
              <a:t>nome</a:t>
            </a:r>
            <a:r>
              <a:rPr lang="en-US" dirty="0"/>
              <a:t>, ad </a:t>
            </a:r>
            <a:r>
              <a:rPr lang="en-US" dirty="0" err="1"/>
              <a:t>esempio</a:t>
            </a:r>
            <a:r>
              <a:rPr lang="en-US" dirty="0"/>
              <a:t> semiforti.com o semofforti.com per </a:t>
            </a:r>
            <a:r>
              <a:rPr lang="en-US" dirty="0" err="1"/>
              <a:t>farle</a:t>
            </a:r>
            <a:r>
              <a:rPr lang="en-US" dirty="0"/>
              <a:t> </a:t>
            </a:r>
            <a:r>
              <a:rPr lang="en-US" dirty="0" err="1"/>
              <a:t>sembrare</a:t>
            </a:r>
            <a:r>
              <a:rPr lang="en-US" dirty="0"/>
              <a:t> il </a:t>
            </a:r>
            <a:r>
              <a:rPr lang="en-US" dirty="0" err="1"/>
              <a:t>più</a:t>
            </a:r>
            <a:r>
              <a:rPr lang="en-US" dirty="0"/>
              <a:t> </a:t>
            </a:r>
            <a:r>
              <a:rPr lang="en-US" dirty="0" err="1"/>
              <a:t>legittime</a:t>
            </a:r>
            <a:r>
              <a:rPr lang="en-US" dirty="0"/>
              <a:t> </a:t>
            </a:r>
            <a:r>
              <a:rPr lang="en-US" dirty="0" err="1"/>
              <a:t>possibili</a:t>
            </a:r>
            <a:r>
              <a:rPr lang="en-US" dirty="0"/>
              <a:t>.</a:t>
            </a:r>
          </a:p>
        </p:txBody>
      </p:sp>
      <p:pic>
        <p:nvPicPr>
          <p:cNvPr id="12" name="Picture 11">
            <a:extLst>
              <a:ext uri="{FF2B5EF4-FFF2-40B4-BE49-F238E27FC236}">
                <a16:creationId xmlns:a16="http://schemas.microsoft.com/office/drawing/2014/main" id="{E2D7D2CB-A4F8-E751-1291-D9FF787445C9}"/>
              </a:ext>
            </a:extLst>
          </p:cNvPr>
          <p:cNvPicPr>
            <a:picLocks noChangeAspect="1"/>
          </p:cNvPicPr>
          <p:nvPr/>
        </p:nvPicPr>
        <p:blipFill>
          <a:blip r:embed="rId2"/>
          <a:stretch>
            <a:fillRect/>
          </a:stretch>
        </p:blipFill>
        <p:spPr>
          <a:xfrm>
            <a:off x="210796" y="2378978"/>
            <a:ext cx="7505700" cy="3552825"/>
          </a:xfrm>
          <a:prstGeom prst="rect">
            <a:avLst/>
          </a:prstGeom>
        </p:spPr>
      </p:pic>
    </p:spTree>
    <p:extLst>
      <p:ext uri="{BB962C8B-B14F-4D97-AF65-F5344CB8AC3E}">
        <p14:creationId xmlns:p14="http://schemas.microsoft.com/office/powerpoint/2010/main" val="313744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8AB055-B464-D8C3-9485-86679F3C90CD}"/>
              </a:ext>
            </a:extLst>
          </p:cNvPr>
          <p:cNvPicPr>
            <a:picLocks noChangeAspect="1"/>
          </p:cNvPicPr>
          <p:nvPr/>
        </p:nvPicPr>
        <p:blipFill>
          <a:blip r:embed="rId2"/>
          <a:stretch>
            <a:fillRect/>
          </a:stretch>
        </p:blipFill>
        <p:spPr>
          <a:xfrm>
            <a:off x="112698" y="1652587"/>
            <a:ext cx="7505700" cy="3552825"/>
          </a:xfrm>
          <a:prstGeom prst="rect">
            <a:avLst/>
          </a:prstGeom>
        </p:spPr>
      </p:pic>
      <p:sp>
        <p:nvSpPr>
          <p:cNvPr id="9" name="TextBox 8">
            <a:extLst>
              <a:ext uri="{FF2B5EF4-FFF2-40B4-BE49-F238E27FC236}">
                <a16:creationId xmlns:a16="http://schemas.microsoft.com/office/drawing/2014/main" id="{C751AF70-73EB-9489-FA95-35D27FC22FCE}"/>
              </a:ext>
            </a:extLst>
          </p:cNvPr>
          <p:cNvSpPr txBox="1"/>
          <p:nvPr/>
        </p:nvSpPr>
        <p:spPr>
          <a:xfrm>
            <a:off x="7964680" y="2136337"/>
            <a:ext cx="4033615" cy="2585323"/>
          </a:xfrm>
          <a:prstGeom prst="rect">
            <a:avLst/>
          </a:prstGeom>
          <a:noFill/>
        </p:spPr>
        <p:txBody>
          <a:bodyPr wrap="square" rtlCol="0">
            <a:spAutoFit/>
          </a:bodyPr>
          <a:lstStyle/>
          <a:p>
            <a:r>
              <a:rPr lang="en-US" dirty="0" err="1"/>
              <a:t>Verificare</a:t>
            </a:r>
            <a:r>
              <a:rPr lang="en-US" dirty="0"/>
              <a:t> </a:t>
            </a:r>
            <a:r>
              <a:rPr lang="en-US" dirty="0" err="1"/>
              <a:t>che</a:t>
            </a:r>
            <a:r>
              <a:rPr lang="en-US" dirty="0"/>
              <a:t> la mail </a:t>
            </a:r>
            <a:r>
              <a:rPr lang="en-US" dirty="0" err="1"/>
              <a:t>abbia</a:t>
            </a:r>
            <a:r>
              <a:rPr lang="en-US" dirty="0"/>
              <a:t> </a:t>
            </a:r>
            <a:r>
              <a:rPr lang="en-US" dirty="0" err="1"/>
              <a:t>i</a:t>
            </a:r>
            <a:r>
              <a:rPr lang="en-US" dirty="0"/>
              <a:t> </a:t>
            </a:r>
            <a:r>
              <a:rPr lang="en-US" dirty="0" err="1"/>
              <a:t>tre</a:t>
            </a:r>
            <a:r>
              <a:rPr lang="en-US" dirty="0"/>
              <a:t> </a:t>
            </a:r>
            <a:r>
              <a:rPr lang="en-US" dirty="0" err="1"/>
              <a:t>valori</a:t>
            </a:r>
            <a:r>
              <a:rPr lang="en-US" dirty="0"/>
              <a:t> </a:t>
            </a:r>
            <a:r>
              <a:rPr lang="en-US" dirty="0" err="1"/>
              <a:t>evidenziati</a:t>
            </a:r>
            <a:r>
              <a:rPr lang="en-US" dirty="0"/>
              <a:t> in </a:t>
            </a:r>
            <a:r>
              <a:rPr lang="en-US" dirty="0" err="1"/>
              <a:t>immagine</a:t>
            </a:r>
            <a:r>
              <a:rPr lang="en-US" dirty="0"/>
              <a:t> (SPF, DKIM e DMARC) con </a:t>
            </a:r>
            <a:r>
              <a:rPr lang="en-US" dirty="0" err="1"/>
              <a:t>accanto</a:t>
            </a:r>
            <a:r>
              <a:rPr lang="en-US" dirty="0"/>
              <a:t> la </a:t>
            </a:r>
            <a:r>
              <a:rPr lang="en-US" dirty="0" err="1"/>
              <a:t>scritta</a:t>
            </a:r>
            <a:r>
              <a:rPr lang="en-US" dirty="0"/>
              <a:t> PASS.</a:t>
            </a:r>
          </a:p>
          <a:p>
            <a:r>
              <a:rPr lang="en-US" dirty="0" err="1"/>
              <a:t>Questi</a:t>
            </a:r>
            <a:r>
              <a:rPr lang="en-US" dirty="0"/>
              <a:t> </a:t>
            </a:r>
            <a:r>
              <a:rPr lang="en-US" dirty="0" err="1"/>
              <a:t>sono</a:t>
            </a:r>
            <a:r>
              <a:rPr lang="en-US" dirty="0"/>
              <a:t> </a:t>
            </a:r>
            <a:r>
              <a:rPr lang="en-US" dirty="0" err="1"/>
              <a:t>dei</a:t>
            </a:r>
            <a:r>
              <a:rPr lang="en-US" dirty="0"/>
              <a:t> </a:t>
            </a:r>
            <a:r>
              <a:rPr lang="en-US" dirty="0" err="1"/>
              <a:t>sistemi</a:t>
            </a:r>
            <a:r>
              <a:rPr lang="en-US" dirty="0"/>
              <a:t> di </a:t>
            </a:r>
            <a:r>
              <a:rPr lang="en-US" dirty="0" err="1"/>
              <a:t>validazione</a:t>
            </a:r>
            <a:r>
              <a:rPr lang="en-US" dirty="0"/>
              <a:t> </a:t>
            </a:r>
            <a:r>
              <a:rPr lang="en-US" dirty="0" err="1"/>
              <a:t>che</a:t>
            </a:r>
            <a:r>
              <a:rPr lang="en-US" dirty="0"/>
              <a:t> </a:t>
            </a:r>
            <a:r>
              <a:rPr lang="en-US" dirty="0" err="1"/>
              <a:t>garantiscono</a:t>
            </a:r>
            <a:r>
              <a:rPr lang="en-US" dirty="0"/>
              <a:t> </a:t>
            </a:r>
            <a:r>
              <a:rPr lang="en-US" dirty="0" err="1"/>
              <a:t>che</a:t>
            </a:r>
            <a:r>
              <a:rPr lang="en-US" dirty="0"/>
              <a:t> la mail è </a:t>
            </a:r>
            <a:r>
              <a:rPr lang="en-US" dirty="0" err="1"/>
              <a:t>stata</a:t>
            </a:r>
            <a:r>
              <a:rPr lang="en-US" dirty="0"/>
              <a:t> </a:t>
            </a:r>
            <a:r>
              <a:rPr lang="en-US" dirty="0" err="1"/>
              <a:t>inviata</a:t>
            </a:r>
            <a:r>
              <a:rPr lang="en-US" dirty="0"/>
              <a:t> </a:t>
            </a:r>
            <a:r>
              <a:rPr lang="en-US" dirty="0" err="1"/>
              <a:t>dall’indirizzo</a:t>
            </a:r>
            <a:r>
              <a:rPr lang="en-US" dirty="0"/>
              <a:t> </a:t>
            </a:r>
            <a:r>
              <a:rPr lang="en-US" dirty="0" err="1"/>
              <a:t>reale</a:t>
            </a:r>
            <a:r>
              <a:rPr lang="en-US" dirty="0"/>
              <a:t>.</a:t>
            </a:r>
          </a:p>
          <a:p>
            <a:r>
              <a:rPr lang="en-US" dirty="0"/>
              <a:t>E’ possible </a:t>
            </a:r>
            <a:r>
              <a:rPr lang="en-US" dirty="0" err="1"/>
              <a:t>trovare</a:t>
            </a:r>
            <a:r>
              <a:rPr lang="en-US" dirty="0"/>
              <a:t> </a:t>
            </a:r>
            <a:r>
              <a:rPr lang="en-US" dirty="0" err="1"/>
              <a:t>anche</a:t>
            </a:r>
            <a:r>
              <a:rPr lang="en-US" dirty="0"/>
              <a:t> solo </a:t>
            </a:r>
            <a:r>
              <a:rPr lang="en-US" dirty="0" err="1"/>
              <a:t>i</a:t>
            </a:r>
            <a:r>
              <a:rPr lang="en-US" dirty="0"/>
              <a:t> </a:t>
            </a:r>
            <a:r>
              <a:rPr lang="en-US" dirty="0" err="1"/>
              <a:t>primi</a:t>
            </a:r>
            <a:r>
              <a:rPr lang="en-US" dirty="0"/>
              <a:t> due </a:t>
            </a:r>
            <a:r>
              <a:rPr lang="en-US" dirty="0" err="1"/>
              <a:t>valori</a:t>
            </a:r>
            <a:r>
              <a:rPr lang="en-US" dirty="0"/>
              <a:t> con </a:t>
            </a:r>
            <a:r>
              <a:rPr lang="en-US" dirty="0" err="1"/>
              <a:t>scritto</a:t>
            </a:r>
            <a:r>
              <a:rPr lang="en-US" dirty="0"/>
              <a:t> PASS e di norma </a:t>
            </a:r>
            <a:r>
              <a:rPr lang="en-US" dirty="0" err="1"/>
              <a:t>questo</a:t>
            </a:r>
            <a:r>
              <a:rPr lang="en-US" dirty="0"/>
              <a:t> </a:t>
            </a:r>
            <a:r>
              <a:rPr lang="en-US" dirty="0" err="1"/>
              <a:t>basterebbe</a:t>
            </a:r>
            <a:r>
              <a:rPr lang="en-US" dirty="0"/>
              <a:t> a </a:t>
            </a:r>
            <a:r>
              <a:rPr lang="en-US" dirty="0" err="1"/>
              <a:t>considerare</a:t>
            </a:r>
            <a:r>
              <a:rPr lang="en-US" dirty="0"/>
              <a:t> </a:t>
            </a:r>
            <a:r>
              <a:rPr lang="en-US" dirty="0" err="1"/>
              <a:t>l’email</a:t>
            </a:r>
            <a:r>
              <a:rPr lang="en-US" dirty="0"/>
              <a:t> </a:t>
            </a:r>
            <a:r>
              <a:rPr lang="en-US" dirty="0" err="1"/>
              <a:t>valida</a:t>
            </a:r>
            <a:r>
              <a:rPr lang="en-US" dirty="0"/>
              <a:t>.</a:t>
            </a:r>
            <a:endParaRPr lang="it-IT" dirty="0"/>
          </a:p>
        </p:txBody>
      </p:sp>
    </p:spTree>
    <p:extLst>
      <p:ext uri="{BB962C8B-B14F-4D97-AF65-F5344CB8AC3E}">
        <p14:creationId xmlns:p14="http://schemas.microsoft.com/office/powerpoint/2010/main" val="245480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A08CA3-C35C-8226-74F0-BB1DD3684061}"/>
              </a:ext>
            </a:extLst>
          </p:cNvPr>
          <p:cNvSpPr txBox="1"/>
          <p:nvPr/>
        </p:nvSpPr>
        <p:spPr>
          <a:xfrm>
            <a:off x="0" y="1166842"/>
            <a:ext cx="12192000" cy="4524315"/>
          </a:xfrm>
          <a:prstGeom prst="rect">
            <a:avLst/>
          </a:prstGeom>
          <a:noFill/>
        </p:spPr>
        <p:txBody>
          <a:bodyPr wrap="square" lIns="360000" rIns="360000" rtlCol="0">
            <a:spAutoFit/>
          </a:bodyPr>
          <a:lstStyle/>
          <a:p>
            <a:pPr algn="ctr"/>
            <a:r>
              <a:rPr lang="en-US" b="1" dirty="0" err="1"/>
              <a:t>Descrizione</a:t>
            </a:r>
            <a:r>
              <a:rPr lang="en-US" b="1" dirty="0"/>
              <a:t> </a:t>
            </a:r>
            <a:r>
              <a:rPr lang="en-US" b="1" dirty="0" err="1"/>
              <a:t>attacco</a:t>
            </a:r>
            <a:r>
              <a:rPr lang="en-US" b="1" dirty="0"/>
              <a:t> di Vishing</a:t>
            </a:r>
          </a:p>
          <a:p>
            <a:pPr algn="ctr"/>
            <a:endParaRPr lang="en-US" b="1" dirty="0"/>
          </a:p>
          <a:p>
            <a:r>
              <a:rPr lang="it-IT" b="1" dirty="0"/>
              <a:t>Ricerca di informazioni</a:t>
            </a:r>
          </a:p>
          <a:p>
            <a:endParaRPr lang="it-IT" b="1" dirty="0"/>
          </a:p>
          <a:p>
            <a:r>
              <a:rPr lang="it-IT" dirty="0"/>
              <a:t>In questa fase deciderò prima una persona di alto livello all’interno dell’azienda, basandomi su profili Linkedin o social simili, da usare come bersaglio dell’attacco e successivamente cercherò maggiori informazioni per poter rendere la chiamata il più verosimile possibile. Successivamente ripeterò lo stesso processo per un’altra persona con un simile ruolo di alto livello da usare come soggetto da impersonare durante la chiamata.</a:t>
            </a:r>
          </a:p>
          <a:p>
            <a:endParaRPr lang="it-IT" dirty="0"/>
          </a:p>
          <a:p>
            <a:r>
              <a:rPr lang="it-IT" b="1" dirty="0"/>
              <a:t>Acquisizione voce da impersonare</a:t>
            </a:r>
          </a:p>
          <a:p>
            <a:endParaRPr lang="it-IT" b="1" dirty="0"/>
          </a:p>
          <a:p>
            <a:r>
              <a:rPr lang="it-IT" dirty="0"/>
              <a:t>Per quest’attacco userò un software di Intelligenza Artificiale (Voice.AI) che utilizza una registrazione vocale per cambiare la mia voce con quella del soggetto che parla nella registrazione. Per fare ciò chiamerò il soggetto da impersonare spacciandomi per un fornitore di servizi per aziende con la scusa di voler discutere una possibile proposta d’affari. Registrerò l’intera conversazione, toglierò le parti dove parlo io e alimenterò l’IA con solo la voce del bersaglio da impersonare.</a:t>
            </a:r>
          </a:p>
        </p:txBody>
      </p:sp>
    </p:spTree>
    <p:extLst>
      <p:ext uri="{BB962C8B-B14F-4D97-AF65-F5344CB8AC3E}">
        <p14:creationId xmlns:p14="http://schemas.microsoft.com/office/powerpoint/2010/main" val="38997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14B309-48DB-30A5-D82F-3C9AF52515CA}"/>
              </a:ext>
            </a:extLst>
          </p:cNvPr>
          <p:cNvSpPr txBox="1"/>
          <p:nvPr/>
        </p:nvSpPr>
        <p:spPr>
          <a:xfrm>
            <a:off x="0" y="1859339"/>
            <a:ext cx="12192000" cy="3139321"/>
          </a:xfrm>
          <a:prstGeom prst="rect">
            <a:avLst/>
          </a:prstGeom>
          <a:noFill/>
        </p:spPr>
        <p:txBody>
          <a:bodyPr wrap="square" lIns="360000" rIns="360000">
            <a:spAutoFit/>
          </a:bodyPr>
          <a:lstStyle/>
          <a:p>
            <a:pPr algn="ctr"/>
            <a:r>
              <a:rPr lang="it-IT" b="1" dirty="0"/>
              <a:t>Chiamata al bersaglio</a:t>
            </a:r>
          </a:p>
          <a:p>
            <a:endParaRPr lang="it-IT" b="1" dirty="0"/>
          </a:p>
          <a:p>
            <a:r>
              <a:rPr lang="it-IT" dirty="0"/>
              <a:t>In questa fase chiamerò  il bersaglio dell’attacco usando uno </a:t>
            </a:r>
            <a:r>
              <a:rPr lang="it-IT" dirty="0" err="1"/>
              <a:t>spoofer</a:t>
            </a:r>
            <a:r>
              <a:rPr lang="it-IT" dirty="0"/>
              <a:t> di chiamata (</a:t>
            </a:r>
            <a:r>
              <a:rPr lang="it-IT" dirty="0" err="1"/>
              <a:t>SpoofCard</a:t>
            </a:r>
            <a:r>
              <a:rPr lang="it-IT" dirty="0"/>
              <a:t>) per cambiare il mio numero in quello del soggetto che impersonerò. Usando l’AI Voice </a:t>
            </a:r>
            <a:r>
              <a:rPr lang="it-IT" dirty="0" err="1"/>
              <a:t>changer</a:t>
            </a:r>
            <a:r>
              <a:rPr lang="it-IT" dirty="0"/>
              <a:t> parlerò al bersaglio creando un senso d’urgenza, dicendogli che per problemi tecnici non riesco a loggare sul server aziendale per caricare dei file che servono per una deadline che scade </a:t>
            </a:r>
            <a:r>
              <a:rPr lang="it-IT" dirty="0" err="1"/>
              <a:t>imminentemente</a:t>
            </a:r>
            <a:r>
              <a:rPr lang="it-IT" dirty="0"/>
              <a:t>, e che la cosa non gli ruberà più di un paio </a:t>
            </a:r>
            <a:r>
              <a:rPr lang="it-IT"/>
              <a:t>di minuti. </a:t>
            </a:r>
            <a:r>
              <a:rPr lang="it-IT" dirty="0"/>
              <a:t>Gli chiederò quindi se può farmi il favore di loggare al posto mio e caricare i file sul server. Durante la call stessa invierò una finta mail creata con </a:t>
            </a:r>
            <a:r>
              <a:rPr lang="it-IT" dirty="0" err="1"/>
              <a:t>Gophish</a:t>
            </a:r>
            <a:r>
              <a:rPr lang="it-IT" dirty="0"/>
              <a:t> usando il template dell’azienda bersaglio, dentro quest’ultima ci saranno dei file in allegato che nascondono un malware che una volta messo nel server aziendale fungerà da backdoor per potervi accedere bypassando i sistemi di sicurezza. Rimarrò in call durante tutto il processo con la scusa di accertarmi che la mail sia arrivata e il trasferimento di file sia avvenuto con successo, ringraziando il bersaglio a fine chiamata per il grande favore fattomi.</a:t>
            </a:r>
          </a:p>
        </p:txBody>
      </p:sp>
    </p:spTree>
    <p:extLst>
      <p:ext uri="{BB962C8B-B14F-4D97-AF65-F5344CB8AC3E}">
        <p14:creationId xmlns:p14="http://schemas.microsoft.com/office/powerpoint/2010/main" val="1581922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792</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dc:creator>
  <cp:lastModifiedBy>Marco</cp:lastModifiedBy>
  <cp:revision>17</cp:revision>
  <dcterms:created xsi:type="dcterms:W3CDTF">2023-12-15T08:31:22Z</dcterms:created>
  <dcterms:modified xsi:type="dcterms:W3CDTF">2023-12-15T10:42:43Z</dcterms:modified>
</cp:coreProperties>
</file>