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3" r:id="rId6"/>
    <p:sldId id="262" r:id="rId7"/>
    <p:sldId id="261" r:id="rId8"/>
    <p:sldId id="257"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7075-3EE6-A140-562F-A3F36BA30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3176289B-558F-EAF2-F13C-E21188961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F72BA0D9-CA9F-76EE-1A22-13A6EB6D1740}"/>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C06B4FDD-EB18-2C8E-ED61-08526DF19F1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FCA2C26-638F-01DD-80DA-C37CFE0D9E7A}"/>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58535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B85B-FE06-523D-93EA-A8F2CE1E571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67711126-6D48-F49B-D61D-0FAE24FE91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7EB365C-CAF4-35E8-A834-80C15F6D9F79}"/>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381BA679-AA3C-3C93-7CD8-FEFA61FBD254}"/>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390F5C1-9B39-AE14-9404-476B8AB372F4}"/>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767808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18EC7-4ACF-2812-F50D-58FADAA27F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8629AE59-4F10-322D-688A-8A57ECC40F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6E5343E-835E-4808-2069-FA31346574B7}"/>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DC7A9F41-F256-B7CB-3D50-13BA14B4398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CFB0CBF-BCA4-2F98-6449-695B41959245}"/>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331328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C2A3-D07F-AA72-6D54-093DCD892CE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EF98F365-F852-989F-9A67-091598456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8A46E44-E11A-991B-1195-4504C5227205}"/>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0325F640-7D28-5DE2-562E-78564C7CB71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DF7AA1F-97A3-C0CC-F7E8-292E49E008DA}"/>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23240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501E-F42E-F3AC-FCE8-F85A8D232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DBA1D40-9E79-554F-66F8-6B851ACEA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3F45C-B52D-476D-5F9A-F6DA2A2CE351}"/>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FEB1AB69-CDB3-0B46-0AFC-4444800E35A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597DCC1-B93F-4949-95D2-6052597F69DF}"/>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412035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E784-91AE-2E90-1EF5-80854D4EB02B}"/>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7F234A3-2CCD-B30C-8F19-F644C01E8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8F5FFAC-139B-C8CA-D9B1-99284F9FC6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DC09C9B-2A23-83EB-D528-1E8A5F731997}"/>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6" name="Footer Placeholder 5">
            <a:extLst>
              <a:ext uri="{FF2B5EF4-FFF2-40B4-BE49-F238E27FC236}">
                <a16:creationId xmlns:a16="http://schemas.microsoft.com/office/drawing/2014/main" id="{6D5CD660-850C-D862-E29A-D5B10F0C60B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3C95A38-B8F8-1981-87C9-2356A415B658}"/>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98129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97BF-1D8B-2C81-1E35-64E4EBD3587E}"/>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3EEFC24-8682-6BDE-1BC9-D2F9CB98F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9E4A0-F675-16C8-51E3-F3E1C8BFE5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F7843C25-A3D1-18AD-B855-9EBAA376C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63AAC-342E-A09B-D1D9-081B7C778E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6E78B3FC-5DC9-89FA-7ED9-A61591BCB37D}"/>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8" name="Footer Placeholder 7">
            <a:extLst>
              <a:ext uri="{FF2B5EF4-FFF2-40B4-BE49-F238E27FC236}">
                <a16:creationId xmlns:a16="http://schemas.microsoft.com/office/drawing/2014/main" id="{017BC795-68AB-FF78-A83D-E58385AFB579}"/>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02226C45-E4FB-D32E-BBB9-6EBDE3F1A715}"/>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1930032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0A3A-477D-230B-3D51-2A7407F088C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69934E6-6627-2433-CEC9-224C2B73056A}"/>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4" name="Footer Placeholder 3">
            <a:extLst>
              <a:ext uri="{FF2B5EF4-FFF2-40B4-BE49-F238E27FC236}">
                <a16:creationId xmlns:a16="http://schemas.microsoft.com/office/drawing/2014/main" id="{B62240FB-4DB8-7175-F05A-196109ADD452}"/>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F275E188-971C-5A96-2728-F5801DC387D7}"/>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131964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F585E-30F1-8613-D100-B2F56152D560}"/>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3" name="Footer Placeholder 2">
            <a:extLst>
              <a:ext uri="{FF2B5EF4-FFF2-40B4-BE49-F238E27FC236}">
                <a16:creationId xmlns:a16="http://schemas.microsoft.com/office/drawing/2014/main" id="{3A988389-886B-F3B1-39A2-DF6F1DADD1E6}"/>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47F93819-3334-8324-0551-32FD7627E2D9}"/>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69288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3F60-2CD4-5A9C-81D8-5DAD3DDD5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498391FB-5ED7-411D-63E4-CFDA7F1871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4D2FF2AD-84F4-5239-1A48-CDC8414AA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A14DC-35A3-0F89-9101-97DCCAFB11B9}"/>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6" name="Footer Placeholder 5">
            <a:extLst>
              <a:ext uri="{FF2B5EF4-FFF2-40B4-BE49-F238E27FC236}">
                <a16:creationId xmlns:a16="http://schemas.microsoft.com/office/drawing/2014/main" id="{9A765F5A-606B-EB5D-BEB2-F0302AB7FDB6}"/>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F393D2CC-106C-562C-3A36-A4E7B56DC402}"/>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424969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7996-EA88-6BC2-992F-05BABD05E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47F7C2A8-2661-ECBE-9980-4FE3DB2DA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798CAA91-EA75-8B08-DFCF-A185D8EEC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620B2-4E37-5DED-E0AB-8097CE5224BA}"/>
              </a:ext>
            </a:extLst>
          </p:cNvPr>
          <p:cNvSpPr>
            <a:spLocks noGrp="1"/>
          </p:cNvSpPr>
          <p:nvPr>
            <p:ph type="dt" sz="half" idx="10"/>
          </p:nvPr>
        </p:nvSpPr>
        <p:spPr/>
        <p:txBody>
          <a:bodyPr/>
          <a:lstStyle/>
          <a:p>
            <a:fld id="{B44C41E0-EB8B-467F-83E7-2B50D74CBB34}" type="datetimeFigureOut">
              <a:rPr lang="it-IT" smtClean="0"/>
              <a:t>12/01/2024</a:t>
            </a:fld>
            <a:endParaRPr lang="it-IT"/>
          </a:p>
        </p:txBody>
      </p:sp>
      <p:sp>
        <p:nvSpPr>
          <p:cNvPr id="6" name="Footer Placeholder 5">
            <a:extLst>
              <a:ext uri="{FF2B5EF4-FFF2-40B4-BE49-F238E27FC236}">
                <a16:creationId xmlns:a16="http://schemas.microsoft.com/office/drawing/2014/main" id="{9F46FEC1-283A-F44D-F84D-6F7543B871D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15FD95E-5C70-1A21-EA6F-5AB576C7C2AD}"/>
              </a:ext>
            </a:extLst>
          </p:cNvPr>
          <p:cNvSpPr>
            <a:spLocks noGrp="1"/>
          </p:cNvSpPr>
          <p:nvPr>
            <p:ph type="sldNum" sz="quarter" idx="12"/>
          </p:nvPr>
        </p:nvSpPr>
        <p:spPr/>
        <p:txBody>
          <a:bodyPr/>
          <a:lstStyle/>
          <a:p>
            <a:fld id="{8BBA5803-D269-4F20-A56D-96FB614C195D}" type="slidenum">
              <a:rPr lang="it-IT" smtClean="0"/>
              <a:t>‹#›</a:t>
            </a:fld>
            <a:endParaRPr lang="it-IT"/>
          </a:p>
        </p:txBody>
      </p:sp>
    </p:spTree>
    <p:extLst>
      <p:ext uri="{BB962C8B-B14F-4D97-AF65-F5344CB8AC3E}">
        <p14:creationId xmlns:p14="http://schemas.microsoft.com/office/powerpoint/2010/main" val="6782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A12DA-4A09-C1D9-9CE5-585AC2B788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7BCA038-6828-9BBC-C4E1-1C18B8FCB9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CEA6291-5DD7-829F-6DB5-322E63C1B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C41E0-EB8B-467F-83E7-2B50D74CBB34}" type="datetimeFigureOut">
              <a:rPr lang="it-IT" smtClean="0"/>
              <a:t>12/01/2024</a:t>
            </a:fld>
            <a:endParaRPr lang="it-IT"/>
          </a:p>
        </p:txBody>
      </p:sp>
      <p:sp>
        <p:nvSpPr>
          <p:cNvPr id="5" name="Footer Placeholder 4">
            <a:extLst>
              <a:ext uri="{FF2B5EF4-FFF2-40B4-BE49-F238E27FC236}">
                <a16:creationId xmlns:a16="http://schemas.microsoft.com/office/drawing/2014/main" id="{359F0E4F-C1DF-3263-DF76-25DDD3189A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3FD9B5BE-44F1-C4A6-C03E-2978A7911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A5803-D269-4F20-A56D-96FB614C195D}" type="slidenum">
              <a:rPr lang="it-IT" smtClean="0"/>
              <a:t>‹#›</a:t>
            </a:fld>
            <a:endParaRPr lang="it-IT"/>
          </a:p>
        </p:txBody>
      </p:sp>
    </p:spTree>
    <p:extLst>
      <p:ext uri="{BB962C8B-B14F-4D97-AF65-F5344CB8AC3E}">
        <p14:creationId xmlns:p14="http://schemas.microsoft.com/office/powerpoint/2010/main" val="2425069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C22FBF-3079-2637-84A9-F91F8C58ABF8}"/>
              </a:ext>
            </a:extLst>
          </p:cNvPr>
          <p:cNvPicPr>
            <a:picLocks noChangeAspect="1"/>
          </p:cNvPicPr>
          <p:nvPr/>
        </p:nvPicPr>
        <p:blipFill>
          <a:blip r:embed="rId2"/>
          <a:stretch>
            <a:fillRect/>
          </a:stretch>
        </p:blipFill>
        <p:spPr>
          <a:xfrm>
            <a:off x="1185862" y="274400"/>
            <a:ext cx="9820275" cy="771525"/>
          </a:xfrm>
          <a:prstGeom prst="rect">
            <a:avLst/>
          </a:prstGeom>
        </p:spPr>
      </p:pic>
      <p:sp>
        <p:nvSpPr>
          <p:cNvPr id="6" name="TextBox 5">
            <a:extLst>
              <a:ext uri="{FF2B5EF4-FFF2-40B4-BE49-F238E27FC236}">
                <a16:creationId xmlns:a16="http://schemas.microsoft.com/office/drawing/2014/main" id="{228ED4C7-3D7A-88DC-5C1D-7870D581B3D1}"/>
              </a:ext>
            </a:extLst>
          </p:cNvPr>
          <p:cNvSpPr txBox="1"/>
          <p:nvPr/>
        </p:nvSpPr>
        <p:spPr>
          <a:xfrm>
            <a:off x="68366" y="1307507"/>
            <a:ext cx="12123634" cy="3416320"/>
          </a:xfrm>
          <a:prstGeom prst="rect">
            <a:avLst/>
          </a:prstGeom>
          <a:noFill/>
        </p:spPr>
        <p:txBody>
          <a:bodyPr wrap="square" rtlCol="0">
            <a:spAutoFit/>
          </a:bodyPr>
          <a:lstStyle/>
          <a:p>
            <a:r>
              <a:rPr lang="en-US"/>
              <a:t>Come prima vulnerabilità ho risolto quella relativa al server VNC (Virtual Network Computing)</a:t>
            </a:r>
          </a:p>
          <a:p>
            <a:endParaRPr lang="en-US"/>
          </a:p>
          <a:p>
            <a:r>
              <a:rPr lang="en-US" b="1"/>
              <a:t>Spiegazione Vulnerabilità</a:t>
            </a:r>
          </a:p>
          <a:p>
            <a:endParaRPr lang="en-US"/>
          </a:p>
          <a:p>
            <a:r>
              <a:rPr lang="en-US"/>
              <a:t>Il server usa una password di default che è facilmente indovinabile da un’attaccante</a:t>
            </a:r>
          </a:p>
          <a:p>
            <a:endParaRPr lang="en-US"/>
          </a:p>
          <a:p>
            <a:r>
              <a:rPr lang="en-US" b="1"/>
              <a:t>Soluzione</a:t>
            </a:r>
          </a:p>
          <a:p>
            <a:endParaRPr lang="en-US"/>
          </a:p>
          <a:p>
            <a:r>
              <a:rPr lang="en-US"/>
              <a:t>Ho modificato la password di default usando prima il comando “sudo su” per loggare come admin e poi “vncpasswd” cambiandola nella più sicura m3t5spl0</a:t>
            </a:r>
          </a:p>
          <a:p>
            <a:endParaRPr lang="en-US"/>
          </a:p>
          <a:p>
            <a:endParaRPr lang="it-IT"/>
          </a:p>
        </p:txBody>
      </p:sp>
    </p:spTree>
    <p:extLst>
      <p:ext uri="{BB962C8B-B14F-4D97-AF65-F5344CB8AC3E}">
        <p14:creationId xmlns:p14="http://schemas.microsoft.com/office/powerpoint/2010/main" val="336116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399115-D609-0543-3542-5B409B8863A3}"/>
              </a:ext>
            </a:extLst>
          </p:cNvPr>
          <p:cNvPicPr>
            <a:picLocks noChangeAspect="1"/>
          </p:cNvPicPr>
          <p:nvPr/>
        </p:nvPicPr>
        <p:blipFill>
          <a:blip r:embed="rId2"/>
          <a:stretch>
            <a:fillRect/>
          </a:stretch>
        </p:blipFill>
        <p:spPr>
          <a:xfrm>
            <a:off x="0" y="0"/>
            <a:ext cx="12192000" cy="947436"/>
          </a:xfrm>
          <a:prstGeom prst="rect">
            <a:avLst/>
          </a:prstGeom>
        </p:spPr>
      </p:pic>
      <p:sp>
        <p:nvSpPr>
          <p:cNvPr id="6" name="TextBox 5">
            <a:extLst>
              <a:ext uri="{FF2B5EF4-FFF2-40B4-BE49-F238E27FC236}">
                <a16:creationId xmlns:a16="http://schemas.microsoft.com/office/drawing/2014/main" id="{ED2423B0-E288-0D6A-AABC-1FBC36E98FE0}"/>
              </a:ext>
            </a:extLst>
          </p:cNvPr>
          <p:cNvSpPr txBox="1"/>
          <p:nvPr/>
        </p:nvSpPr>
        <p:spPr>
          <a:xfrm>
            <a:off x="68366" y="947436"/>
            <a:ext cx="12123634" cy="3139321"/>
          </a:xfrm>
          <a:prstGeom prst="rect">
            <a:avLst/>
          </a:prstGeom>
          <a:noFill/>
        </p:spPr>
        <p:txBody>
          <a:bodyPr wrap="square" rtlCol="0">
            <a:spAutoFit/>
          </a:bodyPr>
          <a:lstStyle/>
          <a:p>
            <a:r>
              <a:rPr lang="en-US"/>
              <a:t>Come seconda vulnerabilità ho risolto quella relativa alle chiavi SSH</a:t>
            </a:r>
          </a:p>
          <a:p>
            <a:endParaRPr lang="en-US"/>
          </a:p>
          <a:p>
            <a:r>
              <a:rPr lang="en-US" b="1"/>
              <a:t>Spiegazione Vulnerabilità</a:t>
            </a:r>
          </a:p>
          <a:p>
            <a:endParaRPr lang="en-US"/>
          </a:p>
          <a:p>
            <a:r>
              <a:rPr lang="en-US"/>
              <a:t>Il server usa delle chiavi SSH molto deboli che possono essere facilmente scoperte da un’attaccante</a:t>
            </a:r>
          </a:p>
          <a:p>
            <a:endParaRPr lang="en-US"/>
          </a:p>
          <a:p>
            <a:r>
              <a:rPr lang="en-US" b="1"/>
              <a:t>Soluzione</a:t>
            </a:r>
          </a:p>
          <a:p>
            <a:endParaRPr lang="en-US"/>
          </a:p>
          <a:p>
            <a:r>
              <a:rPr lang="it-IT"/>
              <a:t>Inizialmente ho rimosso le vecchie chiavi usando il comando </a:t>
            </a:r>
            <a:r>
              <a:rPr lang="en-US"/>
              <a:t>“sudo /bin/rm –v /etc/ssh/ssh_host_*”</a:t>
            </a:r>
          </a:p>
          <a:p>
            <a:r>
              <a:rPr lang="en-US"/>
              <a:t>Successivamente ho creato un nuovo set di chiavi usando il comando “sudo dpkg-reconfigure openssh-server”</a:t>
            </a:r>
          </a:p>
          <a:p>
            <a:r>
              <a:rPr lang="it-IT"/>
              <a:t>Quindi ho fatto ripartire il server ssh usando il comando /etc/init.d/ssh restart</a:t>
            </a:r>
            <a:endParaRPr lang="en-US"/>
          </a:p>
        </p:txBody>
      </p:sp>
    </p:spTree>
    <p:extLst>
      <p:ext uri="{BB962C8B-B14F-4D97-AF65-F5344CB8AC3E}">
        <p14:creationId xmlns:p14="http://schemas.microsoft.com/office/powerpoint/2010/main" val="131947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1F7DA2-272D-9BD3-BEDE-FC175DFA5D8C}"/>
              </a:ext>
            </a:extLst>
          </p:cNvPr>
          <p:cNvPicPr>
            <a:picLocks noChangeAspect="1"/>
          </p:cNvPicPr>
          <p:nvPr/>
        </p:nvPicPr>
        <p:blipFill>
          <a:blip r:embed="rId2"/>
          <a:stretch>
            <a:fillRect/>
          </a:stretch>
        </p:blipFill>
        <p:spPr>
          <a:xfrm>
            <a:off x="1433512" y="61868"/>
            <a:ext cx="9324975" cy="666750"/>
          </a:xfrm>
          <a:prstGeom prst="rect">
            <a:avLst/>
          </a:prstGeom>
        </p:spPr>
      </p:pic>
      <p:sp>
        <p:nvSpPr>
          <p:cNvPr id="6" name="TextBox 5">
            <a:extLst>
              <a:ext uri="{FF2B5EF4-FFF2-40B4-BE49-F238E27FC236}">
                <a16:creationId xmlns:a16="http://schemas.microsoft.com/office/drawing/2014/main" id="{17BFF95B-7358-5A31-4EE7-477141796C3E}"/>
              </a:ext>
            </a:extLst>
          </p:cNvPr>
          <p:cNvSpPr txBox="1"/>
          <p:nvPr/>
        </p:nvSpPr>
        <p:spPr>
          <a:xfrm>
            <a:off x="68366" y="947436"/>
            <a:ext cx="12123634" cy="4524315"/>
          </a:xfrm>
          <a:prstGeom prst="rect">
            <a:avLst/>
          </a:prstGeom>
          <a:noFill/>
        </p:spPr>
        <p:txBody>
          <a:bodyPr wrap="square" rtlCol="0">
            <a:spAutoFit/>
          </a:bodyPr>
          <a:lstStyle/>
          <a:p>
            <a:r>
              <a:rPr lang="en-US"/>
              <a:t>Come terza vulnerabilità ho risolto quella relativa alla backdoor</a:t>
            </a:r>
          </a:p>
          <a:p>
            <a:endParaRPr lang="en-US"/>
          </a:p>
          <a:p>
            <a:r>
              <a:rPr lang="en-US" b="1"/>
              <a:t>Spiegazione Vulnerabilità</a:t>
            </a:r>
          </a:p>
          <a:p>
            <a:endParaRPr lang="en-US"/>
          </a:p>
          <a:p>
            <a:r>
              <a:rPr lang="en-US"/>
              <a:t>E’ stata rilevata una possibile backdoor nel sistema che permette ad un’attaccante di collegarsi ad una shell senza autenticazione</a:t>
            </a:r>
          </a:p>
          <a:p>
            <a:endParaRPr lang="en-US"/>
          </a:p>
          <a:p>
            <a:r>
              <a:rPr lang="en-US" b="1"/>
              <a:t>Soluzione</a:t>
            </a:r>
          </a:p>
          <a:p>
            <a:endParaRPr lang="en-US"/>
          </a:p>
          <a:p>
            <a:r>
              <a:rPr lang="en-US"/>
              <a:t>Analizzando l’output di Nessun risulta che la shell della backdoor è in ascolto nella porta 1524</a:t>
            </a:r>
          </a:p>
          <a:p>
            <a:endParaRPr lang="en-US"/>
          </a:p>
          <a:p>
            <a:r>
              <a:rPr lang="en-US"/>
              <a:t>Ho quindi inserito una regola nel firewall iptables che droppa le connessioni su quella specifica porta con il seguente comando:</a:t>
            </a:r>
          </a:p>
          <a:p>
            <a:endParaRPr lang="en-US"/>
          </a:p>
          <a:p>
            <a:r>
              <a:rPr lang="en-US"/>
              <a:t>sudo iptables -A INPUT -p tcp --dport 1524 -j DROP</a:t>
            </a:r>
          </a:p>
          <a:p>
            <a:endParaRPr lang="en-US"/>
          </a:p>
          <a:p>
            <a:r>
              <a:rPr lang="en-US"/>
              <a:t>Trattandosi di Metasploitable non mi è stato possibile salvare permanentemente la regola ma in un sistema normale avrei eseguito un altro comando (che varia in base al sistema in questione) per salvare la regola anche dopo un reboot del sistema</a:t>
            </a:r>
          </a:p>
        </p:txBody>
      </p:sp>
    </p:spTree>
    <p:extLst>
      <p:ext uri="{BB962C8B-B14F-4D97-AF65-F5344CB8AC3E}">
        <p14:creationId xmlns:p14="http://schemas.microsoft.com/office/powerpoint/2010/main" val="354533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FFA00-7230-5725-6B0E-30D9AF3D570A}"/>
              </a:ext>
            </a:extLst>
          </p:cNvPr>
          <p:cNvPicPr>
            <a:picLocks noChangeAspect="1"/>
          </p:cNvPicPr>
          <p:nvPr/>
        </p:nvPicPr>
        <p:blipFill>
          <a:blip r:embed="rId2"/>
          <a:stretch>
            <a:fillRect/>
          </a:stretch>
        </p:blipFill>
        <p:spPr>
          <a:xfrm>
            <a:off x="547687" y="0"/>
            <a:ext cx="11096625" cy="657225"/>
          </a:xfrm>
          <a:prstGeom prst="rect">
            <a:avLst/>
          </a:prstGeom>
        </p:spPr>
      </p:pic>
      <p:sp>
        <p:nvSpPr>
          <p:cNvPr id="6" name="TextBox 5">
            <a:extLst>
              <a:ext uri="{FF2B5EF4-FFF2-40B4-BE49-F238E27FC236}">
                <a16:creationId xmlns:a16="http://schemas.microsoft.com/office/drawing/2014/main" id="{819C51B8-15DB-E860-77F3-BE8046123C32}"/>
              </a:ext>
            </a:extLst>
          </p:cNvPr>
          <p:cNvSpPr txBox="1"/>
          <p:nvPr/>
        </p:nvSpPr>
        <p:spPr>
          <a:xfrm>
            <a:off x="0" y="2511317"/>
            <a:ext cx="12123634" cy="3139321"/>
          </a:xfrm>
          <a:prstGeom prst="rect">
            <a:avLst/>
          </a:prstGeom>
          <a:noFill/>
        </p:spPr>
        <p:txBody>
          <a:bodyPr wrap="square" rtlCol="0">
            <a:spAutoFit/>
          </a:bodyPr>
          <a:lstStyle/>
          <a:p>
            <a:r>
              <a:rPr lang="en-US"/>
              <a:t>Come quarta e quinta vulnerabilità ho risolto quelle relativa alle share NFS</a:t>
            </a:r>
          </a:p>
          <a:p>
            <a:endParaRPr lang="en-US"/>
          </a:p>
          <a:p>
            <a:r>
              <a:rPr lang="en-US" b="1"/>
              <a:t>Spiegazione Vulnerabilità</a:t>
            </a:r>
          </a:p>
          <a:p>
            <a:endParaRPr lang="en-US"/>
          </a:p>
          <a:p>
            <a:r>
              <a:rPr lang="en-US"/>
              <a:t>Il server rende possible l’accesso alle share NFS da remoto senza autenticazione</a:t>
            </a:r>
          </a:p>
          <a:p>
            <a:endParaRPr lang="en-US"/>
          </a:p>
          <a:p>
            <a:r>
              <a:rPr lang="en-US" b="1"/>
              <a:t>Soluzione</a:t>
            </a:r>
          </a:p>
          <a:p>
            <a:endParaRPr lang="en-US"/>
          </a:p>
          <a:p>
            <a:r>
              <a:rPr lang="en-US"/>
              <a:t>Ho commentato la seguente riga nel file /etc/exports che permetteva l’accesso da remoto:</a:t>
            </a:r>
          </a:p>
          <a:p>
            <a:endParaRPr lang="en-US"/>
          </a:p>
          <a:p>
            <a:r>
              <a:rPr lang="en-US"/>
              <a:t>#/  *(rw,sync,no_root_squash,no_subtree_check)</a:t>
            </a:r>
          </a:p>
        </p:txBody>
      </p:sp>
      <p:pic>
        <p:nvPicPr>
          <p:cNvPr id="3" name="Picture 2">
            <a:extLst>
              <a:ext uri="{FF2B5EF4-FFF2-40B4-BE49-F238E27FC236}">
                <a16:creationId xmlns:a16="http://schemas.microsoft.com/office/drawing/2014/main" id="{87B1B58D-8754-48AC-10A3-E5C0FDAF9E02}"/>
              </a:ext>
            </a:extLst>
          </p:cNvPr>
          <p:cNvPicPr>
            <a:picLocks noChangeAspect="1"/>
          </p:cNvPicPr>
          <p:nvPr/>
        </p:nvPicPr>
        <p:blipFill>
          <a:blip r:embed="rId3"/>
          <a:stretch>
            <a:fillRect/>
          </a:stretch>
        </p:blipFill>
        <p:spPr>
          <a:xfrm>
            <a:off x="1400174" y="889657"/>
            <a:ext cx="9391650" cy="771525"/>
          </a:xfrm>
          <a:prstGeom prst="rect">
            <a:avLst/>
          </a:prstGeom>
        </p:spPr>
      </p:pic>
    </p:spTree>
    <p:extLst>
      <p:ext uri="{BB962C8B-B14F-4D97-AF65-F5344CB8AC3E}">
        <p14:creationId xmlns:p14="http://schemas.microsoft.com/office/powerpoint/2010/main" val="3414076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D994C-A97A-F452-2478-B19239E82E38}"/>
              </a:ext>
            </a:extLst>
          </p:cNvPr>
          <p:cNvSpPr txBox="1"/>
          <p:nvPr/>
        </p:nvSpPr>
        <p:spPr>
          <a:xfrm>
            <a:off x="0" y="2657742"/>
            <a:ext cx="12191999" cy="923330"/>
          </a:xfrm>
          <a:prstGeom prst="rect">
            <a:avLst/>
          </a:prstGeom>
          <a:noFill/>
        </p:spPr>
        <p:txBody>
          <a:bodyPr wrap="square" rtlCol="0">
            <a:spAutoFit/>
          </a:bodyPr>
          <a:lstStyle/>
          <a:p>
            <a:pPr algn="ctr"/>
            <a:r>
              <a:rPr lang="en-US"/>
              <a:t>Le slide seguenti sono vulnerabilità che ho risolto solo in maniera teorica o alle quali stavo lavorando ma non sono riuscito ad arrivare ad una conclusione definitiva</a:t>
            </a:r>
          </a:p>
          <a:p>
            <a:pPr algn="ctr"/>
            <a:r>
              <a:rPr lang="en-US"/>
              <a:t>Le ho aggiunte solo per completezza</a:t>
            </a:r>
            <a:endParaRPr lang="it-IT"/>
          </a:p>
        </p:txBody>
      </p:sp>
    </p:spTree>
    <p:extLst>
      <p:ext uri="{BB962C8B-B14F-4D97-AF65-F5344CB8AC3E}">
        <p14:creationId xmlns:p14="http://schemas.microsoft.com/office/powerpoint/2010/main" val="24198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E868FB-230E-1B86-3C9A-8E94492B6CE0}"/>
              </a:ext>
            </a:extLst>
          </p:cNvPr>
          <p:cNvPicPr>
            <a:picLocks noChangeAspect="1"/>
          </p:cNvPicPr>
          <p:nvPr/>
        </p:nvPicPr>
        <p:blipFill>
          <a:blip r:embed="rId2"/>
          <a:stretch>
            <a:fillRect/>
          </a:stretch>
        </p:blipFill>
        <p:spPr>
          <a:xfrm>
            <a:off x="0" y="0"/>
            <a:ext cx="12192000" cy="621016"/>
          </a:xfrm>
          <a:prstGeom prst="rect">
            <a:avLst/>
          </a:prstGeom>
        </p:spPr>
      </p:pic>
      <p:sp>
        <p:nvSpPr>
          <p:cNvPr id="7" name="TextBox 6">
            <a:extLst>
              <a:ext uri="{FF2B5EF4-FFF2-40B4-BE49-F238E27FC236}">
                <a16:creationId xmlns:a16="http://schemas.microsoft.com/office/drawing/2014/main" id="{93946C57-4BEB-BE3A-7D45-C7969E90DF4C}"/>
              </a:ext>
            </a:extLst>
          </p:cNvPr>
          <p:cNvSpPr txBox="1"/>
          <p:nvPr/>
        </p:nvSpPr>
        <p:spPr>
          <a:xfrm>
            <a:off x="68366" y="1307507"/>
            <a:ext cx="12123634" cy="4801314"/>
          </a:xfrm>
          <a:prstGeom prst="rect">
            <a:avLst/>
          </a:prstGeom>
          <a:noFill/>
        </p:spPr>
        <p:txBody>
          <a:bodyPr wrap="square" rtlCol="0">
            <a:spAutoFit/>
          </a:bodyPr>
          <a:lstStyle/>
          <a:p>
            <a:r>
              <a:rPr lang="en-US"/>
              <a:t>Questa vulnerabilità non ho potuto risolverla perchè il gestore di pacchetti di Metasploitable non è pensato per essere funzionale ma scrivo comunque la risoluzione teorica del problema</a:t>
            </a:r>
          </a:p>
          <a:p>
            <a:endParaRPr lang="en-US"/>
          </a:p>
          <a:p>
            <a:r>
              <a:rPr lang="en-US" b="1"/>
              <a:t>Spiegazione Vulnerabilità</a:t>
            </a:r>
          </a:p>
          <a:p>
            <a:endParaRPr lang="en-US"/>
          </a:p>
          <a:p>
            <a:r>
              <a:rPr lang="en-US"/>
              <a:t>Il sistema operativo ha una versione non più supportata e questo può portare a un gran numero di problematiche di sicurezza</a:t>
            </a:r>
          </a:p>
          <a:p>
            <a:endParaRPr lang="en-US"/>
          </a:p>
          <a:p>
            <a:r>
              <a:rPr lang="en-US" b="1"/>
              <a:t>Soluzione</a:t>
            </a:r>
          </a:p>
          <a:p>
            <a:endParaRPr lang="en-US"/>
          </a:p>
          <a:p>
            <a:r>
              <a:rPr lang="en-US"/>
              <a:t>Bisogna aggiornare il sistema operativo tramite i seguenti comandi:</a:t>
            </a:r>
          </a:p>
          <a:p>
            <a:endParaRPr lang="en-US"/>
          </a:p>
          <a:p>
            <a:r>
              <a:rPr lang="en-US"/>
              <a:t>sudo apt update (per aggiornare la lista dei pacchetti)</a:t>
            </a:r>
          </a:p>
          <a:p>
            <a:endParaRPr lang="en-US"/>
          </a:p>
          <a:p>
            <a:r>
              <a:rPr lang="en-US"/>
              <a:t>sudo apt upgrade (per aggiornare i pacchetti già installati alla loro versione più recente)</a:t>
            </a:r>
          </a:p>
          <a:p>
            <a:endParaRPr lang="en-US"/>
          </a:p>
          <a:p>
            <a:r>
              <a:rPr lang="en-US"/>
              <a:t>sudo do-release-upgrade (per aggiornare il sistema operativo)</a:t>
            </a:r>
          </a:p>
          <a:p>
            <a:endParaRPr lang="it-IT"/>
          </a:p>
        </p:txBody>
      </p:sp>
    </p:spTree>
    <p:extLst>
      <p:ext uri="{BB962C8B-B14F-4D97-AF65-F5344CB8AC3E}">
        <p14:creationId xmlns:p14="http://schemas.microsoft.com/office/powerpoint/2010/main" val="1595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359D19-C0DD-B622-6BF8-50F99682D062}"/>
              </a:ext>
            </a:extLst>
          </p:cNvPr>
          <p:cNvPicPr>
            <a:picLocks noChangeAspect="1"/>
          </p:cNvPicPr>
          <p:nvPr/>
        </p:nvPicPr>
        <p:blipFill>
          <a:blip r:embed="rId2"/>
          <a:stretch>
            <a:fillRect/>
          </a:stretch>
        </p:blipFill>
        <p:spPr>
          <a:xfrm>
            <a:off x="0" y="0"/>
            <a:ext cx="12192000" cy="610909"/>
          </a:xfrm>
          <a:prstGeom prst="rect">
            <a:avLst/>
          </a:prstGeom>
        </p:spPr>
      </p:pic>
      <p:sp>
        <p:nvSpPr>
          <p:cNvPr id="6" name="TextBox 5">
            <a:extLst>
              <a:ext uri="{FF2B5EF4-FFF2-40B4-BE49-F238E27FC236}">
                <a16:creationId xmlns:a16="http://schemas.microsoft.com/office/drawing/2014/main" id="{FFC59635-7D9C-D517-E9A5-082C60C64A08}"/>
              </a:ext>
            </a:extLst>
          </p:cNvPr>
          <p:cNvSpPr txBox="1"/>
          <p:nvPr/>
        </p:nvSpPr>
        <p:spPr>
          <a:xfrm>
            <a:off x="68366" y="1307507"/>
            <a:ext cx="12123634" cy="4247317"/>
          </a:xfrm>
          <a:prstGeom prst="rect">
            <a:avLst/>
          </a:prstGeom>
          <a:noFill/>
        </p:spPr>
        <p:txBody>
          <a:bodyPr wrap="square" rtlCol="0">
            <a:spAutoFit/>
          </a:bodyPr>
          <a:lstStyle/>
          <a:p>
            <a:r>
              <a:rPr lang="en-US"/>
              <a:t>Questa è una vulnerabilità non risolta in pratica</a:t>
            </a:r>
          </a:p>
          <a:p>
            <a:endParaRPr lang="en-US"/>
          </a:p>
          <a:p>
            <a:r>
              <a:rPr lang="en-US" b="1"/>
              <a:t>Spiegazione Vulnerabilità</a:t>
            </a:r>
          </a:p>
          <a:p>
            <a:endParaRPr lang="en-US"/>
          </a:p>
          <a:p>
            <a:r>
              <a:rPr lang="en-US"/>
              <a:t>Il connector APJ (Apache JServ Protocol) permette ad un’attaccante non autenticato di leggere e possibilmente caricare file sul server se quest’ultimo lo permette</a:t>
            </a:r>
          </a:p>
          <a:p>
            <a:endParaRPr lang="en-US"/>
          </a:p>
          <a:p>
            <a:r>
              <a:rPr lang="en-US" b="1"/>
              <a:t>Soluzione</a:t>
            </a:r>
          </a:p>
          <a:p>
            <a:endParaRPr lang="en-US"/>
          </a:p>
          <a:p>
            <a:r>
              <a:rPr lang="en-US"/>
              <a:t>Ho modificato la seguente riga nel file server.xml trovato nel percorso /etc/tomcat5.5/server.xml:</a:t>
            </a:r>
          </a:p>
          <a:p>
            <a:endParaRPr lang="en-US"/>
          </a:p>
          <a:p>
            <a:r>
              <a:rPr lang="en-US"/>
              <a:t>&lt;Connector port="8009" protocol="AJP/1.3" redirectPort="8443" address="192.168.50.101" secret="m3t4spl0"/&gt;</a:t>
            </a:r>
          </a:p>
          <a:p>
            <a:br>
              <a:rPr lang="en-US"/>
            </a:br>
            <a:r>
              <a:rPr lang="en-US"/>
              <a:t>Dove ho aggiunto address=“192.168.50.101” che si riferisce all’indirizzo del server Tomcat e secret=“m3t4spl0” che definisce una password per potersi autenticare</a:t>
            </a:r>
            <a:endParaRPr lang="it-IT"/>
          </a:p>
        </p:txBody>
      </p:sp>
    </p:spTree>
    <p:extLst>
      <p:ext uri="{BB962C8B-B14F-4D97-AF65-F5344CB8AC3E}">
        <p14:creationId xmlns:p14="http://schemas.microsoft.com/office/powerpoint/2010/main" val="246811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FA485E-64EC-0BF7-EAE6-0F1AE77E79CA}"/>
              </a:ext>
            </a:extLst>
          </p:cNvPr>
          <p:cNvPicPr>
            <a:picLocks noChangeAspect="1"/>
          </p:cNvPicPr>
          <p:nvPr/>
        </p:nvPicPr>
        <p:blipFill>
          <a:blip r:embed="rId2"/>
          <a:stretch>
            <a:fillRect/>
          </a:stretch>
        </p:blipFill>
        <p:spPr>
          <a:xfrm>
            <a:off x="838200" y="182488"/>
            <a:ext cx="10515600" cy="647700"/>
          </a:xfrm>
          <a:prstGeom prst="rect">
            <a:avLst/>
          </a:prstGeom>
        </p:spPr>
      </p:pic>
      <p:sp>
        <p:nvSpPr>
          <p:cNvPr id="7" name="TextBox 6">
            <a:extLst>
              <a:ext uri="{FF2B5EF4-FFF2-40B4-BE49-F238E27FC236}">
                <a16:creationId xmlns:a16="http://schemas.microsoft.com/office/drawing/2014/main" id="{379AA053-E73A-1422-CD39-177342FA2228}"/>
              </a:ext>
            </a:extLst>
          </p:cNvPr>
          <p:cNvSpPr txBox="1"/>
          <p:nvPr/>
        </p:nvSpPr>
        <p:spPr>
          <a:xfrm>
            <a:off x="68366" y="1307507"/>
            <a:ext cx="12123634" cy="4247317"/>
          </a:xfrm>
          <a:prstGeom prst="rect">
            <a:avLst/>
          </a:prstGeom>
          <a:noFill/>
        </p:spPr>
        <p:txBody>
          <a:bodyPr wrap="square" rtlCol="0">
            <a:spAutoFit/>
          </a:bodyPr>
          <a:lstStyle/>
          <a:p>
            <a:r>
              <a:rPr lang="en-US"/>
              <a:t>Questa è una vulnerabilità non risolta in pratica</a:t>
            </a:r>
          </a:p>
          <a:p>
            <a:endParaRPr lang="en-US"/>
          </a:p>
          <a:p>
            <a:r>
              <a:rPr lang="en-US" b="1"/>
              <a:t>Spiegazione Vulnerabilità</a:t>
            </a:r>
          </a:p>
          <a:p>
            <a:endParaRPr lang="en-US"/>
          </a:p>
          <a:p>
            <a:r>
              <a:rPr lang="en-US"/>
              <a:t>Il server usa dei protocolli obsoleti (SSL 2.0 e SSL 3.0) con diverse vulnerabilità note</a:t>
            </a:r>
          </a:p>
          <a:p>
            <a:endParaRPr lang="en-US"/>
          </a:p>
          <a:p>
            <a:r>
              <a:rPr lang="en-US" b="1"/>
              <a:t>Soluzione</a:t>
            </a:r>
          </a:p>
          <a:p>
            <a:endParaRPr lang="en-US"/>
          </a:p>
          <a:p>
            <a:r>
              <a:rPr lang="en-US"/>
              <a:t>Ho modificato i protocolli attivi usando prima il comando “sudo su” per loggare come admin e poi modificando il file  presente nel percorso </a:t>
            </a:r>
            <a:r>
              <a:rPr lang="fr-FR"/>
              <a:t>/etc/apache2/mods-available/ssl.conf</a:t>
            </a:r>
            <a:r>
              <a:rPr lang="en-US"/>
              <a:t> aggiungendo la seguente riga:</a:t>
            </a:r>
            <a:br>
              <a:rPr lang="en-US"/>
            </a:br>
            <a:br>
              <a:rPr lang="en-US"/>
            </a:br>
            <a:r>
              <a:rPr lang="en-US"/>
              <a:t>SSLProtocol All -SSLv2 -SSLv3 –TLSv1 –TLSv1.1</a:t>
            </a:r>
          </a:p>
          <a:p>
            <a:endParaRPr lang="en-US"/>
          </a:p>
          <a:p>
            <a:r>
              <a:rPr lang="en-US"/>
              <a:t>Questo fa si che i protocolli SSL 2.0, 3.0, TLS 1, TLS 1.1 vengono disattivi e rimane attivo invece il più sicuro TLS 1.2</a:t>
            </a:r>
          </a:p>
          <a:p>
            <a:endParaRPr lang="it-IT"/>
          </a:p>
        </p:txBody>
      </p:sp>
    </p:spTree>
    <p:extLst>
      <p:ext uri="{BB962C8B-B14F-4D97-AF65-F5344CB8AC3E}">
        <p14:creationId xmlns:p14="http://schemas.microsoft.com/office/powerpoint/2010/main" val="67141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681</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dc:creator>
  <cp:lastModifiedBy>Marco</cp:lastModifiedBy>
  <cp:revision>36</cp:revision>
  <dcterms:created xsi:type="dcterms:W3CDTF">2024-01-12T09:05:12Z</dcterms:created>
  <dcterms:modified xsi:type="dcterms:W3CDTF">2024-01-12T15:54:34Z</dcterms:modified>
</cp:coreProperties>
</file>