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dirty="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Descriptif fonctionnel</a:t>
            </a:r>
          </a:p>
        </p:txBody>
      </p:sp>
      <p:sp>
        <p:nvSpPr>
          <p:cNvPr id="3" name="Sous-titre 2"/>
          <p:cNvSpPr>
            <a:spLocks noGrp="1"/>
          </p:cNvSpPr>
          <p:nvPr>
            <p:ph type="subTitle" idx="1"/>
          </p:nvPr>
        </p:nvSpPr>
        <p:spPr/>
        <p:txBody>
          <a:bodyPr/>
          <a:lstStyle/>
          <a:p>
            <a:r>
              <a:rPr lang="fr-FR" dirty="0"/>
              <a:t>PROJET: BILLETTERIE POUR LE MUSEE DU </a:t>
            </a:r>
            <a:r>
              <a:rPr lang="fr-FR" dirty="0" err="1"/>
              <a:t>LouVre</a:t>
            </a:r>
            <a:endParaRPr lang="fr-FR" dirty="0"/>
          </a:p>
        </p:txBody>
      </p:sp>
    </p:spTree>
    <p:extLst>
      <p:ext uri="{BB962C8B-B14F-4D97-AF65-F5344CB8AC3E}">
        <p14:creationId xmlns:p14="http://schemas.microsoft.com/office/powerpoint/2010/main" val="271721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 Globale du processus</a:t>
            </a:r>
          </a:p>
        </p:txBody>
      </p:sp>
      <p:sp>
        <p:nvSpPr>
          <p:cNvPr id="3" name="Espace réservé du contenu 2"/>
          <p:cNvSpPr>
            <a:spLocks noGrp="1"/>
          </p:cNvSpPr>
          <p:nvPr>
            <p:ph idx="1"/>
          </p:nvPr>
        </p:nvSpPr>
        <p:spPr/>
        <p:txBody>
          <a:bodyPr/>
          <a:lstStyle/>
          <a:p>
            <a:r>
              <a:rPr lang="fr-FR" dirty="0"/>
              <a:t>Le processus global est représenté par le diagramme ci-dessous:</a:t>
            </a:r>
          </a:p>
          <a:p>
            <a:endParaRPr lang="fr-FR" dirty="0"/>
          </a:p>
        </p:txBody>
      </p:sp>
      <p:pic>
        <p:nvPicPr>
          <p:cNvPr id="4" name="Image 3"/>
          <p:cNvPicPr/>
          <p:nvPr/>
        </p:nvPicPr>
        <p:blipFill>
          <a:blip r:embed="rId2"/>
          <a:stretch>
            <a:fillRect/>
          </a:stretch>
        </p:blipFill>
        <p:spPr>
          <a:xfrm>
            <a:off x="1190897" y="2331461"/>
            <a:ext cx="6684140" cy="1372792"/>
          </a:xfrm>
          <a:prstGeom prst="rect">
            <a:avLst/>
          </a:prstGeom>
        </p:spPr>
      </p:pic>
      <p:sp>
        <p:nvSpPr>
          <p:cNvPr id="5" name="ZoneTexte 4"/>
          <p:cNvSpPr txBox="1"/>
          <p:nvPr/>
        </p:nvSpPr>
        <p:spPr>
          <a:xfrm>
            <a:off x="1190897" y="3812626"/>
            <a:ext cx="10481699" cy="2308255"/>
          </a:xfrm>
          <a:prstGeom prst="rect">
            <a:avLst/>
          </a:prstGeom>
          <a:noFill/>
        </p:spPr>
        <p:txBody>
          <a:bodyPr wrap="square" rtlCol="0">
            <a:noAutofit/>
          </a:bodyPr>
          <a:lstStyle/>
          <a:p>
            <a:pPr marL="285750" indent="-285750">
              <a:buFont typeface="Arial" panose="020B0604020202020204" pitchFamily="34" charset="0"/>
              <a:buChar char="•"/>
            </a:pPr>
            <a:r>
              <a:rPr lang="fr-FR" sz="1400" dirty="0"/>
              <a:t>L’étape 1 ‘Initialisation des billets’ permet de sélectionner le nombre de billets aux tarifs souhaités pour une date donnée. </a:t>
            </a:r>
            <a:br>
              <a:rPr lang="fr-FR" sz="1400" dirty="0"/>
            </a:br>
            <a:r>
              <a:rPr lang="fr-FR" sz="1400" dirty="0"/>
              <a:t>Cette étape est réalisée par la vue appelée ‘E1: Choix Tarif’.</a:t>
            </a:r>
          </a:p>
          <a:p>
            <a:pPr marL="285750" indent="-285750">
              <a:buFont typeface="Arial" panose="020B0604020202020204" pitchFamily="34" charset="0"/>
              <a:buChar char="•"/>
            </a:pPr>
            <a:r>
              <a:rPr lang="fr-FR" sz="1400" dirty="0"/>
              <a:t>L’étape 2 ‘Renseignement des données clients’ permet de renseigner les noms, prénoms et dates de naissance éventuellement requis pour un tarif donné. Dans cette étape est également renseigné les </a:t>
            </a:r>
            <a:r>
              <a:rPr lang="fr-FR" sz="1400" dirty="0" err="1"/>
              <a:t>nomn</a:t>
            </a:r>
            <a:r>
              <a:rPr lang="fr-FR" sz="1400" dirty="0"/>
              <a:t> prénom et email de l’acheteur. </a:t>
            </a:r>
            <a:br>
              <a:rPr lang="fr-FR" sz="1400" dirty="0"/>
            </a:br>
            <a:r>
              <a:rPr lang="fr-FR" sz="1400" dirty="0"/>
              <a:t> Cette étape est réalisée par la vue appelée ‘E2: Détails billets’.</a:t>
            </a:r>
          </a:p>
          <a:p>
            <a:pPr marL="285750" indent="-285750">
              <a:buFont typeface="Arial" panose="020B0604020202020204" pitchFamily="34" charset="0"/>
              <a:buChar char="•"/>
            </a:pPr>
            <a:r>
              <a:rPr lang="fr-FR" sz="1400" dirty="0"/>
              <a:t>L’étape 3 ‘Renseignement des données de paiement’ permet de choisir entre le mode de paiement </a:t>
            </a:r>
            <a:r>
              <a:rPr lang="fr-FR" sz="1400" dirty="0" err="1"/>
              <a:t>Stripe</a:t>
            </a:r>
            <a:r>
              <a:rPr lang="fr-FR" sz="1400" dirty="0"/>
              <a:t> ou </a:t>
            </a:r>
            <a:r>
              <a:rPr lang="fr-FR" sz="1400" dirty="0" err="1"/>
              <a:t>Paypal</a:t>
            </a:r>
            <a:r>
              <a:rPr lang="fr-FR" sz="1400" dirty="0"/>
              <a:t>. Dans les deux cas, le choix conduit à la demande de renseignement des données clients nécessaires pour l’action. Cette étape est réalisée par la vue ‘E3: Mode de paiement’.</a:t>
            </a:r>
          </a:p>
          <a:p>
            <a:pPr marL="285750" indent="-285750">
              <a:buFont typeface="Arial" panose="020B0604020202020204" pitchFamily="34" charset="0"/>
              <a:buChar char="•"/>
            </a:pPr>
            <a:r>
              <a:rPr lang="fr-FR" sz="1400" dirty="0"/>
              <a:t>L ’étape 4 ‘Enregistrement et envoie des billets’ permet la prise en compte bonne ou mauvaise du résultat de paiement (</a:t>
            </a:r>
            <a:r>
              <a:rPr lang="fr-FR" sz="1400" dirty="0" err="1"/>
              <a:t>Stripe</a:t>
            </a:r>
            <a:r>
              <a:rPr lang="fr-FR" sz="1400" dirty="0"/>
              <a:t> ou </a:t>
            </a:r>
            <a:r>
              <a:rPr lang="fr-FR" sz="1400" dirty="0" err="1"/>
              <a:t>Paypal</a:t>
            </a:r>
            <a:r>
              <a:rPr lang="fr-FR" sz="1400" dirty="0"/>
              <a:t>). En cas de succès, les billets sont générés et envoyés par mail à l’acheteur.</a:t>
            </a:r>
          </a:p>
        </p:txBody>
      </p:sp>
    </p:spTree>
    <p:extLst>
      <p:ext uri="{BB962C8B-B14F-4D97-AF65-F5344CB8AC3E}">
        <p14:creationId xmlns:p14="http://schemas.microsoft.com/office/powerpoint/2010/main" val="94768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E1 : Choix Tarifs (1/2) </a:t>
            </a:r>
          </a:p>
        </p:txBody>
      </p:sp>
      <p:pic>
        <p:nvPicPr>
          <p:cNvPr id="4" name="Image 3"/>
          <p:cNvPicPr>
            <a:picLocks noChangeAspect="1"/>
          </p:cNvPicPr>
          <p:nvPr/>
        </p:nvPicPr>
        <p:blipFill>
          <a:blip r:embed="rId2"/>
          <a:stretch>
            <a:fillRect/>
          </a:stretch>
        </p:blipFill>
        <p:spPr>
          <a:xfrm>
            <a:off x="140662" y="2061210"/>
            <a:ext cx="6109536" cy="3682365"/>
          </a:xfrm>
          <a:prstGeom prst="rect">
            <a:avLst/>
          </a:prstGeom>
        </p:spPr>
      </p:pic>
      <p:sp>
        <p:nvSpPr>
          <p:cNvPr id="22" name="Accolade fermante 21"/>
          <p:cNvSpPr/>
          <p:nvPr/>
        </p:nvSpPr>
        <p:spPr>
          <a:xfrm>
            <a:off x="6250198" y="2061210"/>
            <a:ext cx="262569" cy="73797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ZoneTexte 22"/>
          <p:cNvSpPr txBox="1"/>
          <p:nvPr/>
        </p:nvSpPr>
        <p:spPr>
          <a:xfrm>
            <a:off x="6481823" y="2245531"/>
            <a:ext cx="3935949" cy="307777"/>
          </a:xfrm>
          <a:prstGeom prst="rect">
            <a:avLst/>
          </a:prstGeom>
          <a:noFill/>
        </p:spPr>
        <p:txBody>
          <a:bodyPr wrap="none" rtlCol="0">
            <a:spAutoFit/>
          </a:bodyPr>
          <a:lstStyle/>
          <a:p>
            <a:r>
              <a:rPr lang="fr-FR" sz="1400" dirty="0"/>
              <a:t>Une zone indiquant l’action attendue par le visiteur</a:t>
            </a:r>
          </a:p>
        </p:txBody>
      </p:sp>
      <p:sp>
        <p:nvSpPr>
          <p:cNvPr id="24" name="Accolade fermante 23"/>
          <p:cNvSpPr/>
          <p:nvPr/>
        </p:nvSpPr>
        <p:spPr>
          <a:xfrm>
            <a:off x="6250198" y="3822357"/>
            <a:ext cx="259725" cy="51406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ZoneTexte 24"/>
          <p:cNvSpPr txBox="1"/>
          <p:nvPr/>
        </p:nvSpPr>
        <p:spPr>
          <a:xfrm>
            <a:off x="6496290" y="2939424"/>
            <a:ext cx="5267342" cy="595037"/>
          </a:xfrm>
          <a:prstGeom prst="rect">
            <a:avLst/>
          </a:prstGeom>
          <a:noFill/>
        </p:spPr>
        <p:txBody>
          <a:bodyPr wrap="square" rtlCol="0">
            <a:noAutofit/>
          </a:bodyPr>
          <a:lstStyle/>
          <a:p>
            <a:r>
              <a:rPr lang="fr-FR" sz="1400" dirty="0"/>
              <a:t>Une zone interactive permettant au visiteur de choisir le nombre d’entrée aux tarifs souhaités.</a:t>
            </a:r>
          </a:p>
        </p:txBody>
      </p:sp>
      <p:sp>
        <p:nvSpPr>
          <p:cNvPr id="26" name="Accolade fermante 25"/>
          <p:cNvSpPr/>
          <p:nvPr/>
        </p:nvSpPr>
        <p:spPr>
          <a:xfrm>
            <a:off x="6250198" y="2866001"/>
            <a:ext cx="259725" cy="72569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ZoneTexte 26"/>
          <p:cNvSpPr txBox="1"/>
          <p:nvPr/>
        </p:nvSpPr>
        <p:spPr>
          <a:xfrm>
            <a:off x="6509923" y="3741386"/>
            <a:ext cx="5267342" cy="595037"/>
          </a:xfrm>
          <a:prstGeom prst="rect">
            <a:avLst/>
          </a:prstGeom>
          <a:noFill/>
        </p:spPr>
        <p:txBody>
          <a:bodyPr wrap="square" rtlCol="0">
            <a:noAutofit/>
          </a:bodyPr>
          <a:lstStyle/>
          <a:p>
            <a:r>
              <a:rPr lang="fr-FR" sz="1400" dirty="0"/>
              <a:t>Un formulaire permettant au visiteur de sélectionner la date de visite souhaitée.</a:t>
            </a:r>
          </a:p>
        </p:txBody>
      </p:sp>
      <p:sp>
        <p:nvSpPr>
          <p:cNvPr id="28" name="Accolade fermante 27"/>
          <p:cNvSpPr/>
          <p:nvPr/>
        </p:nvSpPr>
        <p:spPr>
          <a:xfrm>
            <a:off x="6250198" y="4323461"/>
            <a:ext cx="259725" cy="61100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ZoneTexte 28"/>
          <p:cNvSpPr txBox="1"/>
          <p:nvPr/>
        </p:nvSpPr>
        <p:spPr>
          <a:xfrm>
            <a:off x="6490061" y="4349583"/>
            <a:ext cx="5267342" cy="595037"/>
          </a:xfrm>
          <a:prstGeom prst="rect">
            <a:avLst/>
          </a:prstGeom>
          <a:noFill/>
        </p:spPr>
        <p:txBody>
          <a:bodyPr wrap="square" rtlCol="0">
            <a:noAutofit/>
          </a:bodyPr>
          <a:lstStyle/>
          <a:p>
            <a:r>
              <a:rPr lang="fr-FR" sz="1400" dirty="0"/>
              <a:t>Un tableau récapitulatif (non modifiable) de la commande en cours qui indique le montant total de la commande, et le nombre d’entrée correspondant.</a:t>
            </a:r>
          </a:p>
        </p:txBody>
      </p:sp>
      <p:sp>
        <p:nvSpPr>
          <p:cNvPr id="30" name="Accolade fermante 29"/>
          <p:cNvSpPr/>
          <p:nvPr/>
        </p:nvSpPr>
        <p:spPr>
          <a:xfrm>
            <a:off x="6250198" y="5023683"/>
            <a:ext cx="259725" cy="61100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ZoneTexte 30"/>
          <p:cNvSpPr txBox="1"/>
          <p:nvPr/>
        </p:nvSpPr>
        <p:spPr>
          <a:xfrm>
            <a:off x="6481823" y="5169329"/>
            <a:ext cx="5267342" cy="438960"/>
          </a:xfrm>
          <a:prstGeom prst="rect">
            <a:avLst/>
          </a:prstGeom>
          <a:noFill/>
        </p:spPr>
        <p:txBody>
          <a:bodyPr wrap="square" rtlCol="0">
            <a:noAutofit/>
          </a:bodyPr>
          <a:lstStyle/>
          <a:p>
            <a:r>
              <a:rPr lang="fr-FR" sz="1400" dirty="0"/>
              <a:t>Un bouton permettant au visiteur de passer à l’étape suivante.</a:t>
            </a:r>
          </a:p>
        </p:txBody>
      </p:sp>
      <p:pic>
        <p:nvPicPr>
          <p:cNvPr id="32" name="Image 31"/>
          <p:cNvPicPr/>
          <p:nvPr/>
        </p:nvPicPr>
        <p:blipFill>
          <a:blip r:embed="rId3"/>
          <a:stretch>
            <a:fillRect/>
          </a:stretch>
        </p:blipFill>
        <p:spPr>
          <a:xfrm>
            <a:off x="6481823" y="55943"/>
            <a:ext cx="5629312" cy="1054400"/>
          </a:xfrm>
          <a:prstGeom prst="rect">
            <a:avLst/>
          </a:prstGeom>
        </p:spPr>
      </p:pic>
      <p:sp>
        <p:nvSpPr>
          <p:cNvPr id="33" name="Rectangle à coins arrondis 32"/>
          <p:cNvSpPr/>
          <p:nvPr/>
        </p:nvSpPr>
        <p:spPr>
          <a:xfrm>
            <a:off x="7063273" y="58782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167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E1 : Choix Tarifs (2/2) </a:t>
            </a:r>
          </a:p>
        </p:txBody>
      </p:sp>
      <p:pic>
        <p:nvPicPr>
          <p:cNvPr id="4" name="Image 3"/>
          <p:cNvPicPr>
            <a:picLocks noChangeAspect="1"/>
          </p:cNvPicPr>
          <p:nvPr/>
        </p:nvPicPr>
        <p:blipFill>
          <a:blip r:embed="rId2"/>
          <a:stretch>
            <a:fillRect/>
          </a:stretch>
        </p:blipFill>
        <p:spPr>
          <a:xfrm>
            <a:off x="1212532" y="2456579"/>
            <a:ext cx="1589636" cy="1304925"/>
          </a:xfrm>
          <a:prstGeom prst="rect">
            <a:avLst/>
          </a:prstGeom>
        </p:spPr>
      </p:pic>
      <p:sp>
        <p:nvSpPr>
          <p:cNvPr id="5" name="ZoneTexte 4"/>
          <p:cNvSpPr txBox="1"/>
          <p:nvPr/>
        </p:nvSpPr>
        <p:spPr>
          <a:xfrm>
            <a:off x="1097280" y="1737360"/>
            <a:ext cx="5305425" cy="632460"/>
          </a:xfrm>
          <a:prstGeom prst="rect">
            <a:avLst/>
          </a:prstGeom>
          <a:noFill/>
        </p:spPr>
        <p:txBody>
          <a:bodyPr wrap="square" rtlCol="0">
            <a:noAutofit/>
          </a:bodyPr>
          <a:lstStyle/>
          <a:p>
            <a:r>
              <a:rPr lang="fr-FR" dirty="0"/>
              <a:t>Les différents tarifs disponibles sont représentés selon un modèle commun détaillé ci-dessous:</a:t>
            </a:r>
          </a:p>
        </p:txBody>
      </p:sp>
      <p:sp>
        <p:nvSpPr>
          <p:cNvPr id="6" name="Rectangle 5"/>
          <p:cNvSpPr/>
          <p:nvPr/>
        </p:nvSpPr>
        <p:spPr>
          <a:xfrm>
            <a:off x="1212531" y="2456578"/>
            <a:ext cx="1589637" cy="739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3145153" y="2509918"/>
            <a:ext cx="7275711" cy="316231"/>
          </a:xfrm>
          <a:prstGeom prst="rect">
            <a:avLst/>
          </a:prstGeom>
          <a:noFill/>
        </p:spPr>
        <p:txBody>
          <a:bodyPr wrap="square" rtlCol="0">
            <a:noAutofit/>
          </a:bodyPr>
          <a:lstStyle/>
          <a:p>
            <a:r>
              <a:rPr lang="fr-FR" sz="1100" dirty="0"/>
              <a:t>Une zone synthétique indiquant le Tarif, son prix, ses conditions et le nombre d’entrée auquel il donne droit.</a:t>
            </a:r>
          </a:p>
        </p:txBody>
      </p:sp>
      <p:sp>
        <p:nvSpPr>
          <p:cNvPr id="8" name="Rectangle 7"/>
          <p:cNvSpPr/>
          <p:nvPr/>
        </p:nvSpPr>
        <p:spPr>
          <a:xfrm>
            <a:off x="2260281" y="3391933"/>
            <a:ext cx="541887" cy="270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3145153" y="2887468"/>
            <a:ext cx="8396058" cy="721637"/>
          </a:xfrm>
          <a:prstGeom prst="rect">
            <a:avLst/>
          </a:prstGeom>
          <a:noFill/>
        </p:spPr>
        <p:txBody>
          <a:bodyPr wrap="square" rtlCol="0">
            <a:noAutofit/>
          </a:bodyPr>
          <a:lstStyle/>
          <a:p>
            <a:r>
              <a:rPr lang="fr-FR" sz="1100" dirty="0"/>
              <a:t>Une zone d’interaction avec un bouton </a:t>
            </a:r>
            <a:r>
              <a:rPr lang="fr-FR" sz="1400" b="1" dirty="0"/>
              <a:t>+</a:t>
            </a:r>
            <a:r>
              <a:rPr lang="fr-FR" sz="1100" dirty="0"/>
              <a:t> permettant d’ajouter ce tarif dans sa commande et un bouton </a:t>
            </a:r>
            <a:r>
              <a:rPr lang="fr-FR" sz="1400" b="1" dirty="0"/>
              <a:t>-</a:t>
            </a:r>
            <a:r>
              <a:rPr lang="fr-FR" sz="1100" dirty="0"/>
              <a:t> permettant de retirer ce tarif de sa commande. En cas d’utilisation, d’un de ces boutons, une fonction JS est activée afin de mettre à jour le tableau de synthèse de la commande si besoin (totaux prix et nombre d’entrée). Cette fonction JS met également à jour la zone de synthèse du nombre d’entrée demandé par le client correspondant à ce tarif.</a:t>
            </a:r>
          </a:p>
        </p:txBody>
      </p:sp>
      <p:sp>
        <p:nvSpPr>
          <p:cNvPr id="10" name="Rectangle 9"/>
          <p:cNvSpPr/>
          <p:nvPr/>
        </p:nvSpPr>
        <p:spPr>
          <a:xfrm>
            <a:off x="1651274" y="3370025"/>
            <a:ext cx="486033" cy="2924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3145154" y="3875496"/>
            <a:ext cx="8321916" cy="350515"/>
          </a:xfrm>
          <a:prstGeom prst="rect">
            <a:avLst/>
          </a:prstGeom>
          <a:noFill/>
        </p:spPr>
        <p:txBody>
          <a:bodyPr wrap="square" rtlCol="0">
            <a:noAutofit/>
          </a:bodyPr>
          <a:lstStyle/>
          <a:p>
            <a:r>
              <a:rPr lang="fr-FR" sz="1100" dirty="0"/>
              <a:t>Une zone de synthèse du nombre d’entrée demandé par le client correspondant à ce tarif.</a:t>
            </a:r>
          </a:p>
        </p:txBody>
      </p:sp>
      <p:cxnSp>
        <p:nvCxnSpPr>
          <p:cNvPr id="12" name="Connecteur droit avec flèche 11"/>
          <p:cNvCxnSpPr>
            <a:stCxn id="6" idx="3"/>
          </p:cNvCxnSpPr>
          <p:nvPr/>
        </p:nvCxnSpPr>
        <p:spPr>
          <a:xfrm flipV="1">
            <a:off x="2802168" y="2660774"/>
            <a:ext cx="342986" cy="165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3"/>
          </p:cNvCxnSpPr>
          <p:nvPr/>
        </p:nvCxnSpPr>
        <p:spPr>
          <a:xfrm flipV="1">
            <a:off x="2802168" y="3370025"/>
            <a:ext cx="438742" cy="1571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2137307" y="3670425"/>
            <a:ext cx="1007847" cy="2952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Image 16"/>
          <p:cNvPicPr>
            <a:picLocks noChangeAspect="1"/>
          </p:cNvPicPr>
          <p:nvPr/>
        </p:nvPicPr>
        <p:blipFill rotWithShape="1">
          <a:blip r:embed="rId3"/>
          <a:srcRect l="2347"/>
          <a:stretch/>
        </p:blipFill>
        <p:spPr>
          <a:xfrm>
            <a:off x="410525" y="4534062"/>
            <a:ext cx="2734628" cy="600075"/>
          </a:xfrm>
          <a:prstGeom prst="rect">
            <a:avLst/>
          </a:prstGeom>
        </p:spPr>
      </p:pic>
      <p:cxnSp>
        <p:nvCxnSpPr>
          <p:cNvPr id="18" name="Connecteur droit avec flèche 17"/>
          <p:cNvCxnSpPr/>
          <p:nvPr/>
        </p:nvCxnSpPr>
        <p:spPr>
          <a:xfrm flipV="1">
            <a:off x="3151689" y="4687330"/>
            <a:ext cx="431770" cy="12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511737" y="4517868"/>
            <a:ext cx="7275711" cy="316231"/>
          </a:xfrm>
          <a:prstGeom prst="rect">
            <a:avLst/>
          </a:prstGeom>
          <a:noFill/>
        </p:spPr>
        <p:txBody>
          <a:bodyPr wrap="square" rtlCol="0">
            <a:noAutofit/>
          </a:bodyPr>
          <a:lstStyle/>
          <a:p>
            <a:r>
              <a:rPr lang="fr-FR" sz="1100" dirty="0"/>
              <a:t>A chaque changement du jour, du mois ou de l’année, une fonction JS est activée qui contrôle si la capacité du Louvre n’est pas dépassé. Pour cela, une commande AJAX est lancé avec le serveur pour récupérer le nombre de place disponible au jour demandé par le visiteur. En cas de dépassement de la capacité, un message d’alerte est remonté au visiteur, afin qu’il change cette date.</a:t>
            </a:r>
          </a:p>
        </p:txBody>
      </p:sp>
      <p:pic>
        <p:nvPicPr>
          <p:cNvPr id="21" name="Image 20"/>
          <p:cNvPicPr>
            <a:picLocks noChangeAspect="1"/>
          </p:cNvPicPr>
          <p:nvPr/>
        </p:nvPicPr>
        <p:blipFill>
          <a:blip r:embed="rId4"/>
          <a:stretch>
            <a:fillRect/>
          </a:stretch>
        </p:blipFill>
        <p:spPr>
          <a:xfrm>
            <a:off x="1758339" y="5359961"/>
            <a:ext cx="757936" cy="908093"/>
          </a:xfrm>
          <a:prstGeom prst="rect">
            <a:avLst/>
          </a:prstGeom>
        </p:spPr>
      </p:pic>
      <p:cxnSp>
        <p:nvCxnSpPr>
          <p:cNvPr id="22" name="Connecteur droit avec flèche 21"/>
          <p:cNvCxnSpPr/>
          <p:nvPr/>
        </p:nvCxnSpPr>
        <p:spPr>
          <a:xfrm>
            <a:off x="2541891" y="5804257"/>
            <a:ext cx="1041568" cy="9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527570" y="5488026"/>
            <a:ext cx="7275711" cy="316231"/>
          </a:xfrm>
          <a:prstGeom prst="rect">
            <a:avLst/>
          </a:prstGeom>
          <a:noFill/>
        </p:spPr>
        <p:txBody>
          <a:bodyPr wrap="square" rtlCol="0">
            <a:noAutofit/>
          </a:bodyPr>
          <a:lstStyle/>
          <a:p>
            <a:r>
              <a:rPr lang="fr-FR" sz="1100" dirty="0"/>
              <a:t>Ce bouton qui permet de passer à l’étape suivante réalise avant d’envoyer la requête au serveur tous les contrôles minimum requis, à savoir qu’il faut avoir sélectionné au moins un billet/tarif, et qu’il faut que le champ date ne soit pas déjà passé ou ne soit ni un samedi, ni un dimanche. Si ces condition</a:t>
            </a:r>
          </a:p>
        </p:txBody>
      </p:sp>
      <p:pic>
        <p:nvPicPr>
          <p:cNvPr id="25" name="Image 24"/>
          <p:cNvPicPr/>
          <p:nvPr/>
        </p:nvPicPr>
        <p:blipFill>
          <a:blip r:embed="rId5"/>
          <a:stretch>
            <a:fillRect/>
          </a:stretch>
        </p:blipFill>
        <p:spPr>
          <a:xfrm>
            <a:off x="6481823" y="55943"/>
            <a:ext cx="5629312" cy="1054400"/>
          </a:xfrm>
          <a:prstGeom prst="rect">
            <a:avLst/>
          </a:prstGeom>
        </p:spPr>
      </p:pic>
      <p:sp>
        <p:nvSpPr>
          <p:cNvPr id="26" name="Rectangle à coins arrondis 25"/>
          <p:cNvSpPr/>
          <p:nvPr/>
        </p:nvSpPr>
        <p:spPr>
          <a:xfrm>
            <a:off x="7063273" y="58782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615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E2: Détails billets</a:t>
            </a:r>
          </a:p>
        </p:txBody>
      </p:sp>
      <p:pic>
        <p:nvPicPr>
          <p:cNvPr id="4" name="Image 3"/>
          <p:cNvPicPr>
            <a:picLocks noChangeAspect="1"/>
          </p:cNvPicPr>
          <p:nvPr/>
        </p:nvPicPr>
        <p:blipFill>
          <a:blip r:embed="rId2"/>
          <a:stretch>
            <a:fillRect/>
          </a:stretch>
        </p:blipFill>
        <p:spPr>
          <a:xfrm>
            <a:off x="99234" y="1737360"/>
            <a:ext cx="7496175" cy="4029075"/>
          </a:xfrm>
          <a:prstGeom prst="rect">
            <a:avLst/>
          </a:prstGeom>
        </p:spPr>
      </p:pic>
      <p:sp>
        <p:nvSpPr>
          <p:cNvPr id="5" name="Accolade fermante 4"/>
          <p:cNvSpPr/>
          <p:nvPr/>
        </p:nvSpPr>
        <p:spPr>
          <a:xfrm>
            <a:off x="7651102" y="1737360"/>
            <a:ext cx="242596" cy="79123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7893697" y="1933559"/>
            <a:ext cx="4117069" cy="595037"/>
          </a:xfrm>
          <a:prstGeom prst="rect">
            <a:avLst/>
          </a:prstGeom>
          <a:noFill/>
        </p:spPr>
        <p:txBody>
          <a:bodyPr wrap="square" rtlCol="0">
            <a:noAutofit/>
          </a:bodyPr>
          <a:lstStyle/>
          <a:p>
            <a:r>
              <a:rPr lang="fr-FR" sz="1400" dirty="0"/>
              <a:t>Zone invitant le visiteur à renseigner les données détaillés requis pour les billets.</a:t>
            </a:r>
          </a:p>
        </p:txBody>
      </p:sp>
      <p:sp>
        <p:nvSpPr>
          <p:cNvPr id="7" name="ZoneTexte 6"/>
          <p:cNvSpPr txBox="1"/>
          <p:nvPr/>
        </p:nvSpPr>
        <p:spPr>
          <a:xfrm>
            <a:off x="5835162" y="1044223"/>
            <a:ext cx="6084989" cy="595037"/>
          </a:xfrm>
          <a:prstGeom prst="rect">
            <a:avLst/>
          </a:prstGeom>
          <a:noFill/>
        </p:spPr>
        <p:txBody>
          <a:bodyPr wrap="square" rtlCol="0">
            <a:noAutofit/>
          </a:bodyPr>
          <a:lstStyle/>
          <a:p>
            <a:r>
              <a:rPr lang="fr-FR" sz="1400" dirty="0"/>
              <a:t>Cette page est sécurisée https afin de s’assurer que les informations renseignées dans ce formulaire ne sont pas ‘espionnées’.</a:t>
            </a:r>
          </a:p>
        </p:txBody>
      </p:sp>
      <p:sp>
        <p:nvSpPr>
          <p:cNvPr id="8" name="Accolade fermante 7"/>
          <p:cNvSpPr/>
          <p:nvPr/>
        </p:nvSpPr>
        <p:spPr>
          <a:xfrm>
            <a:off x="7636474" y="2626695"/>
            <a:ext cx="242596" cy="139336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7920135" y="2777770"/>
            <a:ext cx="4117069" cy="1019874"/>
          </a:xfrm>
          <a:prstGeom prst="rect">
            <a:avLst/>
          </a:prstGeom>
          <a:noFill/>
        </p:spPr>
        <p:txBody>
          <a:bodyPr wrap="square" rtlCol="0">
            <a:noAutofit/>
          </a:bodyPr>
          <a:lstStyle/>
          <a:p>
            <a:r>
              <a:rPr lang="fr-FR" sz="1400" dirty="0"/>
              <a:t>Zone interactive sous forme d’accordéon groupé selon les différents tarifs sélectionnés, permet au visiteur de renseigner les données complémentaires liées aux billets</a:t>
            </a:r>
          </a:p>
        </p:txBody>
      </p:sp>
      <p:sp>
        <p:nvSpPr>
          <p:cNvPr id="10" name="Accolade fermante 9"/>
          <p:cNvSpPr/>
          <p:nvPr/>
        </p:nvSpPr>
        <p:spPr>
          <a:xfrm>
            <a:off x="7651102" y="4117742"/>
            <a:ext cx="242596" cy="4789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p:cNvSpPr txBox="1"/>
          <p:nvPr/>
        </p:nvSpPr>
        <p:spPr>
          <a:xfrm>
            <a:off x="7920135" y="4020064"/>
            <a:ext cx="4117069" cy="576650"/>
          </a:xfrm>
          <a:prstGeom prst="rect">
            <a:avLst/>
          </a:prstGeom>
          <a:noFill/>
        </p:spPr>
        <p:txBody>
          <a:bodyPr wrap="square" rtlCol="0">
            <a:noAutofit/>
          </a:bodyPr>
          <a:lstStyle/>
          <a:p>
            <a:r>
              <a:rPr lang="fr-FR" sz="1400" dirty="0"/>
              <a:t>Zone formulaire pour récupérer les informations liées à l’acheteur.</a:t>
            </a:r>
          </a:p>
        </p:txBody>
      </p:sp>
      <p:sp>
        <p:nvSpPr>
          <p:cNvPr id="12" name="Accolade fermante 11"/>
          <p:cNvSpPr/>
          <p:nvPr/>
        </p:nvSpPr>
        <p:spPr>
          <a:xfrm>
            <a:off x="7672874" y="4694392"/>
            <a:ext cx="242596" cy="989716"/>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p:cNvSpPr txBox="1"/>
          <p:nvPr/>
        </p:nvSpPr>
        <p:spPr>
          <a:xfrm>
            <a:off x="7879070" y="4504918"/>
            <a:ext cx="4117069" cy="576650"/>
          </a:xfrm>
          <a:prstGeom prst="rect">
            <a:avLst/>
          </a:prstGeom>
          <a:noFill/>
        </p:spPr>
        <p:txBody>
          <a:bodyPr wrap="square" rtlCol="0">
            <a:noAutofit/>
          </a:bodyPr>
          <a:lstStyle/>
          <a:p>
            <a:r>
              <a:rPr lang="fr-FR" sz="1400" dirty="0"/>
              <a:t>Boutons d’interaction retour/suivant permettant à l’utilisateur soit de retourner à l’écran précédent (flèche gauche), soit de soumettre ces données (flèche droite).</a:t>
            </a:r>
          </a:p>
          <a:p>
            <a:r>
              <a:rPr lang="fr-FR" sz="1400" dirty="0"/>
              <a:t>En cas de soumission des données (flèche droite) l’ensemble des valeurs renseignées sont testées et si les critères ne sont pas respectés les messages d’erreur sont remontés à l’utilisateur, sinon on passe à l’étape 3.</a:t>
            </a:r>
          </a:p>
        </p:txBody>
      </p:sp>
      <p:pic>
        <p:nvPicPr>
          <p:cNvPr id="14" name="Image 13"/>
          <p:cNvPicPr/>
          <p:nvPr/>
        </p:nvPicPr>
        <p:blipFill>
          <a:blip r:embed="rId3"/>
          <a:stretch>
            <a:fillRect/>
          </a:stretch>
        </p:blipFill>
        <p:spPr>
          <a:xfrm>
            <a:off x="6456942" y="27486"/>
            <a:ext cx="5629312" cy="1054400"/>
          </a:xfrm>
          <a:prstGeom prst="rect">
            <a:avLst/>
          </a:prstGeom>
        </p:spPr>
      </p:pic>
      <p:sp>
        <p:nvSpPr>
          <p:cNvPr id="15" name="Rectangle à coins arrondis 14"/>
          <p:cNvSpPr/>
          <p:nvPr/>
        </p:nvSpPr>
        <p:spPr>
          <a:xfrm>
            <a:off x="8204718" y="563549"/>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03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E3: Mode de paiement</a:t>
            </a:r>
          </a:p>
        </p:txBody>
      </p:sp>
      <p:pic>
        <p:nvPicPr>
          <p:cNvPr id="4" name="Image 3"/>
          <p:cNvPicPr>
            <a:picLocks noChangeAspect="1"/>
          </p:cNvPicPr>
          <p:nvPr/>
        </p:nvPicPr>
        <p:blipFill>
          <a:blip r:embed="rId2"/>
          <a:stretch>
            <a:fillRect/>
          </a:stretch>
        </p:blipFill>
        <p:spPr>
          <a:xfrm>
            <a:off x="131114" y="2221949"/>
            <a:ext cx="6988143" cy="3075446"/>
          </a:xfrm>
          <a:prstGeom prst="rect">
            <a:avLst/>
          </a:prstGeom>
        </p:spPr>
      </p:pic>
      <p:sp>
        <p:nvSpPr>
          <p:cNvPr id="5" name="Accolade fermante 4"/>
          <p:cNvSpPr/>
          <p:nvPr/>
        </p:nvSpPr>
        <p:spPr>
          <a:xfrm>
            <a:off x="7119257" y="2221948"/>
            <a:ext cx="242596" cy="45534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ZoneTexte 5"/>
          <p:cNvSpPr txBox="1"/>
          <p:nvPr/>
        </p:nvSpPr>
        <p:spPr>
          <a:xfrm>
            <a:off x="7361853" y="2221947"/>
            <a:ext cx="4117069" cy="595037"/>
          </a:xfrm>
          <a:prstGeom prst="rect">
            <a:avLst/>
          </a:prstGeom>
          <a:noFill/>
        </p:spPr>
        <p:txBody>
          <a:bodyPr wrap="square" rtlCol="0">
            <a:noAutofit/>
          </a:bodyPr>
          <a:lstStyle/>
          <a:p>
            <a:r>
              <a:rPr lang="fr-FR" sz="1400" dirty="0"/>
              <a:t>Zone invitant le visiteur à choisir son moyen de paiement.</a:t>
            </a:r>
          </a:p>
        </p:txBody>
      </p:sp>
      <p:sp>
        <p:nvSpPr>
          <p:cNvPr id="7" name="Accolade fermante 6"/>
          <p:cNvSpPr/>
          <p:nvPr/>
        </p:nvSpPr>
        <p:spPr>
          <a:xfrm>
            <a:off x="7119257" y="2706536"/>
            <a:ext cx="242596" cy="175013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p:cNvSpPr txBox="1"/>
          <p:nvPr/>
        </p:nvSpPr>
        <p:spPr>
          <a:xfrm>
            <a:off x="7361852" y="3437712"/>
            <a:ext cx="4117069" cy="398230"/>
          </a:xfrm>
          <a:prstGeom prst="rect">
            <a:avLst/>
          </a:prstGeom>
          <a:noFill/>
        </p:spPr>
        <p:txBody>
          <a:bodyPr wrap="square" rtlCol="0">
            <a:noAutofit/>
          </a:bodyPr>
          <a:lstStyle/>
          <a:p>
            <a:r>
              <a:rPr lang="fr-FR" sz="1400" dirty="0"/>
              <a:t>Zone récapitulative de la commande.</a:t>
            </a:r>
          </a:p>
        </p:txBody>
      </p:sp>
      <p:sp>
        <p:nvSpPr>
          <p:cNvPr id="9" name="Rectangle 8"/>
          <p:cNvSpPr/>
          <p:nvPr/>
        </p:nvSpPr>
        <p:spPr>
          <a:xfrm>
            <a:off x="3459892" y="4514335"/>
            <a:ext cx="3196281" cy="40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361852" y="4567118"/>
            <a:ext cx="4117069" cy="398230"/>
          </a:xfrm>
          <a:prstGeom prst="rect">
            <a:avLst/>
          </a:prstGeom>
          <a:noFill/>
        </p:spPr>
        <p:txBody>
          <a:bodyPr wrap="square" rtlCol="0">
            <a:noAutofit/>
          </a:bodyPr>
          <a:lstStyle/>
          <a:p>
            <a:r>
              <a:rPr lang="fr-FR" sz="1400" dirty="0"/>
              <a:t>Boutons de choix du mode de paiement.</a:t>
            </a:r>
          </a:p>
        </p:txBody>
      </p:sp>
      <p:cxnSp>
        <p:nvCxnSpPr>
          <p:cNvPr id="12" name="Connecteur droit avec flèche 11"/>
          <p:cNvCxnSpPr>
            <a:stCxn id="9" idx="3"/>
          </p:cNvCxnSpPr>
          <p:nvPr/>
        </p:nvCxnSpPr>
        <p:spPr>
          <a:xfrm flipV="1">
            <a:off x="6656173" y="4716161"/>
            <a:ext cx="58438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3751993" y="5398995"/>
            <a:ext cx="883508" cy="1272251"/>
          </a:xfrm>
          <a:prstGeom prst="rect">
            <a:avLst/>
          </a:prstGeom>
        </p:spPr>
      </p:pic>
      <p:sp>
        <p:nvSpPr>
          <p:cNvPr id="14" name="Flèche vers le bas 13"/>
          <p:cNvSpPr/>
          <p:nvPr/>
        </p:nvSpPr>
        <p:spPr>
          <a:xfrm>
            <a:off x="3924300" y="4826000"/>
            <a:ext cx="4699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Virage 14"/>
          <p:cNvSpPr/>
          <p:nvPr/>
        </p:nvSpPr>
        <p:spPr>
          <a:xfrm flipV="1">
            <a:off x="5741773" y="5297395"/>
            <a:ext cx="1377484" cy="70798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pic>
        <p:nvPicPr>
          <p:cNvPr id="16" name="Image 15"/>
          <p:cNvPicPr>
            <a:picLocks noChangeAspect="1"/>
          </p:cNvPicPr>
          <p:nvPr/>
        </p:nvPicPr>
        <p:blipFill>
          <a:blip r:embed="rId4"/>
          <a:stretch>
            <a:fillRect/>
          </a:stretch>
        </p:blipFill>
        <p:spPr>
          <a:xfrm>
            <a:off x="7119257" y="5088753"/>
            <a:ext cx="2399608" cy="1286856"/>
          </a:xfrm>
          <a:prstGeom prst="rect">
            <a:avLst/>
          </a:prstGeom>
          <a:ln>
            <a:solidFill>
              <a:schemeClr val="tx1"/>
            </a:solidFill>
          </a:ln>
        </p:spPr>
      </p:pic>
      <p:sp>
        <p:nvSpPr>
          <p:cNvPr id="17" name="ZoneTexte 16"/>
          <p:cNvSpPr txBox="1"/>
          <p:nvPr/>
        </p:nvSpPr>
        <p:spPr>
          <a:xfrm>
            <a:off x="5983074" y="5632837"/>
            <a:ext cx="847091" cy="369332"/>
          </a:xfrm>
          <a:prstGeom prst="rect">
            <a:avLst/>
          </a:prstGeom>
          <a:noFill/>
        </p:spPr>
        <p:txBody>
          <a:bodyPr wrap="none" rtlCol="0">
            <a:spAutoFit/>
          </a:bodyPr>
          <a:lstStyle/>
          <a:p>
            <a:r>
              <a:rPr lang="fr-FR" dirty="0"/>
              <a:t>PAYPAL</a:t>
            </a:r>
          </a:p>
        </p:txBody>
      </p:sp>
      <p:sp>
        <p:nvSpPr>
          <p:cNvPr id="18" name="ZoneTexte 17"/>
          <p:cNvSpPr txBox="1"/>
          <p:nvPr/>
        </p:nvSpPr>
        <p:spPr>
          <a:xfrm>
            <a:off x="2937346" y="5632837"/>
            <a:ext cx="814647" cy="369332"/>
          </a:xfrm>
          <a:prstGeom prst="rect">
            <a:avLst/>
          </a:prstGeom>
          <a:noFill/>
        </p:spPr>
        <p:txBody>
          <a:bodyPr wrap="none" rtlCol="0">
            <a:spAutoFit/>
          </a:bodyPr>
          <a:lstStyle/>
          <a:p>
            <a:r>
              <a:rPr lang="fr-FR" dirty="0"/>
              <a:t>STRIPE</a:t>
            </a:r>
          </a:p>
        </p:txBody>
      </p:sp>
      <p:sp>
        <p:nvSpPr>
          <p:cNvPr id="19" name="ZoneTexte 18"/>
          <p:cNvSpPr txBox="1"/>
          <p:nvPr/>
        </p:nvSpPr>
        <p:spPr>
          <a:xfrm>
            <a:off x="6948364" y="1103316"/>
            <a:ext cx="4975654" cy="724860"/>
          </a:xfrm>
          <a:prstGeom prst="rect">
            <a:avLst/>
          </a:prstGeom>
          <a:noFill/>
        </p:spPr>
        <p:txBody>
          <a:bodyPr wrap="square" rtlCol="0">
            <a:noAutofit/>
          </a:bodyPr>
          <a:lstStyle/>
          <a:p>
            <a:r>
              <a:rPr lang="fr-FR" sz="1400" dirty="0"/>
              <a:t>Cette page est sécurisée https afin de s’assurer que les informations renseignées dans ce formulaire ne sont pas ‘espionnées’.</a:t>
            </a:r>
          </a:p>
        </p:txBody>
      </p:sp>
      <p:pic>
        <p:nvPicPr>
          <p:cNvPr id="20" name="Image 19"/>
          <p:cNvPicPr/>
          <p:nvPr/>
        </p:nvPicPr>
        <p:blipFill>
          <a:blip r:embed="rId5"/>
          <a:stretch>
            <a:fillRect/>
          </a:stretch>
        </p:blipFill>
        <p:spPr>
          <a:xfrm>
            <a:off x="6481823" y="55943"/>
            <a:ext cx="5629312" cy="1054400"/>
          </a:xfrm>
          <a:prstGeom prst="rect">
            <a:avLst/>
          </a:prstGeom>
        </p:spPr>
      </p:pic>
      <p:sp>
        <p:nvSpPr>
          <p:cNvPr id="21" name="Rectangle à coins arrondis 20"/>
          <p:cNvSpPr/>
          <p:nvPr/>
        </p:nvSpPr>
        <p:spPr>
          <a:xfrm>
            <a:off x="9432324" y="587702"/>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4902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Enregistrement et envoie des billets</a:t>
            </a:r>
          </a:p>
        </p:txBody>
      </p:sp>
      <p:sp>
        <p:nvSpPr>
          <p:cNvPr id="4" name="ZoneTexte 3"/>
          <p:cNvSpPr txBox="1"/>
          <p:nvPr/>
        </p:nvSpPr>
        <p:spPr>
          <a:xfrm>
            <a:off x="1097280" y="1927655"/>
            <a:ext cx="9982612" cy="724860"/>
          </a:xfrm>
          <a:prstGeom prst="rect">
            <a:avLst/>
          </a:prstGeom>
          <a:noFill/>
        </p:spPr>
        <p:txBody>
          <a:bodyPr wrap="square" rtlCol="0">
            <a:noAutofit/>
          </a:bodyPr>
          <a:lstStyle/>
          <a:p>
            <a:r>
              <a:rPr lang="fr-FR" sz="1400" dirty="0"/>
              <a:t>Si l’achat c’est bien passé et que l’utilisateur a payé par </a:t>
            </a:r>
            <a:r>
              <a:rPr lang="fr-FR" sz="1400" dirty="0" err="1"/>
              <a:t>Stripe</a:t>
            </a:r>
            <a:r>
              <a:rPr lang="fr-FR" sz="1400" dirty="0"/>
              <a:t> ou par </a:t>
            </a:r>
            <a:r>
              <a:rPr lang="fr-FR" sz="1400" dirty="0" err="1"/>
              <a:t>Paypal</a:t>
            </a:r>
            <a:r>
              <a:rPr lang="fr-FR" sz="1400" dirty="0"/>
              <a:t> (et qu’il est retourné à cette même page E3), le message ci-dessous est affiché, et les boutons de choix de paiement sont masqués.</a:t>
            </a:r>
          </a:p>
        </p:txBody>
      </p:sp>
      <p:pic>
        <p:nvPicPr>
          <p:cNvPr id="5" name="Image 4"/>
          <p:cNvPicPr>
            <a:picLocks noChangeAspect="1"/>
          </p:cNvPicPr>
          <p:nvPr/>
        </p:nvPicPr>
        <p:blipFill>
          <a:blip r:embed="rId2"/>
          <a:stretch>
            <a:fillRect/>
          </a:stretch>
        </p:blipFill>
        <p:spPr>
          <a:xfrm>
            <a:off x="1021492" y="3214874"/>
            <a:ext cx="4949711" cy="2878299"/>
          </a:xfrm>
          <a:prstGeom prst="rect">
            <a:avLst/>
          </a:prstGeom>
        </p:spPr>
      </p:pic>
      <p:pic>
        <p:nvPicPr>
          <p:cNvPr id="6" name="Image 5"/>
          <p:cNvPicPr>
            <a:picLocks noChangeAspect="1"/>
          </p:cNvPicPr>
          <p:nvPr/>
        </p:nvPicPr>
        <p:blipFill>
          <a:blip r:embed="rId3"/>
          <a:stretch>
            <a:fillRect/>
          </a:stretch>
        </p:blipFill>
        <p:spPr>
          <a:xfrm>
            <a:off x="6566791" y="3214874"/>
            <a:ext cx="4513101" cy="2914945"/>
          </a:xfrm>
          <a:prstGeom prst="rect">
            <a:avLst/>
          </a:prstGeom>
        </p:spPr>
      </p:pic>
      <p:sp>
        <p:nvSpPr>
          <p:cNvPr id="7" name="ZoneTexte 6"/>
          <p:cNvSpPr txBox="1"/>
          <p:nvPr/>
        </p:nvSpPr>
        <p:spPr>
          <a:xfrm>
            <a:off x="2479589" y="2845542"/>
            <a:ext cx="1495409" cy="369332"/>
          </a:xfrm>
          <a:prstGeom prst="rect">
            <a:avLst/>
          </a:prstGeom>
          <a:noFill/>
        </p:spPr>
        <p:txBody>
          <a:bodyPr wrap="none" rtlCol="0">
            <a:spAutoFit/>
          </a:bodyPr>
          <a:lstStyle/>
          <a:p>
            <a:r>
              <a:rPr lang="fr-FR" dirty="0"/>
              <a:t>1</a:t>
            </a:r>
            <a:r>
              <a:rPr lang="fr-FR" baseline="30000" dirty="0"/>
              <a:t>ère</a:t>
            </a:r>
            <a:r>
              <a:rPr lang="fr-FR" dirty="0"/>
              <a:t> fois </a:t>
            </a:r>
            <a:r>
              <a:rPr lang="fr-FR" dirty="0" err="1"/>
              <a:t>Stripe</a:t>
            </a:r>
            <a:endParaRPr lang="fr-FR" dirty="0"/>
          </a:p>
        </p:txBody>
      </p:sp>
      <p:sp>
        <p:nvSpPr>
          <p:cNvPr id="8" name="ZoneTexte 7"/>
          <p:cNvSpPr txBox="1"/>
          <p:nvPr/>
        </p:nvSpPr>
        <p:spPr>
          <a:xfrm>
            <a:off x="7640594" y="2845542"/>
            <a:ext cx="2697277" cy="369332"/>
          </a:xfrm>
          <a:prstGeom prst="rect">
            <a:avLst/>
          </a:prstGeom>
          <a:noFill/>
        </p:spPr>
        <p:txBody>
          <a:bodyPr wrap="none" rtlCol="0">
            <a:spAutoFit/>
          </a:bodyPr>
          <a:lstStyle/>
          <a:p>
            <a:r>
              <a:rPr lang="fr-FR" dirty="0" err="1"/>
              <a:t>Paypal</a:t>
            </a:r>
            <a:r>
              <a:rPr lang="fr-FR" dirty="0"/>
              <a:t> et Nième fois </a:t>
            </a:r>
            <a:r>
              <a:rPr lang="fr-FR" dirty="0" err="1"/>
              <a:t>Stripe</a:t>
            </a:r>
            <a:endParaRPr lang="fr-FR" dirty="0"/>
          </a:p>
        </p:txBody>
      </p:sp>
      <p:pic>
        <p:nvPicPr>
          <p:cNvPr id="9" name="Image 8"/>
          <p:cNvPicPr/>
          <p:nvPr/>
        </p:nvPicPr>
        <p:blipFill>
          <a:blip r:embed="rId4"/>
          <a:stretch>
            <a:fillRect/>
          </a:stretch>
        </p:blipFill>
        <p:spPr>
          <a:xfrm>
            <a:off x="6481823" y="55943"/>
            <a:ext cx="5629312" cy="1054400"/>
          </a:xfrm>
          <a:prstGeom prst="rect">
            <a:avLst/>
          </a:prstGeom>
        </p:spPr>
      </p:pic>
      <p:sp>
        <p:nvSpPr>
          <p:cNvPr id="10" name="Rectangle à coins arrondis 9"/>
          <p:cNvSpPr/>
          <p:nvPr/>
        </p:nvSpPr>
        <p:spPr>
          <a:xfrm>
            <a:off x="10641353"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1804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mail d’envoi des billets</a:t>
            </a:r>
          </a:p>
        </p:txBody>
      </p:sp>
      <p:pic>
        <p:nvPicPr>
          <p:cNvPr id="4" name="Image 3"/>
          <p:cNvPicPr>
            <a:picLocks noChangeAspect="1"/>
          </p:cNvPicPr>
          <p:nvPr/>
        </p:nvPicPr>
        <p:blipFill>
          <a:blip r:embed="rId2"/>
          <a:stretch>
            <a:fillRect/>
          </a:stretch>
        </p:blipFill>
        <p:spPr>
          <a:xfrm>
            <a:off x="1097280" y="1944150"/>
            <a:ext cx="5262854" cy="3872806"/>
          </a:xfrm>
          <a:prstGeom prst="rect">
            <a:avLst/>
          </a:prstGeom>
          <a:ln>
            <a:solidFill>
              <a:schemeClr val="tx1"/>
            </a:solidFill>
          </a:ln>
        </p:spPr>
      </p:pic>
      <p:pic>
        <p:nvPicPr>
          <p:cNvPr id="5" name="Image 4"/>
          <p:cNvPicPr/>
          <p:nvPr/>
        </p:nvPicPr>
        <p:blipFill>
          <a:blip r:embed="rId3"/>
          <a:stretch>
            <a:fillRect/>
          </a:stretch>
        </p:blipFill>
        <p:spPr>
          <a:xfrm>
            <a:off x="6481823" y="55943"/>
            <a:ext cx="5629312" cy="1054400"/>
          </a:xfrm>
          <a:prstGeom prst="rect">
            <a:avLst/>
          </a:prstGeom>
        </p:spPr>
      </p:pic>
      <p:sp>
        <p:nvSpPr>
          <p:cNvPr id="6" name="Rectangle à coins arrondis 5"/>
          <p:cNvSpPr/>
          <p:nvPr/>
        </p:nvSpPr>
        <p:spPr>
          <a:xfrm>
            <a:off x="10646229"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372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Billets envoyés (PDF)</a:t>
            </a:r>
          </a:p>
        </p:txBody>
      </p:sp>
      <p:pic>
        <p:nvPicPr>
          <p:cNvPr id="4" name="Image 3"/>
          <p:cNvPicPr>
            <a:picLocks noChangeAspect="1"/>
          </p:cNvPicPr>
          <p:nvPr/>
        </p:nvPicPr>
        <p:blipFill>
          <a:blip r:embed="rId2"/>
          <a:stretch>
            <a:fillRect/>
          </a:stretch>
        </p:blipFill>
        <p:spPr>
          <a:xfrm>
            <a:off x="1991945" y="2624787"/>
            <a:ext cx="7477125" cy="2905125"/>
          </a:xfrm>
          <a:prstGeom prst="rect">
            <a:avLst/>
          </a:prstGeom>
        </p:spPr>
      </p:pic>
      <p:sp>
        <p:nvSpPr>
          <p:cNvPr id="5" name="Rectangle à coins arrondis 4"/>
          <p:cNvSpPr/>
          <p:nvPr/>
        </p:nvSpPr>
        <p:spPr>
          <a:xfrm>
            <a:off x="3648269" y="3293707"/>
            <a:ext cx="1847462" cy="44627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2842054" y="2013240"/>
            <a:ext cx="3804439" cy="369332"/>
          </a:xfrm>
          <a:prstGeom prst="rect">
            <a:avLst/>
          </a:prstGeom>
          <a:noFill/>
        </p:spPr>
        <p:txBody>
          <a:bodyPr wrap="none" rtlCol="0">
            <a:spAutoFit/>
          </a:bodyPr>
          <a:lstStyle/>
          <a:p>
            <a:r>
              <a:rPr lang="fr-FR" dirty="0"/>
              <a:t>Zone indiquant le tarif associé au billet</a:t>
            </a:r>
          </a:p>
        </p:txBody>
      </p:sp>
      <p:cxnSp>
        <p:nvCxnSpPr>
          <p:cNvPr id="8" name="Connecteur droit avec flèche 7"/>
          <p:cNvCxnSpPr>
            <a:stCxn id="5" idx="0"/>
          </p:cNvCxnSpPr>
          <p:nvPr/>
        </p:nvCxnSpPr>
        <p:spPr>
          <a:xfrm flipV="1">
            <a:off x="4572000" y="2416853"/>
            <a:ext cx="0" cy="8768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à coins arrondis 8"/>
          <p:cNvSpPr/>
          <p:nvPr/>
        </p:nvSpPr>
        <p:spPr>
          <a:xfrm>
            <a:off x="7309987" y="2951835"/>
            <a:ext cx="2072909" cy="95289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936260" y="2013240"/>
            <a:ext cx="4099520" cy="369332"/>
          </a:xfrm>
          <a:prstGeom prst="rect">
            <a:avLst/>
          </a:prstGeom>
          <a:noFill/>
        </p:spPr>
        <p:txBody>
          <a:bodyPr wrap="none" rtlCol="0">
            <a:spAutoFit/>
          </a:bodyPr>
          <a:lstStyle/>
          <a:p>
            <a:r>
              <a:rPr lang="fr-FR" dirty="0"/>
              <a:t>Zone indiquant le jour de validité du billet</a:t>
            </a:r>
          </a:p>
        </p:txBody>
      </p:sp>
      <p:cxnSp>
        <p:nvCxnSpPr>
          <p:cNvPr id="11" name="Connecteur droit avec flèche 10"/>
          <p:cNvCxnSpPr/>
          <p:nvPr/>
        </p:nvCxnSpPr>
        <p:spPr>
          <a:xfrm flipV="1">
            <a:off x="8346441" y="2382572"/>
            <a:ext cx="0" cy="5692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2099554" y="4077350"/>
            <a:ext cx="2072909" cy="750024"/>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a:stCxn id="13" idx="1"/>
          </p:cNvCxnSpPr>
          <p:nvPr/>
        </p:nvCxnSpPr>
        <p:spPr>
          <a:xfrm flipH="1" flipV="1">
            <a:off x="1746422" y="4300152"/>
            <a:ext cx="353132" cy="1522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9794" y="3550777"/>
            <a:ext cx="1696628" cy="923330"/>
          </a:xfrm>
          <a:prstGeom prst="rect">
            <a:avLst/>
          </a:prstGeom>
          <a:noFill/>
        </p:spPr>
        <p:txBody>
          <a:bodyPr wrap="square" rtlCol="0">
            <a:spAutoFit/>
          </a:bodyPr>
          <a:lstStyle/>
          <a:p>
            <a:r>
              <a:rPr lang="fr-FR" dirty="0"/>
              <a:t>Zone indiquant le bénéficiaire du billet</a:t>
            </a:r>
          </a:p>
        </p:txBody>
      </p:sp>
      <p:sp>
        <p:nvSpPr>
          <p:cNvPr id="18" name="Rectangle à coins arrondis 17"/>
          <p:cNvSpPr/>
          <p:nvPr/>
        </p:nvSpPr>
        <p:spPr>
          <a:xfrm>
            <a:off x="7771305" y="4001245"/>
            <a:ext cx="1697765" cy="141925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p:cNvCxnSpPr>
            <a:stCxn id="18" idx="3"/>
          </p:cNvCxnSpPr>
          <p:nvPr/>
        </p:nvCxnSpPr>
        <p:spPr>
          <a:xfrm>
            <a:off x="9469070" y="4710871"/>
            <a:ext cx="41633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9885405" y="3930820"/>
            <a:ext cx="2049760" cy="1754326"/>
          </a:xfrm>
          <a:prstGeom prst="rect">
            <a:avLst/>
          </a:prstGeom>
          <a:noFill/>
        </p:spPr>
        <p:txBody>
          <a:bodyPr wrap="square" rtlCol="0">
            <a:spAutoFit/>
          </a:bodyPr>
          <a:lstStyle/>
          <a:p>
            <a:r>
              <a:rPr lang="fr-FR" dirty="0"/>
              <a:t>QR code renvoyant sur le site de </a:t>
            </a:r>
            <a:r>
              <a:rPr lang="fr-FR" dirty="0" err="1"/>
              <a:t>billeterie</a:t>
            </a:r>
            <a:r>
              <a:rPr lang="fr-FR" dirty="0"/>
              <a:t> à une page représentant ce même billet sous forme html</a:t>
            </a:r>
          </a:p>
        </p:txBody>
      </p:sp>
      <p:pic>
        <p:nvPicPr>
          <p:cNvPr id="23" name="Image 22"/>
          <p:cNvPicPr/>
          <p:nvPr/>
        </p:nvPicPr>
        <p:blipFill>
          <a:blip r:embed="rId3"/>
          <a:stretch>
            <a:fillRect/>
          </a:stretch>
        </p:blipFill>
        <p:spPr>
          <a:xfrm>
            <a:off x="6481823" y="55943"/>
            <a:ext cx="5629312" cy="1054400"/>
          </a:xfrm>
          <a:prstGeom prst="rect">
            <a:avLst/>
          </a:prstGeom>
        </p:spPr>
      </p:pic>
      <p:sp>
        <p:nvSpPr>
          <p:cNvPr id="24" name="Rectangle à coins arrondis 23"/>
          <p:cNvSpPr/>
          <p:nvPr/>
        </p:nvSpPr>
        <p:spPr>
          <a:xfrm>
            <a:off x="10674858" y="583143"/>
            <a:ext cx="877078" cy="4572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8935870"/>
      </p:ext>
    </p:extLst>
  </p:cSld>
  <p:clrMapOvr>
    <a:masterClrMapping/>
  </p:clrMapOvr>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TM02900769[[fn=Rétrospective]]</Template>
  <TotalTime>233</TotalTime>
  <Words>697</Words>
  <Application>Microsoft Office PowerPoint</Application>
  <PresentationFormat>Grand écran</PresentationFormat>
  <Paragraphs>45</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Rétrospective</vt:lpstr>
      <vt:lpstr>Descriptif fonctionnel</vt:lpstr>
      <vt:lpstr>Vue Globale du processus</vt:lpstr>
      <vt:lpstr>E1 : Choix Tarifs (1/2) </vt:lpstr>
      <vt:lpstr>E1 : Choix Tarifs (2/2) </vt:lpstr>
      <vt:lpstr>E2: Détails billets</vt:lpstr>
      <vt:lpstr>E3: Mode de paiement</vt:lpstr>
      <vt:lpstr>Enregistrement et envoie des billets</vt:lpstr>
      <vt:lpstr>Le mail d’envoi des billets</vt:lpstr>
      <vt:lpstr>Les Billets envoyés (PDF)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Descriptif fonctionnel</dc:title>
  <dc:creator>Marc Declercq</dc:creator>
  <cp:lastModifiedBy>Marc Declercq</cp:lastModifiedBy>
  <cp:revision>16</cp:revision>
  <dcterms:created xsi:type="dcterms:W3CDTF">2016-05-16T10:05:26Z</dcterms:created>
  <dcterms:modified xsi:type="dcterms:W3CDTF">2016-05-16T14:47:51Z</dcterms:modified>
</cp:coreProperties>
</file>