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MotionEvent.html" TargetMode="External"/><Relationship Id="rId3" Type="http://schemas.openxmlformats.org/officeDocument/2006/relationships/hyperlink" Target="https://developer.android.com/reference/android/support/v4/view/GestureDetectorCompat.html#onTouchEvent(android.view.MotionEven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6d7d9d49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6d7d9d49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95b5a65c4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95b5a65c4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extLst>
                    <a:ext uri="{A12FA001-AC4F-418D-AE19-62706E023703}">
                      <ahyp:hlinkClr val="tx"/>
                    </a:ext>
                  </a:extLst>
                </a:hlinkClick>
              </a:rPr>
              <a:t>OnClickListener</a:t>
            </a:r>
            <a:r>
              <a:rPr lang="en">
                <a:solidFill>
                  <a:schemeClr val="dk1"/>
                </a:solidFill>
              </a:rPr>
              <a:t>, which is an interface in the </a:t>
            </a:r>
            <a:r>
              <a:rPr lang="en" u="sng">
                <a:solidFill>
                  <a:srgbClr val="1155CC"/>
                </a:solidFill>
                <a:hlinkClick r:id="rId3">
                  <a:extLst>
                    <a:ext uri="{A12FA001-AC4F-418D-AE19-62706E023703}">
                      <ahyp:hlinkClr val="tx"/>
                    </a:ext>
                  </a:extLst>
                </a:hlinkClick>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6743fd38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6743fd38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e168af2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e168af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e168af2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168af2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e168af26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168af26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extLst>
                    <a:ext uri="{A12FA001-AC4F-418D-AE19-62706E023703}">
                      <ahyp:hlinkClr val="tx"/>
                    </a:ext>
                  </a:extLst>
                </a:hlinkClick>
              </a:rPr>
              <a:t>OnClickListener</a:t>
            </a:r>
            <a:r>
              <a:rPr lang="en">
                <a:solidFill>
                  <a:schemeClr val="dk1"/>
                </a:solidFill>
              </a:rPr>
              <a:t>, which is an interface in the </a:t>
            </a:r>
            <a:r>
              <a:rPr lang="en" u="sng">
                <a:solidFill>
                  <a:srgbClr val="1155CC"/>
                </a:solidFill>
                <a:hlinkClick r:id="rId3">
                  <a:extLst>
                    <a:ext uri="{A12FA001-AC4F-418D-AE19-62706E023703}">
                      <ahyp:hlinkClr val="tx"/>
                    </a:ext>
                  </a:extLst>
                </a:hlinkClick>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168af2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168af2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623df383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623df383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623df383d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623df383d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e168af2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e168af2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9058cd99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9058cd99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16e4119f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6e4119f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95b5a65c4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95b5a65c4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95b5a65c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95b5a65c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To detect all types of gestures, you need to perform two essential steps:</a:t>
            </a:r>
            <a:endParaRPr>
              <a:solidFill>
                <a:schemeClr val="dk1"/>
              </a:solidFill>
            </a:endParaRPr>
          </a:p>
          <a:p>
            <a:pPr indent="-298450" lvl="0" marL="457200" rtl="0" algn="l">
              <a:lnSpc>
                <a:spcPct val="115000"/>
              </a:lnSpc>
              <a:spcBef>
                <a:spcPts val="1000"/>
              </a:spcBef>
              <a:spcAft>
                <a:spcPts val="0"/>
              </a:spcAft>
              <a:buClr>
                <a:schemeClr val="dk1"/>
              </a:buClr>
              <a:buSzPts val="1100"/>
              <a:buAutoNum type="arabicPeriod"/>
            </a:pPr>
            <a:r>
              <a:rPr lang="en">
                <a:solidFill>
                  <a:schemeClr val="dk1"/>
                </a:solidFill>
              </a:rPr>
              <a:t>Gather data about touch events.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lnSpc>
                <a:spcPct val="115000"/>
              </a:lnSpc>
              <a:spcBef>
                <a:spcPts val="1000"/>
              </a:spcBef>
              <a:spcAft>
                <a:spcPts val="0"/>
              </a:spcAft>
              <a:buNone/>
            </a:pPr>
            <a:r>
              <a:rPr lang="en">
                <a:solidFill>
                  <a:schemeClr val="dk1"/>
                </a:solidFill>
              </a:rPr>
              <a:t>The gesture starts when the user first touches the screen, continues as the system tracks the position of the user's finger(s), and ends by capturing the final event of the user's fingers leaving the screen. Throughout this interaction, an object of the </a:t>
            </a:r>
            <a:r>
              <a:rPr lang="en" u="sng">
                <a:solidFill>
                  <a:srgbClr val="1155CC"/>
                </a:solidFill>
                <a:hlinkClick r:id="rId2">
                  <a:extLst>
                    <a:ext uri="{A12FA001-AC4F-418D-AE19-62706E023703}">
                      <ahyp:hlinkClr val="tx"/>
                    </a:ext>
                  </a:extLst>
                </a:hlinkClick>
              </a:rPr>
              <a:t>MotionEvent</a:t>
            </a:r>
            <a:r>
              <a:rPr lang="en">
                <a:solidFill>
                  <a:schemeClr val="dk1"/>
                </a:solidFill>
              </a:rPr>
              <a:t> class is delivered to </a:t>
            </a:r>
            <a:r>
              <a:rPr lang="en" u="sng">
                <a:solidFill>
                  <a:srgbClr val="1155CC"/>
                </a:solidFill>
                <a:hlinkClick r:id="rId3">
                  <a:extLst>
                    <a:ext uri="{A12FA001-AC4F-418D-AE19-62706E023703}">
                      <ahyp:hlinkClr val="tx"/>
                    </a:ext>
                  </a:extLst>
                </a:hlinkClick>
              </a:rPr>
              <a:t>onTouchEvent()</a:t>
            </a:r>
            <a:r>
              <a:rPr lang="en">
                <a:solidFill>
                  <a:schemeClr val="dk1"/>
                </a:solidFill>
              </a:rPr>
              <a:t>, providing the details of every interaction. Your app can use the data provided by the MotionEvent to determine if a gesture it cares about happened.</a:t>
            </a:r>
            <a:endParaRPr>
              <a:solidFill>
                <a:schemeClr val="dk1"/>
              </a:solidFill>
            </a:endParaRPr>
          </a:p>
          <a:p>
            <a:pPr indent="0" lvl="0" marL="0" rtl="0" algn="l">
              <a:lnSpc>
                <a:spcPct val="115000"/>
              </a:lnSpc>
              <a:spcBef>
                <a:spcPts val="1000"/>
              </a:spcBef>
              <a:spcAft>
                <a:spcPts val="100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28059886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28059886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28059886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28059886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83a708af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83a708af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83a708a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3a708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83a708a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83a708a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2805988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2805988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28059886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28059886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9058cd99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058cd99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68e6cd3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68e6cd3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83a708af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83a708af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 Id="rId4" Type="http://schemas.openxmlformats.org/officeDocument/2006/relationships/hyperlink" Target="https://creativecommons.org/licenses/by/4.0/" TargetMode="External"/><Relationship Id="rId5"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hyperlink" Target="http://creativecommons.org/licenses/by-nc/4.0/"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g"/><Relationship Id="rId3"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hyperlink" Target="https://creativecommons.org/licenses/by/4.0/"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CAF50"/>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AFAFA"/>
              </a:buClr>
              <a:buSzPts val="5200"/>
              <a:buNone/>
              <a:defRPr b="1" sz="5200">
                <a:solidFill>
                  <a:srgbClr val="FAFAF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algn="ctr">
              <a:spcBef>
                <a:spcPts val="0"/>
              </a:spcBef>
              <a:spcAft>
                <a:spcPts val="0"/>
              </a:spcAft>
              <a:buSzPts val="2400"/>
              <a:buChar char="●"/>
              <a:defRPr/>
            </a:lvl1pPr>
            <a:lvl2pPr indent="-342900" lvl="1" marL="914400" algn="ctr">
              <a:spcBef>
                <a:spcPts val="0"/>
              </a:spcBef>
              <a:spcAft>
                <a:spcPts val="0"/>
              </a:spcAft>
              <a:buSzPts val="18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pic>
        <p:nvPicPr>
          <p:cNvPr descr="Android-Developer-Cover.jpg" id="62" name="Google Shape;62;p12"/>
          <p:cNvPicPr preferRelativeResize="0"/>
          <p:nvPr/>
        </p:nvPicPr>
        <p:blipFill>
          <a:blip r:embed="rId2">
            <a:alphaModFix/>
          </a:blip>
          <a:stretch>
            <a:fillRect/>
          </a:stretch>
        </p:blipFill>
        <p:spPr>
          <a:xfrm>
            <a:off x="0" y="0"/>
            <a:ext cx="9144000" cy="5143500"/>
          </a:xfrm>
          <a:prstGeom prst="rect">
            <a:avLst/>
          </a:prstGeom>
          <a:noFill/>
          <a:ln>
            <a:noFill/>
          </a:ln>
        </p:spPr>
      </p:pic>
      <p:sp>
        <p:nvSpPr>
          <p:cNvPr id="63" name="Google Shape;63;p1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2"/>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2"/>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 name="Google Shape;66;p12"/>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12"/>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600">
                <a:solidFill>
                  <a:srgbClr val="FAFAFA"/>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pic>
        <p:nvPicPr>
          <p:cNvPr descr="footer.png" id="68" name="Google Shape;68;p1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9" name="Google Shape;69;p12"/>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2"/>
          <p:cNvSpPr txBox="1"/>
          <p:nvPr/>
        </p:nvSpPr>
        <p:spPr>
          <a:xfrm>
            <a:off x="2305475" y="4761375"/>
            <a:ext cx="2340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71" name="Google Shape;71;p12"/>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extLst>
                    <a:ext uri="{A12FA001-AC4F-418D-AE19-62706E023703}">
                      <ahyp:hlinkClr val="tx"/>
                    </a:ext>
                  </a:extLst>
                </a:hlinkClick>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pic>
        <p:nvPicPr>
          <p:cNvPr id="72" name="Google Shape;72;p12"/>
          <p:cNvPicPr preferRelativeResize="0"/>
          <p:nvPr/>
        </p:nvPicPr>
        <p:blipFill>
          <a:blip r:embed="rId5">
            <a:alphaModFix/>
          </a:blip>
          <a:stretch>
            <a:fillRect/>
          </a:stretch>
        </p:blipFill>
        <p:spPr>
          <a:xfrm>
            <a:off x="7853225" y="4788588"/>
            <a:ext cx="838200" cy="295275"/>
          </a:xfrm>
          <a:prstGeom prst="rect">
            <a:avLst/>
          </a:prstGeom>
          <a:noFill/>
          <a:ln>
            <a:noFill/>
          </a:ln>
        </p:spPr>
      </p:pic>
      <p:sp>
        <p:nvSpPr>
          <p:cNvPr id="73" name="Google Shape;73;p12"/>
          <p:cNvSpPr txBox="1"/>
          <p:nvPr/>
        </p:nvSpPr>
        <p:spPr>
          <a:xfrm>
            <a:off x="44834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74" name="Shape 74"/>
        <p:cNvGrpSpPr/>
        <p:nvPr/>
      </p:nvGrpSpPr>
      <p:grpSpPr>
        <a:xfrm>
          <a:off x="0" y="0"/>
          <a:ext cx="0" cy="0"/>
          <a:chOff x="0" y="0"/>
          <a:chExt cx="0" cy="0"/>
        </a:xfrm>
      </p:grpSpPr>
      <p:sp>
        <p:nvSpPr>
          <p:cNvPr id="75" name="Google Shape;75;p1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CAF50"/>
        </a:solidFill>
      </p:bgPr>
    </p:bg>
    <p:spTree>
      <p:nvGrpSpPr>
        <p:cNvPr id="86" name="Shape 86"/>
        <p:cNvGrpSpPr/>
        <p:nvPr/>
      </p:nvGrpSpPr>
      <p:grpSpPr>
        <a:xfrm>
          <a:off x="0" y="0"/>
          <a:ext cx="0" cy="0"/>
          <a:chOff x="0" y="0"/>
          <a:chExt cx="0" cy="0"/>
        </a:xfrm>
      </p:grpSpPr>
      <p:sp>
        <p:nvSpPr>
          <p:cNvPr id="87" name="Google Shape;87;p15"/>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 name="Google Shape;88;p15"/>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CAF50"/>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93" name="Shape 93"/>
        <p:cNvGrpSpPr/>
        <p:nvPr/>
      </p:nvGrpSpPr>
      <p:grpSpPr>
        <a:xfrm>
          <a:off x="0" y="0"/>
          <a:ext cx="0" cy="0"/>
          <a:chOff x="0" y="0"/>
          <a:chExt cx="0" cy="0"/>
        </a:xfrm>
      </p:grpSpPr>
      <p:sp>
        <p:nvSpPr>
          <p:cNvPr id="94" name="Google Shape;94;p17"/>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17"/>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97" name="Google Shape;97;p17"/>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8" name="Shape 98"/>
        <p:cNvGrpSpPr/>
        <p:nvPr/>
      </p:nvGrpSpPr>
      <p:grpSpPr>
        <a:xfrm>
          <a:off x="0" y="0"/>
          <a:ext cx="0" cy="0"/>
          <a:chOff x="0" y="0"/>
          <a:chExt cx="0" cy="0"/>
        </a:xfrm>
      </p:grpSpPr>
      <p:sp>
        <p:nvSpPr>
          <p:cNvPr id="99" name="Google Shape;99;p18"/>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18"/>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1" name="Google Shape;101;p18"/>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18"/>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19"/>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19"/>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Google Shape;110;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1" name="Google Shape;111;p20"/>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sp>
        <p:nvSpPr>
          <p:cNvPr id="113" name="Google Shape;113;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4" name="Google Shape;114;p21"/>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CAF50"/>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AFAFA"/>
              </a:buClr>
              <a:buSzPts val="3600"/>
              <a:buNone/>
              <a:defRPr sz="3600">
                <a:solidFill>
                  <a:srgbClr val="FAFAF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5" name="Shape 115"/>
        <p:cNvGrpSpPr/>
        <p:nvPr/>
      </p:nvGrpSpPr>
      <p:grpSpPr>
        <a:xfrm>
          <a:off x="0" y="0"/>
          <a:ext cx="0" cy="0"/>
          <a:chOff x="0" y="0"/>
          <a:chExt cx="0" cy="0"/>
        </a:xfrm>
      </p:grpSpPr>
      <p:sp>
        <p:nvSpPr>
          <p:cNvPr id="116" name="Google Shape;116;p22"/>
          <p:cNvSpPr/>
          <p:nvPr/>
        </p:nvSpPr>
        <p:spPr>
          <a:xfrm>
            <a:off x="4572000" y="-125"/>
            <a:ext cx="4572000" cy="4660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8" name="Google Shape;118;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9" name="Google Shape;119;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0" name="Google Shape;120;p2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23" name="Google Shape;123;p23"/>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4" name="Shape 124"/>
        <p:cNvGrpSpPr/>
        <p:nvPr/>
      </p:nvGrpSpPr>
      <p:grpSpPr>
        <a:xfrm>
          <a:off x="0" y="0"/>
          <a:ext cx="0" cy="0"/>
          <a:chOff x="0" y="0"/>
          <a:chExt cx="0" cy="0"/>
        </a:xfrm>
      </p:grpSpPr>
      <p:sp>
        <p:nvSpPr>
          <p:cNvPr id="125" name="Google Shape;125;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6" name="Google Shape;126;p2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7" name="Google Shape;127;p2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pic>
        <p:nvPicPr>
          <p:cNvPr descr="Android-Developer-Cover.jpg" id="129" name="Google Shape;129;p25"/>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130" name="Google Shape;130;p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31" name="Google Shape;131;p25"/>
          <p:cNvSpPr txBox="1"/>
          <p:nvPr/>
        </p:nvSpPr>
        <p:spPr>
          <a:xfrm>
            <a:off x="2381682" y="4761375"/>
            <a:ext cx="22191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132" name="Google Shape;132;p2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5"/>
          <p:cNvSpPr txBox="1"/>
          <p:nvPr>
            <p:ph idx="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25"/>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5" name="Google Shape;135;p25"/>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 name="Google Shape;136;p25"/>
          <p:cNvSpPr txBox="1"/>
          <p:nvPr>
            <p:ph idx="3"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5"/>
          <p:cNvSpPr txBox="1"/>
          <p:nvPr>
            <p:ph idx="4"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38" name="Google Shape;138;p25"/>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139" name="Google Shape;139;p25"/>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extLst>
                    <a:ext uri="{A12FA001-AC4F-418D-AE19-62706E023703}">
                      <ahyp:hlinkClr val="tx"/>
                    </a:ext>
                  </a:extLst>
                </a:hlinkClick>
              </a:rPr>
              <a:t>Creative Commons Attribution-NonCommercial 4.0 International License</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140" name="Shape 140"/>
        <p:cNvGrpSpPr/>
        <p:nvPr/>
      </p:nvGrpSpPr>
      <p:grpSpPr>
        <a:xfrm>
          <a:off x="0" y="0"/>
          <a:ext cx="0" cy="0"/>
          <a:chOff x="0" y="0"/>
          <a:chExt cx="0" cy="0"/>
        </a:xfrm>
      </p:grpSpPr>
      <p:sp>
        <p:nvSpPr>
          <p:cNvPr id="141" name="Google Shape;141;p2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CAF50"/>
        </a:solidFill>
      </p:bgPr>
    </p:bg>
    <p:spTree>
      <p:nvGrpSpPr>
        <p:cNvPr id="149" name="Shape 149"/>
        <p:cNvGrpSpPr/>
        <p:nvPr/>
      </p:nvGrpSpPr>
      <p:grpSpPr>
        <a:xfrm>
          <a:off x="0" y="0"/>
          <a:ext cx="0" cy="0"/>
          <a:chOff x="0" y="0"/>
          <a:chExt cx="0" cy="0"/>
        </a:xfrm>
      </p:grpSpPr>
      <p:sp>
        <p:nvSpPr>
          <p:cNvPr id="150" name="Google Shape;150;p28"/>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1" name="Google Shape;151;p28"/>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CAF50"/>
        </a:solidFill>
      </p:bgPr>
    </p:bg>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5" name="Google Shape;15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156" name="Shape 156"/>
        <p:cNvGrpSpPr/>
        <p:nvPr/>
      </p:nvGrpSpPr>
      <p:grpSpPr>
        <a:xfrm>
          <a:off x="0" y="0"/>
          <a:ext cx="0" cy="0"/>
          <a:chOff x="0" y="0"/>
          <a:chExt cx="0" cy="0"/>
        </a:xfrm>
      </p:grpSpPr>
      <p:sp>
        <p:nvSpPr>
          <p:cNvPr id="157" name="Google Shape;157;p30"/>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3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160" name="Google Shape;160;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1" name="Shape 161"/>
        <p:cNvGrpSpPr/>
        <p:nvPr/>
      </p:nvGrpSpPr>
      <p:grpSpPr>
        <a:xfrm>
          <a:off x="0" y="0"/>
          <a:ext cx="0" cy="0"/>
          <a:chOff x="0" y="0"/>
          <a:chExt cx="0" cy="0"/>
        </a:xfrm>
      </p:grpSpPr>
      <p:sp>
        <p:nvSpPr>
          <p:cNvPr id="162" name="Google Shape;162;p31"/>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3" name="Google Shape;163;p31"/>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4" name="Google Shape;16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31"/>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7" name="Shape 167"/>
        <p:cNvGrpSpPr/>
        <p:nvPr/>
      </p:nvGrpSpPr>
      <p:grpSpPr>
        <a:xfrm>
          <a:off x="0" y="0"/>
          <a:ext cx="0" cy="0"/>
          <a:chOff x="0" y="0"/>
          <a:chExt cx="0" cy="0"/>
        </a:xfrm>
      </p:grpSpPr>
      <p:sp>
        <p:nvSpPr>
          <p:cNvPr id="168" name="Google Shape;168;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32"/>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2" name="Shape 22"/>
        <p:cNvGrpSpPr/>
        <p:nvPr/>
      </p:nvGrpSpPr>
      <p:grpSpPr>
        <a:xfrm>
          <a:off x="0" y="0"/>
          <a:ext cx="0" cy="0"/>
          <a:chOff x="0" y="0"/>
          <a:chExt cx="0" cy="0"/>
        </a:xfrm>
      </p:grpSpPr>
      <p:sp>
        <p:nvSpPr>
          <p:cNvPr id="23" name="Google Shape;23;p4"/>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a:lnSpc>
                <a:spcPct val="115000"/>
              </a:lnSpc>
              <a:spcBef>
                <a:spcPts val="1000"/>
              </a:spcBef>
              <a:spcAft>
                <a:spcPts val="0"/>
              </a:spcAft>
              <a:buSzPts val="2400"/>
              <a:buAutoNum type="arabicPeriod"/>
              <a:defRPr/>
            </a:lvl1pPr>
            <a:lvl2pPr indent="-355600" lvl="1" marL="914400">
              <a:lnSpc>
                <a:spcPct val="115000"/>
              </a:lnSpc>
              <a:spcBef>
                <a:spcPts val="1000"/>
              </a:spcBef>
              <a:spcAft>
                <a:spcPts val="0"/>
              </a:spcAft>
              <a:buSzPts val="2000"/>
              <a:buAutoNum type="alphaLcPeriod"/>
              <a:defRPr sz="2000"/>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6" name="Google Shape;26;p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3" name="Google Shape;173;p3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4" name="Google Shape;174;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5" name="Shape 175"/>
        <p:cNvGrpSpPr/>
        <p:nvPr/>
      </p:nvGrpSpPr>
      <p:grpSpPr>
        <a:xfrm>
          <a:off x="0" y="0"/>
          <a:ext cx="0" cy="0"/>
          <a:chOff x="0" y="0"/>
          <a:chExt cx="0" cy="0"/>
        </a:xfrm>
      </p:grpSpPr>
      <p:sp>
        <p:nvSpPr>
          <p:cNvPr id="176" name="Google Shape;176;p3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7" name="Google Shape;177;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8" name="Shape 178"/>
        <p:cNvGrpSpPr/>
        <p:nvPr/>
      </p:nvGrpSpPr>
      <p:grpSpPr>
        <a:xfrm>
          <a:off x="0" y="0"/>
          <a:ext cx="0" cy="0"/>
          <a:chOff x="0" y="0"/>
          <a:chExt cx="0" cy="0"/>
        </a:xfrm>
      </p:grpSpPr>
      <p:sp>
        <p:nvSpPr>
          <p:cNvPr id="179" name="Google Shape;179;p35"/>
          <p:cNvSpPr/>
          <p:nvPr/>
        </p:nvSpPr>
        <p:spPr>
          <a:xfrm>
            <a:off x="4572000" y="-125"/>
            <a:ext cx="4572000" cy="5143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1" name="Google Shape;181;p3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 name="Google Shape;182;p3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83" name="Google Shape;183;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4" name="Shape 184"/>
        <p:cNvGrpSpPr/>
        <p:nvPr/>
      </p:nvGrpSpPr>
      <p:grpSpPr>
        <a:xfrm>
          <a:off x="0" y="0"/>
          <a:ext cx="0" cy="0"/>
          <a:chOff x="0" y="0"/>
          <a:chExt cx="0" cy="0"/>
        </a:xfrm>
      </p:grpSpPr>
      <p:sp>
        <p:nvSpPr>
          <p:cNvPr id="185" name="Google Shape;185;p36"/>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86" name="Google Shape;186;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7" name="Shape 187"/>
        <p:cNvGrpSpPr/>
        <p:nvPr/>
      </p:nvGrpSpPr>
      <p:grpSpPr>
        <a:xfrm>
          <a:off x="0" y="0"/>
          <a:ext cx="0" cy="0"/>
          <a:chOff x="0" y="0"/>
          <a:chExt cx="0" cy="0"/>
        </a:xfrm>
      </p:grpSpPr>
      <p:sp>
        <p:nvSpPr>
          <p:cNvPr id="188" name="Google Shape;188;p3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9" name="Google Shape;189;p3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90" name="Google Shape;19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1" name="Shape 191"/>
        <p:cNvGrpSpPr/>
        <p:nvPr/>
      </p:nvGrpSpPr>
      <p:grpSpPr>
        <a:xfrm>
          <a:off x="0" y="0"/>
          <a:ext cx="0" cy="0"/>
          <a:chOff x="0" y="0"/>
          <a:chExt cx="0" cy="0"/>
        </a:xfrm>
      </p:grpSpPr>
      <p:pic>
        <p:nvPicPr>
          <p:cNvPr descr="Android-Developer-Cover.jpg" id="192" name="Google Shape;192;p3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3" name="Google Shape;193;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38"/>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95" name="Google Shape;195;p38"/>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6" name="Google Shape;196;p38"/>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 name="Google Shape;197;p38"/>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footer.png" id="198" name="Google Shape;198;p3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9" name="Google Shape;199;p38"/>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38"/>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201" name="Shape 201"/>
        <p:cNvGrpSpPr/>
        <p:nvPr/>
      </p:nvGrpSpPr>
      <p:grpSpPr>
        <a:xfrm>
          <a:off x="0" y="0"/>
          <a:ext cx="0" cy="0"/>
          <a:chOff x="0" y="0"/>
          <a:chExt cx="0" cy="0"/>
        </a:xfrm>
      </p:grpSpPr>
      <p:sp>
        <p:nvSpPr>
          <p:cNvPr id="202" name="Google Shape;202;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5"/>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pic>
        <p:nvPicPr>
          <p:cNvPr descr="Android-split.png"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9" name="Google Shape;49;p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9"/>
          <p:cNvSpPr txBox="1"/>
          <p:nvPr/>
        </p:nvSpPr>
        <p:spPr>
          <a:xfrm>
            <a:off x="2229274" y="4761375"/>
            <a:ext cx="24960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51" name="Google Shape;51;p9"/>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52" name="Google Shape;52;p9"/>
          <p:cNvPicPr preferRelativeResize="0"/>
          <p:nvPr/>
        </p:nvPicPr>
        <p:blipFill>
          <a:blip r:embed="rId3">
            <a:alphaModFix/>
          </a:blip>
          <a:stretch>
            <a:fillRect/>
          </a:stretch>
        </p:blipFill>
        <p:spPr>
          <a:xfrm>
            <a:off x="7853225" y="4788588"/>
            <a:ext cx="838200" cy="295275"/>
          </a:xfrm>
          <a:prstGeom prst="rect">
            <a:avLst/>
          </a:prstGeom>
          <a:noFill/>
          <a:ln>
            <a:noFill/>
          </a:ln>
        </p:spPr>
      </p:pic>
      <p:sp>
        <p:nvSpPr>
          <p:cNvPr id="53" name="Google Shape;53;p9"/>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extLst>
                    <a:ext uri="{A12FA001-AC4F-418D-AE19-62706E023703}">
                      <ahyp:hlinkClr val="tx"/>
                    </a:ext>
                  </a:extLst>
                </a:hlinkClick>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None/>
              <a:defRPr/>
            </a:lvl1pPr>
          </a:lstStyle>
          <a:p/>
        </p:txBody>
      </p:sp>
      <p:sp>
        <p:nvSpPr>
          <p:cNvPr id="56" name="Google Shape;56;p1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hyperlink" Target="https://creativecommons.org/licenses/by/4.0/" TargetMode="External"/><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3.png"/><Relationship Id="rId2" Type="http://schemas.openxmlformats.org/officeDocument/2006/relationships/hyperlink" Target="https://creativecommons.org/licenses/by/4.0/" TargetMode="External"/><Relationship Id="rId3" Type="http://schemas.openxmlformats.org/officeDocument/2006/relationships/image" Target="../media/image1.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4.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6.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2229275" y="4761375"/>
            <a:ext cx="2284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12" name="Google Shape;12;p1"/>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13" name="Google Shape;13;p1"/>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14" name="Google Shape;14;p1"/>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76" name="Shape 76"/>
        <p:cNvGrpSpPr/>
        <p:nvPr/>
      </p:nvGrpSpPr>
      <p:grpSpPr>
        <a:xfrm>
          <a:off x="0" y="0"/>
          <a:ext cx="0" cy="0"/>
          <a:chOff x="0" y="0"/>
          <a:chExt cx="0" cy="0"/>
        </a:xfrm>
      </p:grpSpPr>
      <p:pic>
        <p:nvPicPr>
          <p:cNvPr descr="footer.png" id="77" name="Google Shape;77;p14"/>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8" name="Google Shape;7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9" name="Google Shape;7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80" name="Google Shape;80;p14"/>
          <p:cNvSpPr txBox="1"/>
          <p:nvPr>
            <p:ph idx="12" type="sldNum"/>
          </p:nvPr>
        </p:nvSpPr>
        <p:spPr>
          <a:xfrm>
            <a:off x="86248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4"/>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nvSpPr>
        <p:spPr>
          <a:xfrm>
            <a:off x="2229275" y="4761375"/>
            <a:ext cx="23109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83" name="Google Shape;83;p14"/>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84" name="Google Shape;84;p14"/>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85" name="Google Shape;85;p14"/>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142" name="Shape 142"/>
        <p:cNvGrpSpPr/>
        <p:nvPr/>
      </p:nvGrpSpPr>
      <p:grpSpPr>
        <a:xfrm>
          <a:off x="0" y="0"/>
          <a:ext cx="0" cy="0"/>
          <a:chOff x="0" y="0"/>
          <a:chExt cx="0" cy="0"/>
        </a:xfrm>
      </p:grpSpPr>
      <p:pic>
        <p:nvPicPr>
          <p:cNvPr descr="footer.png" id="143" name="Google Shape;143;p2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44" name="Google Shape;14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5" name="Google Shape;14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146" name="Google Shape;146;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27"/>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txBox="1"/>
          <p:nvPr/>
        </p:nvSpPr>
        <p:spPr>
          <a:xfrm>
            <a:off x="2232275" y="4761375"/>
            <a:ext cx="54462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android.com/reference/android/view/View.OnClickListen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eveloper.android.com/reference/android/support/v4/view/GestureDetectorCompat.html" TargetMode="External"/><Relationship Id="rId4" Type="http://schemas.openxmlformats.org/officeDocument/2006/relationships/hyperlink" Target="https://developer.android.com/reference/android/view/MotionEven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eveloper.android.com/training/gestures/detector.html" TargetMode="External"/></Relationships>
</file>

<file path=ppt/slides/_rels/slide23.xml.rels><?xml version="1.0" encoding="UTF-8" standalone="yes"?><Relationships xmlns="http://schemas.openxmlformats.org/package/2006/relationships"><Relationship Id="rId11" Type="http://schemas.openxmlformats.org/officeDocument/2006/relationships/hyperlink" Target="http://developer.android.com/guide/topics/ui/controls/spinner.html" TargetMode="External"/><Relationship Id="rId10" Type="http://schemas.openxmlformats.org/officeDocument/2006/relationships/hyperlink" Target="https://developer.android.com/guide/topics/ui/controls/button.html" TargetMode="External"/><Relationship Id="rId13" Type="http://schemas.openxmlformats.org/officeDocument/2006/relationships/hyperlink" Target="http://developer.android.com/guide/components/fragments.html" TargetMode="External"/><Relationship Id="rId12" Type="http://schemas.openxmlformats.org/officeDocument/2006/relationships/hyperlink" Target="https://developer.android.com/guide/topics/ui/dialogs.html"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eveloper.android.com/guide/topics/ui/controls.html" TargetMode="External"/><Relationship Id="rId4" Type="http://schemas.openxmlformats.org/officeDocument/2006/relationships/hyperlink" Target="https://developer.android.com/guide/topics/resources/drawable-resource.html" TargetMode="External"/><Relationship Id="rId9" Type="http://schemas.openxmlformats.org/officeDocument/2006/relationships/hyperlink" Target="http://developer.android.com/guide/topics/ui/controls/text.html" TargetMode="External"/><Relationship Id="rId15" Type="http://schemas.openxmlformats.org/officeDocument/2006/relationships/hyperlink" Target="http://developer.android.com/guide/topics/ui/controls/pickers.html" TargetMode="External"/><Relationship Id="rId14" Type="http://schemas.openxmlformats.org/officeDocument/2006/relationships/hyperlink" Target="http://developer.android.com/guide/topics/ui/ui-events.html" TargetMode="External"/><Relationship Id="rId17" Type="http://schemas.openxmlformats.org/officeDocument/2006/relationships/hyperlink" Target="http://developer.android.com/design/patterns/gestures.html" TargetMode="External"/><Relationship Id="rId16" Type="http://schemas.openxmlformats.org/officeDocument/2006/relationships/hyperlink" Target="https://developer.android.com/training/gestures/index.html" TargetMode="External"/><Relationship Id="rId5" Type="http://schemas.openxmlformats.org/officeDocument/2006/relationships/hyperlink" Target="https://material.google.com/components/buttons-floating-action-button.html#" TargetMode="External"/><Relationship Id="rId6" Type="http://schemas.openxmlformats.org/officeDocument/2006/relationships/hyperlink" Target="https://developer.android.com/guide/topics/ui/controls/radiobutton.html" TargetMode="External"/><Relationship Id="rId18" Type="http://schemas.openxmlformats.org/officeDocument/2006/relationships/hyperlink" Target="http://developer.android.com/design/patterns/gestures.html" TargetMode="External"/><Relationship Id="rId7" Type="http://schemas.openxmlformats.org/officeDocument/2006/relationships/hyperlink" Target="http://developer.android.com/training/keyboard-input/style.html" TargetMode="External"/><Relationship Id="rId8" Type="http://schemas.openxmlformats.org/officeDocument/2006/relationships/hyperlink" Target="https://developer.android.com/training/keyboard-input/style.html#Ac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oogle-developer-training.github.io/android-developer-fundamentals-course-concepts-v2/unit-2-user-experience/lesson-4-user-interaction/4-1-c-buttons-and-clickable-images/4-1-c-buttons-and-clickable-images.html" TargetMode="External"/><Relationship Id="rId4" Type="http://schemas.openxmlformats.org/officeDocument/2006/relationships/hyperlink" Target="https://codelabs.developers.google.com/codelabs/android-training-clickable-imag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40"/>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40"/>
          <p:cNvSpPr txBox="1"/>
          <p:nvPr>
            <p:ph type="title"/>
          </p:nvPr>
        </p:nvSpPr>
        <p:spPr>
          <a:xfrm>
            <a:off x="265500" y="1623202"/>
            <a:ext cx="4045200" cy="11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 </a:t>
            </a:r>
            <a:endParaRPr/>
          </a:p>
        </p:txBody>
      </p:sp>
      <p:sp>
        <p:nvSpPr>
          <p:cNvPr id="210" name="Google Shape;210;p40"/>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40"/>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 Developer Fundamentals V2</a:t>
            </a:r>
            <a:endParaRPr/>
          </a:p>
        </p:txBody>
      </p:sp>
      <p:sp>
        <p:nvSpPr>
          <p:cNvPr id="212" name="Google Shape;212;p40"/>
          <p:cNvSpPr txBox="1"/>
          <p:nvPr/>
        </p:nvSpPr>
        <p:spPr>
          <a:xfrm>
            <a:off x="265500" y="3497911"/>
            <a:ext cx="4045200" cy="12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FAFAFA"/>
                </a:solidFill>
                <a:latin typeface="Roboto"/>
                <a:ea typeface="Roboto"/>
                <a:cs typeface="Roboto"/>
                <a:sym typeface="Roboto"/>
              </a:rPr>
              <a:t>Lesson 4</a:t>
            </a: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4" name="Shape 274"/>
        <p:cNvGrpSpPr/>
        <p:nvPr/>
      </p:nvGrpSpPr>
      <p:grpSpPr>
        <a:xfrm>
          <a:off x="0" y="0"/>
          <a:ext cx="0" cy="0"/>
          <a:chOff x="0" y="0"/>
          <a:chExt cx="0" cy="0"/>
        </a:xfrm>
      </p:grpSpPr>
      <p:sp>
        <p:nvSpPr>
          <p:cNvPr id="275" name="Google Shape;275;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button taps</a:t>
            </a:r>
            <a:endParaRPr/>
          </a:p>
        </p:txBody>
      </p:sp>
      <p:sp>
        <p:nvSpPr>
          <p:cNvPr id="276" name="Google Shape;276;p49"/>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&lt;Button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android:text="@string/button_send"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android:onClick="sendMessage"</a:t>
            </a:r>
            <a:r>
              <a:rPr lang="en" sz="1800">
                <a:solidFill>
                  <a:schemeClr val="dk1"/>
                </a:solidFill>
                <a:latin typeface="Consolas"/>
                <a:ea typeface="Consolas"/>
                <a:cs typeface="Consolas"/>
                <a:sym typeface="Consolas"/>
              </a:rPr>
              <a:t> /&gt;</a:t>
            </a:r>
            <a:endParaRPr sz="1800"/>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277" name="Google Shape;277;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49"/>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279" name="Google Shape;279;p49"/>
          <p:cNvCxnSpPr>
            <a:stCxn id="278" idx="2"/>
          </p:cNvCxnSpPr>
          <p:nvPr/>
        </p:nvCxnSpPr>
        <p:spPr>
          <a:xfrm rot="5400000">
            <a:off x="6151700" y="2361225"/>
            <a:ext cx="873000" cy="22665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3" name="Shape 283"/>
        <p:cNvGrpSpPr/>
        <p:nvPr/>
      </p:nvGrpSpPr>
      <p:grpSpPr>
        <a:xfrm>
          <a:off x="0" y="0"/>
          <a:ext cx="0" cy="0"/>
          <a:chOff x="0" y="0"/>
          <a:chExt cx="0" cy="0"/>
        </a:xfrm>
      </p:grpSpPr>
      <p:sp>
        <p:nvSpPr>
          <p:cNvPr id="284" name="Google Shape;284;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listener with onClick callback</a:t>
            </a:r>
            <a:endParaRPr/>
          </a:p>
        </p:txBody>
      </p:sp>
      <p:sp>
        <p:nvSpPr>
          <p:cNvPr id="285" name="Google Shape;285;p50"/>
          <p:cNvSpPr txBox="1"/>
          <p:nvPr>
            <p:ph idx="1" type="body"/>
          </p:nvPr>
        </p:nvSpPr>
        <p:spPr>
          <a:xfrm>
            <a:off x="311700" y="1152475"/>
            <a:ext cx="8709300" cy="32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2000">
                <a:solidFill>
                  <a:srgbClr val="000000"/>
                </a:solidFill>
                <a:latin typeface="Consolas"/>
                <a:ea typeface="Consolas"/>
                <a:cs typeface="Consolas"/>
                <a:sym typeface="Consolas"/>
              </a:rPr>
              <a:t>Button button = findViewById(R.id.button);</a:t>
            </a:r>
            <a:endParaRPr sz="20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20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button.setOnClickListener(new View.</a:t>
            </a:r>
            <a:r>
              <a:rPr lang="en" sz="2000" u="sng">
                <a:solidFill>
                  <a:schemeClr val="hlink"/>
                </a:solidFill>
                <a:latin typeface="Consolas"/>
                <a:ea typeface="Consolas"/>
                <a:cs typeface="Consolas"/>
                <a:sym typeface="Consolas"/>
                <a:hlinkClick r:id="rId3"/>
              </a:rPr>
              <a:t>OnClickListener</a:t>
            </a: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public void onClick(View v)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 Do something in response to button click</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1000"/>
              </a:spcAft>
              <a:buClr>
                <a:schemeClr val="dk1"/>
              </a:buClr>
              <a:buSzPts val="1100"/>
              <a:buFont typeface="Arial"/>
              <a:buNone/>
            </a:pPr>
            <a:r>
              <a:rPr lang="en" sz="2000">
                <a:solidFill>
                  <a:schemeClr val="dk1"/>
                </a:solidFill>
                <a:latin typeface="Consolas"/>
                <a:ea typeface="Consolas"/>
                <a:cs typeface="Consolas"/>
                <a:sym typeface="Consolas"/>
              </a:rPr>
              <a:t>});</a:t>
            </a:r>
            <a:endParaRPr sz="2000"/>
          </a:p>
        </p:txBody>
      </p:sp>
      <p:sp>
        <p:nvSpPr>
          <p:cNvPr id="286" name="Google Shape;286;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1"/>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Clickable images</a:t>
            </a:r>
            <a:endParaRPr/>
          </a:p>
        </p:txBody>
      </p:sp>
      <p:sp>
        <p:nvSpPr>
          <p:cNvPr id="292" name="Google Shape;292;p5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ImageView</a:t>
            </a:r>
            <a:endParaRPr/>
          </a:p>
        </p:txBody>
      </p:sp>
      <p:sp>
        <p:nvSpPr>
          <p:cNvPr id="299" name="Google Shape;299;p52"/>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with </a:t>
            </a:r>
            <a:r>
              <a:rPr lang="en">
                <a:solidFill>
                  <a:srgbClr val="333333"/>
                </a:solidFill>
                <a:highlight>
                  <a:srgbClr val="FFFFFF"/>
                </a:highlight>
                <a:latin typeface="Consolas"/>
                <a:ea typeface="Consolas"/>
                <a:cs typeface="Consolas"/>
                <a:sym typeface="Consolas"/>
              </a:rPr>
              <a:t>android:onClick</a:t>
            </a:r>
            <a:r>
              <a:rPr lang="en">
                <a:solidFill>
                  <a:srgbClr val="333333"/>
                </a:solidFill>
                <a:highlight>
                  <a:srgbClr val="FFFFFF"/>
                </a:highlight>
              </a:rPr>
              <a:t> attribute</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I</a:t>
            </a:r>
            <a:r>
              <a:rPr lang="en">
                <a:solidFill>
                  <a:srgbClr val="333333"/>
                </a:solidFill>
                <a:highlight>
                  <a:srgbClr val="FFFFFF"/>
                </a:highlight>
              </a:rPr>
              <a:t>mage for </a:t>
            </a: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in </a:t>
            </a:r>
            <a:r>
              <a:rPr b="1" lang="en">
                <a:solidFill>
                  <a:srgbClr val="333333"/>
                </a:solidFill>
                <a:highlight>
                  <a:srgbClr val="FFFFFF"/>
                </a:highlight>
                <a:latin typeface="Arial"/>
                <a:ea typeface="Arial"/>
                <a:cs typeface="Arial"/>
                <a:sym typeface="Arial"/>
              </a:rPr>
              <a:t>app&gt;src&gt;main&gt;res&gt;drawable</a:t>
            </a:r>
            <a:r>
              <a:rPr lang="en">
                <a:solidFill>
                  <a:srgbClr val="333333"/>
                </a:solidFill>
                <a:highlight>
                  <a:srgbClr val="FFFFFF"/>
                </a:highlight>
              </a:rPr>
              <a:t> folder in project</a:t>
            </a:r>
            <a:endParaRPr>
              <a:solidFill>
                <a:srgbClr val="333333"/>
              </a:solidFill>
            </a:endParaRPr>
          </a:p>
        </p:txBody>
      </p:sp>
      <p:sp>
        <p:nvSpPr>
          <p:cNvPr id="300" name="Google Shape;300;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52"/>
          <p:cNvPicPr preferRelativeResize="0"/>
          <p:nvPr/>
        </p:nvPicPr>
        <p:blipFill>
          <a:blip r:embed="rId3">
            <a:alphaModFix/>
          </a:blip>
          <a:stretch>
            <a:fillRect/>
          </a:stretch>
        </p:blipFill>
        <p:spPr>
          <a:xfrm>
            <a:off x="3613425" y="2660000"/>
            <a:ext cx="1917143" cy="161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5" name="Shape 305"/>
        <p:cNvGrpSpPr/>
        <p:nvPr/>
      </p:nvGrpSpPr>
      <p:grpSpPr>
        <a:xfrm>
          <a:off x="0" y="0"/>
          <a:ext cx="0" cy="0"/>
          <a:chOff x="0" y="0"/>
          <a:chExt cx="0" cy="0"/>
        </a:xfrm>
      </p:grpSpPr>
      <p:sp>
        <p:nvSpPr>
          <p:cNvPr id="306" name="Google Shape;306;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ImageView taps</a:t>
            </a:r>
            <a:endParaRPr/>
          </a:p>
        </p:txBody>
      </p:sp>
      <p:sp>
        <p:nvSpPr>
          <p:cNvPr id="307" name="Google Shape;307;p53"/>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android:src="@drawable/donut_circle"</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android:onClick="orderDonut"</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308" name="Google Shape;30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53"/>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310" name="Google Shape;310;p53"/>
          <p:cNvCxnSpPr>
            <a:stCxn id="309" idx="2"/>
          </p:cNvCxnSpPr>
          <p:nvPr/>
        </p:nvCxnSpPr>
        <p:spPr>
          <a:xfrm rot="5400000">
            <a:off x="6201950" y="2298375"/>
            <a:ext cx="759900" cy="22791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Floating action button</a:t>
            </a:r>
            <a:endParaRPr/>
          </a:p>
        </p:txBody>
      </p:sp>
      <p:sp>
        <p:nvSpPr>
          <p:cNvPr id="316" name="Google Shape;316;p5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Floating Action Buttons (FAB)</a:t>
            </a:r>
            <a:endParaRPr/>
          </a:p>
        </p:txBody>
      </p:sp>
      <p:sp>
        <p:nvSpPr>
          <p:cNvPr id="323" name="Google Shape;323;p55"/>
          <p:cNvSpPr txBox="1"/>
          <p:nvPr>
            <p:ph idx="1" type="body"/>
          </p:nvPr>
        </p:nvSpPr>
        <p:spPr>
          <a:xfrm>
            <a:off x="311700" y="1152475"/>
            <a:ext cx="6346500" cy="3090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R</a:t>
            </a:r>
            <a:r>
              <a:rPr lang="en"/>
              <a:t>aised, circular, floats above layout</a:t>
            </a:r>
            <a:endParaRPr/>
          </a:p>
          <a:p>
            <a:pPr indent="-381000" lvl="0" marL="457200" rtl="0" algn="l">
              <a:spcBef>
                <a:spcPts val="0"/>
              </a:spcBef>
              <a:spcAft>
                <a:spcPts val="0"/>
              </a:spcAft>
              <a:buSzPts val="2400"/>
              <a:buChar char="●"/>
            </a:pPr>
            <a:r>
              <a:rPr lang="en"/>
              <a:t>Primary or "promoted" action for a screen</a:t>
            </a:r>
            <a:endParaRPr/>
          </a:p>
          <a:p>
            <a:pPr indent="-381000" lvl="0" marL="457200" rtl="0" algn="l">
              <a:spcBef>
                <a:spcPts val="0"/>
              </a:spcBef>
              <a:spcAft>
                <a:spcPts val="0"/>
              </a:spcAft>
              <a:buSzPts val="2400"/>
              <a:buChar char="●"/>
            </a:pPr>
            <a:r>
              <a:rPr lang="en"/>
              <a:t>One per screen</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For example:</a:t>
            </a:r>
            <a:endParaRPr/>
          </a:p>
          <a:p>
            <a:pPr indent="0" lvl="0" marL="0" rtl="0" algn="l">
              <a:spcBef>
                <a:spcPts val="1000"/>
              </a:spcBef>
              <a:spcAft>
                <a:spcPts val="0"/>
              </a:spcAft>
              <a:buClr>
                <a:schemeClr val="dk1"/>
              </a:buClr>
              <a:buSzPts val="1100"/>
              <a:buFont typeface="Arial"/>
              <a:buNone/>
            </a:pPr>
            <a:r>
              <a:rPr b="1" lang="en"/>
              <a:t>Add Contact</a:t>
            </a:r>
            <a:r>
              <a:rPr lang="en"/>
              <a:t> button in Contacts app</a:t>
            </a:r>
            <a:endParaRPr/>
          </a:p>
        </p:txBody>
      </p:sp>
      <p:sp>
        <p:nvSpPr>
          <p:cNvPr id="324" name="Google Shape;324;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5" name="Google Shape;325;p55"/>
          <p:cNvPicPr preferRelativeResize="0"/>
          <p:nvPr/>
        </p:nvPicPr>
        <p:blipFill>
          <a:blip r:embed="rId3">
            <a:alphaModFix/>
          </a:blip>
          <a:stretch>
            <a:fillRect/>
          </a:stretch>
        </p:blipFill>
        <p:spPr>
          <a:xfrm>
            <a:off x="6658213" y="1098475"/>
            <a:ext cx="2409825" cy="348615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FABs</a:t>
            </a:r>
            <a:endParaRPr/>
          </a:p>
        </p:txBody>
      </p:sp>
      <p:sp>
        <p:nvSpPr>
          <p:cNvPr id="331" name="Google Shape;331;p56"/>
          <p:cNvSpPr txBox="1"/>
          <p:nvPr>
            <p:ph idx="1" type="body"/>
          </p:nvPr>
        </p:nvSpPr>
        <p:spPr>
          <a:xfrm>
            <a:off x="311700" y="1022600"/>
            <a:ext cx="8520600" cy="35589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Start with Basic Activity template</a:t>
            </a:r>
            <a:endParaRPr/>
          </a:p>
          <a:p>
            <a:pPr indent="-381000" lvl="0" marL="457200" rtl="0" algn="l">
              <a:spcBef>
                <a:spcPts val="0"/>
              </a:spcBef>
              <a:spcAft>
                <a:spcPts val="0"/>
              </a:spcAft>
              <a:buSzPts val="2400"/>
              <a:buChar char="●"/>
            </a:pPr>
            <a:r>
              <a:rPr lang="en"/>
              <a:t>Layout:</a:t>
            </a:r>
            <a:endParaRPr sz="1800">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a:t>
            </a:r>
            <a:r>
              <a:rPr b="1" lang="en" sz="1800">
                <a:solidFill>
                  <a:schemeClr val="dk1"/>
                </a:solidFill>
                <a:latin typeface="Consolas"/>
                <a:ea typeface="Consolas"/>
                <a:cs typeface="Consolas"/>
                <a:sym typeface="Consolas"/>
              </a:rPr>
              <a:t>android.support.design.widget.FloatingActionButton</a:t>
            </a:r>
            <a:endParaRPr b="1"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android:id="@+id/fab"</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android:layout_gravity="bottom|end"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android:layout_margin="@dimen/fab_margin"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android:src="@drawable/ic_fab_chat_button_white" </a:t>
            </a:r>
            <a:endParaRPr sz="1800">
              <a:solidFill>
                <a:schemeClr val="dk1"/>
              </a:solidFill>
              <a:latin typeface="Consolas"/>
              <a:ea typeface="Consolas"/>
              <a:cs typeface="Consolas"/>
              <a:sym typeface="Consolas"/>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        .../&gt;</a:t>
            </a:r>
            <a:endParaRPr sz="1800">
              <a:solidFill>
                <a:schemeClr val="dk1"/>
              </a:solidFill>
              <a:latin typeface="Arial"/>
              <a:ea typeface="Arial"/>
              <a:cs typeface="Arial"/>
              <a:sym typeface="Arial"/>
            </a:endParaRPr>
          </a:p>
          <a:p>
            <a:pPr indent="0" lvl="0" marL="457200" rtl="0" algn="l">
              <a:lnSpc>
                <a:spcPct val="115000"/>
              </a:lnSpc>
              <a:spcBef>
                <a:spcPts val="1000"/>
              </a:spcBef>
              <a:spcAft>
                <a:spcPts val="0"/>
              </a:spcAft>
              <a:buNone/>
            </a:pPr>
            <a:r>
              <a:t/>
            </a:r>
            <a:endParaRPr sz="1800">
              <a:latin typeface="Consolas"/>
              <a:ea typeface="Consolas"/>
              <a:cs typeface="Consolas"/>
              <a:sym typeface="Consolas"/>
            </a:endParaRPr>
          </a:p>
          <a:p>
            <a:pPr indent="0" lvl="0" marL="0" marR="0" rtl="0" algn="l">
              <a:lnSpc>
                <a:spcPct val="115000"/>
              </a:lnSpc>
              <a:spcBef>
                <a:spcPts val="1000"/>
              </a:spcBef>
              <a:spcAft>
                <a:spcPts val="0"/>
              </a:spcAft>
              <a:buNone/>
            </a:pPr>
            <a:r>
              <a:t/>
            </a:r>
            <a:endParaRPr>
              <a:latin typeface="Consolas"/>
              <a:ea typeface="Consolas"/>
              <a:cs typeface="Consolas"/>
              <a:sym typeface="Consolas"/>
            </a:endParaRPr>
          </a:p>
        </p:txBody>
      </p:sp>
      <p:sp>
        <p:nvSpPr>
          <p:cNvPr id="332" name="Google Shape;332;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 size</a:t>
            </a:r>
            <a:endParaRPr/>
          </a:p>
        </p:txBody>
      </p:sp>
      <p:sp>
        <p:nvSpPr>
          <p:cNvPr id="338" name="Google Shape;338;p57"/>
          <p:cNvSpPr txBox="1"/>
          <p:nvPr>
            <p:ph idx="1" type="body"/>
          </p:nvPr>
        </p:nvSpPr>
        <p:spPr>
          <a:xfrm>
            <a:off x="311700" y="1390900"/>
            <a:ext cx="8520600" cy="3190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56 x 56 dp by default </a:t>
            </a:r>
            <a:endParaRPr/>
          </a:p>
          <a:p>
            <a:pPr indent="-381000" lvl="0" marL="457200" rtl="0" algn="l">
              <a:spcBef>
                <a:spcPts val="1000"/>
              </a:spcBef>
              <a:spcAft>
                <a:spcPts val="0"/>
              </a:spcAft>
              <a:buSzPts val="2400"/>
              <a:buChar char="●"/>
            </a:pPr>
            <a:r>
              <a:rPr lang="en"/>
              <a:t>Set mini size (30 x 40 dp) with </a:t>
            </a:r>
            <a:r>
              <a:rPr lang="en">
                <a:latin typeface="Consolas"/>
                <a:ea typeface="Consolas"/>
                <a:cs typeface="Consolas"/>
                <a:sym typeface="Consolas"/>
              </a:rPr>
              <a:t>app:fabSize</a:t>
            </a:r>
            <a:r>
              <a:rPr lang="en"/>
              <a:t> attribute:</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app:fabSize="mini"</a:t>
            </a:r>
            <a:endParaRPr>
              <a:latin typeface="Consolas"/>
              <a:ea typeface="Consolas"/>
              <a:cs typeface="Consolas"/>
              <a:sym typeface="Consolas"/>
            </a:endParaRPr>
          </a:p>
          <a:p>
            <a:pPr indent="-381000" lvl="0" marL="457200" rtl="0" algn="l">
              <a:spcBef>
                <a:spcPts val="1000"/>
              </a:spcBef>
              <a:spcAft>
                <a:spcPts val="0"/>
              </a:spcAft>
              <a:buSzPts val="2400"/>
              <a:buChar char="●"/>
            </a:pPr>
            <a:r>
              <a:rPr lang="en"/>
              <a:t>Set to 56 x 56 dp (default): </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app:fabSize="normal"</a:t>
            </a:r>
            <a:endParaRPr>
              <a:latin typeface="Consolas"/>
              <a:ea typeface="Consolas"/>
              <a:cs typeface="Consolas"/>
              <a:sym typeface="Consolas"/>
            </a:endParaRPr>
          </a:p>
          <a:p>
            <a:pPr indent="0" lvl="0" marL="457200" rtl="0" algn="l">
              <a:spcBef>
                <a:spcPts val="1000"/>
              </a:spcBef>
              <a:spcAft>
                <a:spcPts val="1000"/>
              </a:spcAft>
              <a:buNone/>
            </a:pPr>
            <a:r>
              <a:t/>
            </a:r>
            <a:endParaRPr/>
          </a:p>
        </p:txBody>
      </p:sp>
      <p:sp>
        <p:nvSpPr>
          <p:cNvPr id="339" name="Google Shape;339;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8"/>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Common </a:t>
            </a:r>
            <a:r>
              <a:rPr lang="en"/>
              <a:t>Gestures</a:t>
            </a:r>
            <a:endParaRPr/>
          </a:p>
        </p:txBody>
      </p:sp>
      <p:sp>
        <p:nvSpPr>
          <p:cNvPr id="345" name="Google Shape;345;p5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type="ctrTitle"/>
          </p:nvPr>
        </p:nvSpPr>
        <p:spPr>
          <a:xfrm>
            <a:off x="311700" y="778203"/>
            <a:ext cx="8520600" cy="279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4.1 Buttons and clickable images</a:t>
            </a:r>
            <a:endParaRPr/>
          </a:p>
        </p:txBody>
      </p:sp>
      <p:sp>
        <p:nvSpPr>
          <p:cNvPr id="218" name="Google Shape;21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a:t>
            </a:r>
            <a:endParaRPr/>
          </a:p>
        </p:txBody>
      </p:sp>
      <p:sp>
        <p:nvSpPr>
          <p:cNvPr id="352" name="Google Shape;352;p59"/>
          <p:cNvSpPr txBox="1"/>
          <p:nvPr>
            <p:ph idx="1" type="body"/>
          </p:nvPr>
        </p:nvSpPr>
        <p:spPr>
          <a:xfrm>
            <a:off x="311700" y="1076275"/>
            <a:ext cx="412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 include:</a:t>
            </a:r>
            <a:endParaRPr/>
          </a:p>
          <a:p>
            <a:pPr indent="-381000" lvl="0" marL="457200" rtl="0" algn="l">
              <a:spcBef>
                <a:spcPts val="1000"/>
              </a:spcBef>
              <a:spcAft>
                <a:spcPts val="0"/>
              </a:spcAft>
              <a:buSzPts val="2400"/>
              <a:buChar char="●"/>
            </a:pPr>
            <a:r>
              <a:rPr lang="en"/>
              <a:t>long touch</a:t>
            </a:r>
            <a:endParaRPr/>
          </a:p>
          <a:p>
            <a:pPr indent="-381000" lvl="0" marL="457200" rtl="0" algn="l">
              <a:spcBef>
                <a:spcPts val="0"/>
              </a:spcBef>
              <a:spcAft>
                <a:spcPts val="0"/>
              </a:spcAft>
              <a:buSzPts val="2400"/>
              <a:buChar char="●"/>
            </a:pPr>
            <a:r>
              <a:rPr lang="en"/>
              <a:t>double-tap</a:t>
            </a:r>
            <a:endParaRPr/>
          </a:p>
          <a:p>
            <a:pPr indent="-381000" lvl="0" marL="457200" rtl="0" algn="l">
              <a:spcBef>
                <a:spcPts val="0"/>
              </a:spcBef>
              <a:spcAft>
                <a:spcPts val="0"/>
              </a:spcAft>
              <a:buSzPts val="2400"/>
              <a:buChar char="●"/>
            </a:pPr>
            <a:r>
              <a:rPr lang="en"/>
              <a:t>fling</a:t>
            </a:r>
            <a:endParaRPr/>
          </a:p>
          <a:p>
            <a:pPr indent="-381000" lvl="0" marL="457200" rtl="0" algn="l">
              <a:spcBef>
                <a:spcPts val="0"/>
              </a:spcBef>
              <a:spcAft>
                <a:spcPts val="0"/>
              </a:spcAft>
              <a:buSzPts val="2400"/>
              <a:buChar char="●"/>
            </a:pPr>
            <a:r>
              <a:rPr lang="en"/>
              <a:t>drag</a:t>
            </a:r>
            <a:endParaRPr/>
          </a:p>
          <a:p>
            <a:pPr indent="-381000" lvl="0" marL="457200" rtl="0" algn="l">
              <a:spcBef>
                <a:spcPts val="0"/>
              </a:spcBef>
              <a:spcAft>
                <a:spcPts val="0"/>
              </a:spcAft>
              <a:buSzPts val="2400"/>
              <a:buChar char="●"/>
            </a:pPr>
            <a:r>
              <a:rPr lang="en"/>
              <a:t>scroll</a:t>
            </a:r>
            <a:endParaRPr/>
          </a:p>
          <a:p>
            <a:pPr indent="-381000" lvl="0" marL="457200" rtl="0" algn="l">
              <a:spcBef>
                <a:spcPts val="0"/>
              </a:spcBef>
              <a:spcAft>
                <a:spcPts val="0"/>
              </a:spcAft>
              <a:buSzPts val="2400"/>
              <a:buChar char="●"/>
            </a:pPr>
            <a:r>
              <a:rPr lang="en"/>
              <a:t>pinch</a:t>
            </a:r>
            <a:endParaRPr/>
          </a:p>
        </p:txBody>
      </p:sp>
      <p:sp>
        <p:nvSpPr>
          <p:cNvPr id="353" name="Google Shape;353;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59"/>
          <p:cNvSpPr txBox="1"/>
          <p:nvPr/>
        </p:nvSpPr>
        <p:spPr>
          <a:xfrm>
            <a:off x="5315375" y="1945650"/>
            <a:ext cx="3436200" cy="13638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rgbClr val="424242"/>
                </a:solidFill>
                <a:latin typeface="Roboto"/>
                <a:ea typeface="Roboto"/>
                <a:cs typeface="Roboto"/>
                <a:sym typeface="Roboto"/>
              </a:rPr>
              <a:t>Don’t depend on touch gestures for app's basic behavior!</a:t>
            </a:r>
            <a:endParaRPr sz="2400">
              <a:solidFill>
                <a:srgbClr val="424242"/>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 gestures</a:t>
            </a:r>
            <a:endParaRPr/>
          </a:p>
        </p:txBody>
      </p:sp>
      <p:sp>
        <p:nvSpPr>
          <p:cNvPr id="360" name="Google Shape;360;p6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Classes and methods are available to help you handle gestures.</a:t>
            </a:r>
            <a:endParaRPr/>
          </a:p>
          <a:p>
            <a:pPr indent="-381000" lvl="0" marL="457200" rtl="0" algn="l">
              <a:spcBef>
                <a:spcPts val="1000"/>
              </a:spcBef>
              <a:spcAft>
                <a:spcPts val="0"/>
              </a:spcAft>
              <a:buSzPts val="2400"/>
              <a:buChar char="●"/>
            </a:pPr>
            <a:r>
              <a:rPr lang="en" u="sng">
                <a:solidFill>
                  <a:schemeClr val="accent5"/>
                </a:solidFill>
                <a:hlinkClick r:id="rId3">
                  <a:extLst>
                    <a:ext uri="{A12FA001-AC4F-418D-AE19-62706E023703}">
                      <ahyp:hlinkClr val="tx"/>
                    </a:ext>
                  </a:extLst>
                </a:hlinkClick>
              </a:rPr>
              <a:t>GestureDetectorCompat</a:t>
            </a:r>
            <a:r>
              <a:rPr lang="en"/>
              <a:t> class for common gestures</a:t>
            </a:r>
            <a:endParaRPr/>
          </a:p>
          <a:p>
            <a:pPr indent="-381000" lvl="0" marL="457200" rtl="0" algn="l">
              <a:spcBef>
                <a:spcPts val="1000"/>
              </a:spcBef>
              <a:spcAft>
                <a:spcPts val="0"/>
              </a:spcAft>
              <a:buSzPts val="2400"/>
              <a:buChar char="●"/>
            </a:pPr>
            <a:r>
              <a:rPr lang="en" u="sng">
                <a:solidFill>
                  <a:schemeClr val="accent5"/>
                </a:solidFill>
                <a:hlinkClick r:id="rId4">
                  <a:extLst>
                    <a:ext uri="{A12FA001-AC4F-418D-AE19-62706E023703}">
                      <ahyp:hlinkClr val="tx"/>
                    </a:ext>
                  </a:extLst>
                </a:hlinkClick>
              </a:rPr>
              <a:t>MotionEvent</a:t>
            </a:r>
            <a:r>
              <a:rPr lang="en"/>
              <a:t> class for motion events</a:t>
            </a:r>
            <a:endParaRPr/>
          </a:p>
        </p:txBody>
      </p:sp>
      <p:sp>
        <p:nvSpPr>
          <p:cNvPr id="361" name="Google Shape;361;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all types of gestures</a:t>
            </a:r>
            <a:endParaRPr/>
          </a:p>
        </p:txBody>
      </p:sp>
      <p:sp>
        <p:nvSpPr>
          <p:cNvPr id="367" name="Google Shape;367;p61"/>
          <p:cNvSpPr txBox="1"/>
          <p:nvPr>
            <p:ph idx="1" type="body"/>
          </p:nvPr>
        </p:nvSpPr>
        <p:spPr>
          <a:xfrm>
            <a:off x="311700" y="1076275"/>
            <a:ext cx="7875000" cy="3462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chemeClr val="dk1"/>
              </a:buClr>
              <a:buSzPts val="2400"/>
              <a:buAutoNum type="arabicPeriod"/>
            </a:pPr>
            <a:r>
              <a:rPr lang="en">
                <a:solidFill>
                  <a:schemeClr val="dk1"/>
                </a:solidFill>
              </a:rPr>
              <a:t>Gather data about touch events.</a:t>
            </a:r>
            <a:endParaRPr>
              <a:solidFill>
                <a:schemeClr val="dk1"/>
              </a:solidFill>
            </a:endParaRPr>
          </a:p>
          <a:p>
            <a:pPr indent="-381000" lvl="0" marL="457200" rtl="0" algn="l">
              <a:spcBef>
                <a:spcPts val="1000"/>
              </a:spcBef>
              <a:spcAft>
                <a:spcPts val="0"/>
              </a:spcAft>
              <a:buClr>
                <a:schemeClr val="dk1"/>
              </a:buClr>
              <a:buSzPts val="24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spcBef>
                <a:spcPts val="1000"/>
              </a:spcBef>
              <a:spcAft>
                <a:spcPts val="0"/>
              </a:spcAft>
              <a:buNone/>
            </a:pPr>
            <a:r>
              <a:rPr lang="en">
                <a:solidFill>
                  <a:schemeClr val="dk1"/>
                </a:solidFill>
              </a:rPr>
              <a:t>Read more about how to handle gestures in the </a:t>
            </a:r>
            <a:br>
              <a:rPr lang="en">
                <a:solidFill>
                  <a:schemeClr val="dk1"/>
                </a:solidFill>
              </a:rPr>
            </a:br>
            <a:r>
              <a:rPr lang="en" u="sng">
                <a:solidFill>
                  <a:schemeClr val="hlink"/>
                </a:solidFill>
                <a:hlinkClick r:id="rId3"/>
              </a:rPr>
              <a:t>Android developer documentation</a:t>
            </a:r>
            <a:endParaRPr>
              <a:solidFill>
                <a:schemeClr val="dk1"/>
              </a:solidFill>
            </a:endParaRPr>
          </a:p>
        </p:txBody>
      </p:sp>
      <p:sp>
        <p:nvSpPr>
          <p:cNvPr id="368" name="Google Shape;368;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374" name="Google Shape;374;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62"/>
          <p:cNvSpPr txBox="1"/>
          <p:nvPr>
            <p:ph idx="1" type="body"/>
          </p:nvPr>
        </p:nvSpPr>
        <p:spPr>
          <a:xfrm>
            <a:off x="411625" y="1051425"/>
            <a:ext cx="4089900" cy="3612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3"/>
              </a:rPr>
              <a:t>Input Controls</a:t>
            </a:r>
            <a:endParaRPr/>
          </a:p>
          <a:p>
            <a:pPr indent="-381000" lvl="0" marL="457200" rtl="0" algn="l">
              <a:spcBef>
                <a:spcPts val="0"/>
              </a:spcBef>
              <a:spcAft>
                <a:spcPts val="0"/>
              </a:spcAft>
              <a:buSzPts val="2400"/>
              <a:buChar char="●"/>
            </a:pPr>
            <a:r>
              <a:rPr lang="en" u="sng">
                <a:solidFill>
                  <a:schemeClr val="hlink"/>
                </a:solidFill>
                <a:hlinkClick r:id="rId4"/>
              </a:rPr>
              <a:t>Drawable Resources</a:t>
            </a:r>
            <a:endParaRPr/>
          </a:p>
          <a:p>
            <a:pPr indent="-381000" lvl="0" marL="457200" rtl="0" algn="l">
              <a:spcBef>
                <a:spcPts val="0"/>
              </a:spcBef>
              <a:spcAft>
                <a:spcPts val="0"/>
              </a:spcAft>
              <a:buSzPts val="2400"/>
              <a:buChar char="●"/>
            </a:pPr>
            <a:r>
              <a:rPr lang="en" u="sng">
                <a:solidFill>
                  <a:schemeClr val="hlink"/>
                </a:solidFill>
                <a:hlinkClick r:id="rId5"/>
              </a:rPr>
              <a:t>Floating Action Button</a:t>
            </a:r>
            <a:endParaRPr/>
          </a:p>
          <a:p>
            <a:pPr indent="-381000" lvl="0" marL="457200" rtl="0" algn="l">
              <a:spcBef>
                <a:spcPts val="0"/>
              </a:spcBef>
              <a:spcAft>
                <a:spcPts val="0"/>
              </a:spcAft>
              <a:buSzPts val="2400"/>
              <a:buChar char="●"/>
            </a:pPr>
            <a:r>
              <a:rPr lang="en" u="sng">
                <a:solidFill>
                  <a:schemeClr val="hlink"/>
                </a:solidFill>
                <a:hlinkClick r:id="rId6"/>
              </a:rPr>
              <a:t>Radio Buttons</a:t>
            </a:r>
            <a:endParaRPr/>
          </a:p>
          <a:p>
            <a:pPr indent="-381000" lvl="0" marL="457200" rtl="0" algn="l">
              <a:spcBef>
                <a:spcPts val="0"/>
              </a:spcBef>
              <a:spcAft>
                <a:spcPts val="0"/>
              </a:spcAft>
              <a:buSzPts val="2400"/>
              <a:buChar char="●"/>
            </a:pPr>
            <a:r>
              <a:rPr lang="en" u="sng">
                <a:solidFill>
                  <a:schemeClr val="hlink"/>
                </a:solidFill>
                <a:hlinkClick r:id="rId7"/>
              </a:rPr>
              <a:t>Specifying the Input Method Type</a:t>
            </a:r>
            <a:endParaRPr/>
          </a:p>
          <a:p>
            <a:pPr indent="-381000" lvl="0" marL="457200" rtl="0" algn="l">
              <a:spcBef>
                <a:spcPts val="0"/>
              </a:spcBef>
              <a:spcAft>
                <a:spcPts val="0"/>
              </a:spcAft>
              <a:buSzPts val="2400"/>
              <a:buChar char="●"/>
            </a:pPr>
            <a:r>
              <a:rPr lang="en" u="sng">
                <a:solidFill>
                  <a:schemeClr val="hlink"/>
                </a:solidFill>
                <a:hlinkClick r:id="rId8"/>
              </a:rPr>
              <a:t>Handling Keyboard Input</a:t>
            </a:r>
            <a:r>
              <a:rPr lang="en"/>
              <a:t> </a:t>
            </a:r>
            <a:endParaRPr/>
          </a:p>
          <a:p>
            <a:pPr indent="-381000" lvl="0" marL="457200" rtl="0" algn="l">
              <a:spcBef>
                <a:spcPts val="0"/>
              </a:spcBef>
              <a:spcAft>
                <a:spcPts val="0"/>
              </a:spcAft>
              <a:buSzPts val="2400"/>
              <a:buChar char="●"/>
            </a:pPr>
            <a:r>
              <a:rPr lang="en" u="sng">
                <a:solidFill>
                  <a:schemeClr val="hlink"/>
                </a:solidFill>
                <a:hlinkClick r:id="rId9"/>
              </a:rPr>
              <a:t>Text Fields</a:t>
            </a:r>
            <a:r>
              <a:rPr lang="en"/>
              <a:t> </a:t>
            </a:r>
            <a:endParaRPr/>
          </a:p>
          <a:p>
            <a:pPr indent="0" lvl="0" marL="0" rtl="0" algn="l">
              <a:spcBef>
                <a:spcPts val="0"/>
              </a:spcBef>
              <a:spcAft>
                <a:spcPts val="0"/>
              </a:spcAft>
              <a:buNone/>
            </a:pPr>
            <a:r>
              <a:t/>
            </a:r>
            <a:endParaRPr sz="1800"/>
          </a:p>
        </p:txBody>
      </p:sp>
      <p:sp>
        <p:nvSpPr>
          <p:cNvPr id="376" name="Google Shape;376;p62"/>
          <p:cNvSpPr txBox="1"/>
          <p:nvPr>
            <p:ph idx="1" type="body"/>
          </p:nvPr>
        </p:nvSpPr>
        <p:spPr>
          <a:xfrm>
            <a:off x="4903525" y="1051425"/>
            <a:ext cx="3751800" cy="3504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10"/>
              </a:rPr>
              <a:t>Buttons</a:t>
            </a:r>
            <a:endParaRPr/>
          </a:p>
          <a:p>
            <a:pPr indent="-381000" lvl="0" marL="457200" rtl="0" algn="l">
              <a:spcBef>
                <a:spcPts val="0"/>
              </a:spcBef>
              <a:spcAft>
                <a:spcPts val="0"/>
              </a:spcAft>
              <a:buSzPts val="2400"/>
              <a:buChar char="●"/>
            </a:pPr>
            <a:r>
              <a:rPr lang="en" u="sng">
                <a:solidFill>
                  <a:schemeClr val="hlink"/>
                </a:solidFill>
                <a:hlinkClick r:id="rId11"/>
              </a:rPr>
              <a:t>Spinners</a:t>
            </a:r>
            <a:endParaRPr/>
          </a:p>
          <a:p>
            <a:pPr indent="-381000" lvl="0" marL="457200" rtl="0" algn="l">
              <a:spcBef>
                <a:spcPts val="0"/>
              </a:spcBef>
              <a:spcAft>
                <a:spcPts val="0"/>
              </a:spcAft>
              <a:buSzPts val="2400"/>
              <a:buChar char="●"/>
            </a:pPr>
            <a:r>
              <a:rPr lang="en" u="sng">
                <a:solidFill>
                  <a:schemeClr val="hlink"/>
                </a:solidFill>
                <a:hlinkClick r:id="rId12"/>
              </a:rPr>
              <a:t>Dialogs</a:t>
            </a:r>
            <a:r>
              <a:rPr lang="en"/>
              <a:t> </a:t>
            </a:r>
            <a:endParaRPr/>
          </a:p>
          <a:p>
            <a:pPr indent="-381000" lvl="0" marL="457200" rtl="0" algn="l">
              <a:spcBef>
                <a:spcPts val="0"/>
              </a:spcBef>
              <a:spcAft>
                <a:spcPts val="0"/>
              </a:spcAft>
              <a:buSzPts val="2400"/>
              <a:buChar char="●"/>
            </a:pPr>
            <a:r>
              <a:rPr lang="en" u="sng">
                <a:solidFill>
                  <a:schemeClr val="hlink"/>
                </a:solidFill>
                <a:hlinkClick r:id="rId13"/>
              </a:rPr>
              <a:t>Fragments</a:t>
            </a:r>
            <a:endParaRPr/>
          </a:p>
          <a:p>
            <a:pPr indent="-381000" lvl="0" marL="457200" rtl="0" algn="l">
              <a:spcBef>
                <a:spcPts val="0"/>
              </a:spcBef>
              <a:spcAft>
                <a:spcPts val="0"/>
              </a:spcAft>
              <a:buSzPts val="2400"/>
              <a:buChar char="●"/>
            </a:pPr>
            <a:r>
              <a:rPr lang="en" u="sng">
                <a:solidFill>
                  <a:schemeClr val="hlink"/>
                </a:solidFill>
                <a:hlinkClick r:id="rId14"/>
              </a:rPr>
              <a:t>Input Events</a:t>
            </a:r>
            <a:endParaRPr/>
          </a:p>
          <a:p>
            <a:pPr indent="-381000" lvl="0" marL="457200" rtl="0" algn="l">
              <a:spcBef>
                <a:spcPts val="0"/>
              </a:spcBef>
              <a:spcAft>
                <a:spcPts val="0"/>
              </a:spcAft>
              <a:buSzPts val="2400"/>
              <a:buChar char="●"/>
            </a:pPr>
            <a:r>
              <a:rPr lang="en" u="sng">
                <a:solidFill>
                  <a:schemeClr val="hlink"/>
                </a:solidFill>
                <a:hlinkClick r:id="rId15"/>
              </a:rPr>
              <a:t>Pickers</a:t>
            </a:r>
            <a:endParaRPr/>
          </a:p>
          <a:p>
            <a:pPr indent="-381000" lvl="0" marL="457200" rtl="0" algn="l">
              <a:spcBef>
                <a:spcPts val="0"/>
              </a:spcBef>
              <a:spcAft>
                <a:spcPts val="0"/>
              </a:spcAft>
              <a:buSzPts val="2400"/>
              <a:buChar char="●"/>
            </a:pPr>
            <a:r>
              <a:rPr lang="en" u="sng">
                <a:solidFill>
                  <a:schemeClr val="hlink"/>
                </a:solidFill>
                <a:hlinkClick r:id="rId16"/>
              </a:rPr>
              <a:t>Using Touch Gestures</a:t>
            </a:r>
            <a:endParaRPr/>
          </a:p>
          <a:p>
            <a:pPr indent="-381000" lvl="0" marL="457200" rtl="0" algn="l">
              <a:spcBef>
                <a:spcPts val="0"/>
              </a:spcBef>
              <a:spcAft>
                <a:spcPts val="0"/>
              </a:spcAft>
              <a:buSzPts val="2400"/>
              <a:buChar char="●"/>
            </a:pPr>
            <a:r>
              <a:rPr lang="en" u="sng">
                <a:solidFill>
                  <a:schemeClr val="hlink"/>
                </a:solidFill>
                <a:hlinkClick r:id="rId17"/>
              </a:rPr>
              <a:t>Gestures design guid</a:t>
            </a:r>
            <a:r>
              <a:rPr lang="en" u="sng">
                <a:solidFill>
                  <a:schemeClr val="accent5"/>
                </a:solidFill>
                <a:hlinkClick r:id="rId18">
                  <a:extLst>
                    <a:ext uri="{A12FA001-AC4F-418D-AE19-62706E023703}">
                      <ahyp:hlinkClr val="tx"/>
                    </a:ext>
                  </a:extLst>
                </a:hlinkClick>
              </a:rPr>
              <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What's Next?</a:t>
            </a:r>
            <a:endParaRPr/>
          </a:p>
        </p:txBody>
      </p:sp>
      <p:sp>
        <p:nvSpPr>
          <p:cNvPr id="382" name="Google Shape;382;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63"/>
          <p:cNvSpPr txBox="1"/>
          <p:nvPr/>
        </p:nvSpPr>
        <p:spPr>
          <a:xfrm>
            <a:off x="311700" y="2063725"/>
            <a:ext cx="8520600" cy="1941300"/>
          </a:xfrm>
          <a:prstGeom prst="rect">
            <a:avLst/>
          </a:prstGeom>
          <a:noFill/>
          <a:ln cap="flat" cmpd="sng" w="38100">
            <a:solidFill>
              <a:srgbClr val="4CAF5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Concept Chapter: </a:t>
            </a:r>
            <a:r>
              <a:rPr lang="en" sz="2400" u="sng">
                <a:solidFill>
                  <a:schemeClr val="hlink"/>
                </a:solidFill>
                <a:latin typeface="Roboto"/>
                <a:ea typeface="Roboto"/>
                <a:cs typeface="Roboto"/>
                <a:sym typeface="Roboto"/>
                <a:hlinkClick r:id="rId3"/>
              </a:rPr>
              <a:t>4.1 Buttons and clickable images</a:t>
            </a:r>
            <a:endParaRPr sz="2400">
              <a:solidFill>
                <a:srgbClr val="424242"/>
              </a:solidFill>
              <a:latin typeface="Roboto"/>
              <a:ea typeface="Roboto"/>
              <a:cs typeface="Roboto"/>
              <a:sym typeface="Roboto"/>
            </a:endParaRPr>
          </a:p>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Practical: </a:t>
            </a:r>
            <a:r>
              <a:rPr lang="en" sz="2400" u="sng">
                <a:solidFill>
                  <a:schemeClr val="hlink"/>
                </a:solidFill>
                <a:latin typeface="Roboto"/>
                <a:ea typeface="Roboto"/>
                <a:cs typeface="Roboto"/>
                <a:sym typeface="Roboto"/>
                <a:hlinkClick r:id="rId4"/>
              </a:rPr>
              <a:t>4.1 Clickable images</a:t>
            </a:r>
            <a:endParaRPr sz="24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389" name="Google Shape;389;p6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6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2"/>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Contents</a:t>
            </a:r>
            <a:endParaRPr>
              <a:solidFill>
                <a:srgbClr val="FFFFFF"/>
              </a:solidFill>
            </a:endParaRPr>
          </a:p>
        </p:txBody>
      </p:sp>
      <p:sp>
        <p:nvSpPr>
          <p:cNvPr id="224" name="Google Shape;224;p42"/>
          <p:cNvSpPr txBox="1"/>
          <p:nvPr>
            <p:ph idx="1" type="body"/>
          </p:nvPr>
        </p:nvSpPr>
        <p:spPr>
          <a:xfrm>
            <a:off x="311700" y="1000075"/>
            <a:ext cx="8398800" cy="34164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333333"/>
              </a:buClr>
              <a:buSzPts val="2400"/>
              <a:buChar char="●"/>
            </a:pPr>
            <a:r>
              <a:rPr lang="en">
                <a:solidFill>
                  <a:srgbClr val="333333"/>
                </a:solidFill>
              </a:rPr>
              <a:t>User interaction</a:t>
            </a:r>
            <a:endParaRPr>
              <a:solidFill>
                <a:srgbClr val="333333"/>
              </a:solidFill>
            </a:endParaRPr>
          </a:p>
          <a:p>
            <a:pPr indent="-381000" lvl="0" marL="457200" marR="0" rtl="0" algn="l">
              <a:lnSpc>
                <a:spcPct val="115000"/>
              </a:lnSpc>
              <a:spcBef>
                <a:spcPts val="0"/>
              </a:spcBef>
              <a:spcAft>
                <a:spcPts val="0"/>
              </a:spcAft>
              <a:buClr>
                <a:srgbClr val="333333"/>
              </a:buClr>
              <a:buSzPts val="2400"/>
              <a:buFont typeface="Roboto"/>
              <a:buChar char="●"/>
            </a:pPr>
            <a:r>
              <a:rPr lang="en">
                <a:solidFill>
                  <a:srgbClr val="333333"/>
                </a:solidFill>
              </a:rPr>
              <a:t>Buttons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Clickable images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Floating action button</a:t>
            </a:r>
            <a:endParaRPr>
              <a:solidFill>
                <a:srgbClr val="333333"/>
              </a:solidFill>
            </a:endParaRPr>
          </a:p>
          <a:p>
            <a:pPr indent="-381000" lvl="0" marL="457200" rtl="0" algn="l">
              <a:lnSpc>
                <a:spcPct val="115000"/>
              </a:lnSpc>
              <a:spcBef>
                <a:spcPts val="0"/>
              </a:spcBef>
              <a:spcAft>
                <a:spcPts val="0"/>
              </a:spcAft>
              <a:buClr>
                <a:srgbClr val="333333"/>
              </a:buClr>
              <a:buSzPts val="2400"/>
              <a:buChar char="●"/>
            </a:pPr>
            <a:r>
              <a:rPr lang="en">
                <a:solidFill>
                  <a:srgbClr val="333333"/>
                </a:solidFill>
              </a:rPr>
              <a:t>Common gestures</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25" name="Google Shape;225;p4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a:t>
            </a:r>
            <a:endParaRPr/>
          </a:p>
        </p:txBody>
      </p:sp>
      <p:sp>
        <p:nvSpPr>
          <p:cNvPr id="231" name="Google Shape;231;p4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Users expect to interact with apps</a:t>
            </a:r>
            <a:endParaRPr>
              <a:solidFill>
                <a:srgbClr val="FFFFFF"/>
              </a:solidFill>
            </a:endParaRPr>
          </a:p>
        </p:txBody>
      </p:sp>
      <p:sp>
        <p:nvSpPr>
          <p:cNvPr id="238" name="Google Shape;238;p44"/>
          <p:cNvSpPr txBox="1"/>
          <p:nvPr>
            <p:ph idx="1" type="body"/>
          </p:nvPr>
        </p:nvSpPr>
        <p:spPr>
          <a:xfrm>
            <a:off x="311700" y="1521575"/>
            <a:ext cx="8398800" cy="2895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rgbClr val="333333"/>
              </a:buClr>
              <a:buSzPts val="2400"/>
              <a:buChar char="●"/>
            </a:pPr>
            <a:r>
              <a:rPr lang="en">
                <a:solidFill>
                  <a:srgbClr val="333333"/>
                </a:solidFill>
              </a:rPr>
              <a:t>Tapping or clicking, typing, using gestures, and talking</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Buttons perform actions</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Other UI elements enable data input and navigation</a:t>
            </a:r>
            <a:endParaRPr sz="1600">
              <a:solidFill>
                <a:srgbClr val="4CAF50"/>
              </a:solidFill>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39" name="Google Shape;239;p4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interaction design</a:t>
            </a:r>
            <a:endParaRPr>
              <a:solidFill>
                <a:srgbClr val="FFFFFF"/>
              </a:solidFill>
            </a:endParaRPr>
          </a:p>
        </p:txBody>
      </p:sp>
      <p:sp>
        <p:nvSpPr>
          <p:cNvPr id="245" name="Google Shape;245;p45"/>
          <p:cNvSpPr txBox="1"/>
          <p:nvPr>
            <p:ph idx="1" type="body"/>
          </p:nvPr>
        </p:nvSpPr>
        <p:spPr>
          <a:xfrm>
            <a:off x="311700" y="1069938"/>
            <a:ext cx="8398800" cy="3346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Important to be obvious, easy, and consistent: </a:t>
            </a:r>
            <a:endParaRPr/>
          </a:p>
          <a:p>
            <a:pPr indent="-381000" lvl="0" marL="457200" rtl="0" algn="l">
              <a:spcBef>
                <a:spcPts val="1000"/>
              </a:spcBef>
              <a:spcAft>
                <a:spcPts val="0"/>
              </a:spcAft>
              <a:buSzPts val="2400"/>
              <a:buChar char="●"/>
            </a:pPr>
            <a:r>
              <a:rPr lang="en"/>
              <a:t>Think about how users will use your app</a:t>
            </a:r>
            <a:endParaRPr/>
          </a:p>
          <a:p>
            <a:pPr indent="-381000" lvl="0" marL="457200" rtl="0" algn="l">
              <a:spcBef>
                <a:spcPts val="1000"/>
              </a:spcBef>
              <a:spcAft>
                <a:spcPts val="0"/>
              </a:spcAft>
              <a:buSzPts val="2400"/>
              <a:buChar char="●"/>
            </a:pPr>
            <a:r>
              <a:rPr lang="en"/>
              <a:t>Minimize steps </a:t>
            </a:r>
            <a:endParaRPr/>
          </a:p>
          <a:p>
            <a:pPr indent="-381000" lvl="0" marL="457200" rtl="0" algn="l">
              <a:spcBef>
                <a:spcPts val="1000"/>
              </a:spcBef>
              <a:spcAft>
                <a:spcPts val="0"/>
              </a:spcAft>
              <a:buSzPts val="2400"/>
              <a:buChar char="●"/>
            </a:pPr>
            <a:r>
              <a:rPr lang="en"/>
              <a:t>Use UI elements that are easy to access, understand, use</a:t>
            </a:r>
            <a:endParaRPr/>
          </a:p>
          <a:p>
            <a:pPr indent="-381000" lvl="0" marL="457200" rtl="0" algn="l">
              <a:spcBef>
                <a:spcPts val="1000"/>
              </a:spcBef>
              <a:spcAft>
                <a:spcPts val="0"/>
              </a:spcAft>
              <a:buSzPts val="2400"/>
              <a:buChar char="●"/>
            </a:pPr>
            <a:r>
              <a:rPr lang="en"/>
              <a:t>Follow Android best practices</a:t>
            </a:r>
            <a:endParaRPr/>
          </a:p>
          <a:p>
            <a:pPr indent="-381000" lvl="0" marL="457200" rtl="0" algn="l">
              <a:spcBef>
                <a:spcPts val="1000"/>
              </a:spcBef>
              <a:spcAft>
                <a:spcPts val="0"/>
              </a:spcAft>
              <a:buSzPts val="2400"/>
              <a:buChar char="●"/>
            </a:pPr>
            <a:r>
              <a:rPr lang="en"/>
              <a:t>Meet user's expectations</a:t>
            </a:r>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46" name="Google Shape;246;p4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Buttons</a:t>
            </a:r>
            <a:endParaRPr/>
          </a:p>
        </p:txBody>
      </p:sp>
      <p:sp>
        <p:nvSpPr>
          <p:cNvPr id="252" name="Google Shape;252;p4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a:t>
            </a:r>
            <a:endParaRPr/>
          </a:p>
        </p:txBody>
      </p:sp>
      <p:sp>
        <p:nvSpPr>
          <p:cNvPr id="259" name="Google Shape;259;p47"/>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rPr>
              <a:t>View that responds to tapping (clicking) or pressing</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Usually text or visuals indicate what will happen when tapped</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State: normal, focused, disabled, pressed, on/off</a:t>
            </a:r>
            <a:endParaRPr>
              <a:solidFill>
                <a:srgbClr val="333333"/>
              </a:solidFill>
            </a:endParaRPr>
          </a:p>
        </p:txBody>
      </p:sp>
      <p:sp>
        <p:nvSpPr>
          <p:cNvPr id="260" name="Google Shape;260;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1" name="Google Shape;261;p47"/>
          <p:cNvPicPr preferRelativeResize="0"/>
          <p:nvPr/>
        </p:nvPicPr>
        <p:blipFill>
          <a:blip r:embed="rId3">
            <a:alphaModFix/>
          </a:blip>
          <a:stretch>
            <a:fillRect/>
          </a:stretch>
        </p:blipFill>
        <p:spPr>
          <a:xfrm>
            <a:off x="3523338" y="3635325"/>
            <a:ext cx="22860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 image assets</a:t>
            </a:r>
            <a:endParaRPr/>
          </a:p>
        </p:txBody>
      </p:sp>
      <p:sp>
        <p:nvSpPr>
          <p:cNvPr id="267" name="Google Shape;267;p48"/>
          <p:cNvSpPr txBox="1"/>
          <p:nvPr>
            <p:ph idx="1" type="body"/>
          </p:nvPr>
        </p:nvSpPr>
        <p:spPr>
          <a:xfrm>
            <a:off x="114450" y="1199200"/>
            <a:ext cx="5824200" cy="34125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AutoNum type="arabicPeriod"/>
            </a:pPr>
            <a:r>
              <a:rPr lang="en"/>
              <a:t>Right-click app/res/drawable</a:t>
            </a:r>
            <a:endParaRPr/>
          </a:p>
          <a:p>
            <a:pPr indent="-381000" lvl="0" marL="457200" rtl="0" algn="l">
              <a:spcBef>
                <a:spcPts val="1000"/>
              </a:spcBef>
              <a:spcAft>
                <a:spcPts val="0"/>
              </a:spcAft>
              <a:buSzPts val="2400"/>
              <a:buAutoNum type="arabicPeriod"/>
            </a:pPr>
            <a:r>
              <a:rPr lang="en"/>
              <a:t>Choose </a:t>
            </a:r>
            <a:r>
              <a:rPr b="1" lang="en"/>
              <a:t>New &gt; Image Asset</a:t>
            </a:r>
            <a:endParaRPr b="1"/>
          </a:p>
          <a:p>
            <a:pPr indent="-381000" lvl="0" marL="457200" rtl="0" algn="l">
              <a:spcBef>
                <a:spcPts val="1000"/>
              </a:spcBef>
              <a:spcAft>
                <a:spcPts val="0"/>
              </a:spcAft>
              <a:buSzPts val="2400"/>
              <a:buAutoNum type="arabicPeriod"/>
            </a:pPr>
            <a:r>
              <a:rPr lang="en"/>
              <a:t>Choose </a:t>
            </a:r>
            <a:r>
              <a:rPr b="1" lang="en"/>
              <a:t>Action Bar and Tab Items</a:t>
            </a:r>
            <a:r>
              <a:rPr lang="en"/>
              <a:t> from drop down menu</a:t>
            </a:r>
            <a:endParaRPr/>
          </a:p>
          <a:p>
            <a:pPr indent="-381000" lvl="0" marL="457200" rtl="0" algn="l">
              <a:spcBef>
                <a:spcPts val="1000"/>
              </a:spcBef>
              <a:spcAft>
                <a:spcPts val="0"/>
              </a:spcAft>
              <a:buSzPts val="2400"/>
              <a:buAutoNum type="arabicPeriod"/>
            </a:pPr>
            <a:r>
              <a:rPr lang="en"/>
              <a:t>Click the </a:t>
            </a:r>
            <a:r>
              <a:rPr b="1" lang="en"/>
              <a:t>Clipart:</a:t>
            </a:r>
            <a:r>
              <a:rPr lang="en"/>
              <a:t> image </a:t>
            </a:r>
            <a:br>
              <a:rPr lang="en"/>
            </a:br>
            <a:r>
              <a:rPr lang="en"/>
              <a:t>(the Android logo)</a:t>
            </a:r>
            <a:endParaRPr sz="1100">
              <a:solidFill>
                <a:schemeClr val="dk1"/>
              </a:solidFill>
              <a:latin typeface="Arial"/>
              <a:ea typeface="Arial"/>
              <a:cs typeface="Arial"/>
              <a:sym typeface="Arial"/>
            </a:endParaRPr>
          </a:p>
        </p:txBody>
      </p:sp>
      <p:sp>
        <p:nvSpPr>
          <p:cNvPr id="268" name="Google Shape;268;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48"/>
          <p:cNvPicPr preferRelativeResize="0"/>
          <p:nvPr/>
        </p:nvPicPr>
        <p:blipFill>
          <a:blip r:embed="rId3">
            <a:alphaModFix/>
          </a:blip>
          <a:stretch>
            <a:fillRect/>
          </a:stretch>
        </p:blipFill>
        <p:spPr>
          <a:xfrm>
            <a:off x="5607576" y="1046803"/>
            <a:ext cx="2085225" cy="1929700"/>
          </a:xfrm>
          <a:prstGeom prst="rect">
            <a:avLst/>
          </a:prstGeom>
          <a:noFill/>
          <a:ln>
            <a:noFill/>
          </a:ln>
        </p:spPr>
      </p:pic>
      <p:sp>
        <p:nvSpPr>
          <p:cNvPr id="270" name="Google Shape;270;p48"/>
          <p:cNvSpPr txBox="1"/>
          <p:nvPr>
            <p:ph idx="1" type="body"/>
          </p:nvPr>
        </p:nvSpPr>
        <p:spPr>
          <a:xfrm>
            <a:off x="4357650" y="3385911"/>
            <a:ext cx="4663500" cy="951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a:p>
            <a:pPr indent="-381000" lvl="0" marL="457200" rtl="0" algn="l">
              <a:spcBef>
                <a:spcPts val="0"/>
              </a:spcBef>
              <a:spcAft>
                <a:spcPts val="0"/>
              </a:spcAft>
              <a:buSzPts val="2400"/>
              <a:buAutoNum type="arabicPeriod" startAt="2"/>
            </a:pPr>
            <a:r>
              <a:rPr lang="en"/>
              <a:t>Choose </a:t>
            </a:r>
            <a:r>
              <a:rPr b="1" lang="en"/>
              <a:t>New &gt; Vector Asset</a:t>
            </a:r>
            <a:endParaRPr b="1"/>
          </a:p>
          <a:p>
            <a:pPr indent="0" lvl="0" marL="0" rtl="0" algn="l">
              <a:spcBef>
                <a:spcPts val="100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