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RRqO++HIUY3ziq2VJAwxDcw01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86ab0709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086ab070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86ab0709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086ab0709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86ab0709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086ab0709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86ab07093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086ab0709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6ab0709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086ab0709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3"/>
          <p:cNvGrpSpPr/>
          <p:nvPr/>
        </p:nvGrpSpPr>
        <p:grpSpPr>
          <a:xfrm>
            <a:off x="6098378" y="5"/>
            <a:ext cx="3045625" cy="2030570"/>
            <a:chOff x="6098378" y="5"/>
            <a:chExt cx="3045625" cy="2030570"/>
          </a:xfrm>
        </p:grpSpPr>
        <p:sp>
          <p:nvSpPr>
            <p:cNvPr id="11" name="Google Shape;11;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32"/>
          <p:cNvGrpSpPr/>
          <p:nvPr/>
        </p:nvGrpSpPr>
        <p:grpSpPr>
          <a:xfrm>
            <a:off x="6098378" y="5"/>
            <a:ext cx="3045625" cy="2030570"/>
            <a:chOff x="6098378" y="5"/>
            <a:chExt cx="3045625" cy="2030570"/>
          </a:xfrm>
        </p:grpSpPr>
        <p:sp>
          <p:nvSpPr>
            <p:cNvPr id="71" name="Google Shape;71;p3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3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3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24"/>
          <p:cNvGrpSpPr/>
          <p:nvPr/>
        </p:nvGrpSpPr>
        <p:grpSpPr>
          <a:xfrm>
            <a:off x="0" y="3903669"/>
            <a:ext cx="9144000" cy="1239925"/>
            <a:chOff x="0" y="3903669"/>
            <a:chExt cx="9144000" cy="1239925"/>
          </a:xfrm>
        </p:grpSpPr>
        <p:sp>
          <p:nvSpPr>
            <p:cNvPr id="21" name="Google Shape;21;p2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25"/>
          <p:cNvGrpSpPr/>
          <p:nvPr/>
        </p:nvGrpSpPr>
        <p:grpSpPr>
          <a:xfrm>
            <a:off x="6098378" y="5"/>
            <a:ext cx="3045625" cy="2030570"/>
            <a:chOff x="6098378" y="5"/>
            <a:chExt cx="3045625" cy="2030570"/>
          </a:xfrm>
        </p:grpSpPr>
        <p:sp>
          <p:nvSpPr>
            <p:cNvPr id="31" name="Google Shape;31;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2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29"/>
          <p:cNvGrpSpPr/>
          <p:nvPr/>
        </p:nvGrpSpPr>
        <p:grpSpPr>
          <a:xfrm>
            <a:off x="6098378" y="5"/>
            <a:ext cx="3045625" cy="2030570"/>
            <a:chOff x="6098378" y="5"/>
            <a:chExt cx="3045625" cy="2030570"/>
          </a:xfrm>
        </p:grpSpPr>
        <p:sp>
          <p:nvSpPr>
            <p:cNvPr id="52" name="Google Shape;52;p2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3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3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3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3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3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3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p>
            <a:pPr indent="457200" lvl="0" marL="457200" rtl="0" algn="l">
              <a:lnSpc>
                <a:spcPct val="100000"/>
              </a:lnSpc>
              <a:spcBef>
                <a:spcPts val="0"/>
              </a:spcBef>
              <a:spcAft>
                <a:spcPts val="0"/>
              </a:spcAft>
              <a:buSzPts val="4200"/>
              <a:buNone/>
            </a:pPr>
            <a:r>
              <a:rPr lang="it-IT"/>
              <a:t>Information Retrieval Project</a:t>
            </a:r>
            <a:endParaRPr/>
          </a:p>
        </p:txBody>
      </p:sp>
      <p:sp>
        <p:nvSpPr>
          <p:cNvPr id="86" name="Google Shape;86;p1"/>
          <p:cNvSpPr txBox="1"/>
          <p:nvPr>
            <p:ph idx="1" type="subTitle"/>
          </p:nvPr>
        </p:nvSpPr>
        <p:spPr>
          <a:xfrm>
            <a:off x="598088" y="3253613"/>
            <a:ext cx="8222100" cy="43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8"/>
              <a:buNone/>
            </a:pPr>
            <a:r>
              <a:rPr lang="it-IT"/>
              <a:t>Marco Di Capua 878295</a:t>
            </a:r>
            <a:endParaRPr/>
          </a:p>
        </p:txBody>
      </p:sp>
      <p:sp>
        <p:nvSpPr>
          <p:cNvPr id="87" name="Google Shape;87;p1"/>
          <p:cNvSpPr txBox="1"/>
          <p:nvPr/>
        </p:nvSpPr>
        <p:spPr>
          <a:xfrm>
            <a:off x="1524000" y="2710625"/>
            <a:ext cx="6515100" cy="446246"/>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it-IT" sz="1700" u="none" cap="none" strike="noStrike">
                <a:solidFill>
                  <a:schemeClr val="lt1"/>
                </a:solidFill>
                <a:latin typeface="Roboto"/>
                <a:ea typeface="Roboto"/>
                <a:cs typeface="Roboto"/>
                <a:sym typeface="Roboto"/>
              </a:rPr>
              <a:t>Creation of different retrieval models for data science documents</a:t>
            </a:r>
            <a:endParaRPr b="0" i="0" sz="17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stopwords</a:t>
            </a:r>
            <a:br>
              <a:rPr lang="it-IT"/>
            </a:br>
            <a:endParaRPr/>
          </a:p>
        </p:txBody>
      </p:sp>
      <p:sp>
        <p:nvSpPr>
          <p:cNvPr id="143" name="Google Shape;143;p10"/>
          <p:cNvSpPr txBox="1"/>
          <p:nvPr>
            <p:ph idx="1" type="body"/>
          </p:nvPr>
        </p:nvSpPr>
        <p:spPr>
          <a:xfrm>
            <a:off x="368227" y="1206277"/>
            <a:ext cx="258145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a:t>A representation of the most used terms denotes the need of further pre-processing.</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it-IT"/>
              <a:t>In order to remove words that aren’t useful for the IR model a step of stopwords removal will do the job.</a:t>
            </a:r>
            <a:endParaRPr/>
          </a:p>
          <a:p>
            <a:pPr indent="0" lvl="0" marL="0" rtl="0" algn="l">
              <a:lnSpc>
                <a:spcPct val="115000"/>
              </a:lnSpc>
              <a:spcBef>
                <a:spcPts val="0"/>
              </a:spcBef>
              <a:spcAft>
                <a:spcPts val="0"/>
              </a:spcAft>
              <a:buSzPts val="1800"/>
              <a:buNone/>
            </a:pPr>
            <a:r>
              <a:t/>
            </a:r>
            <a:endParaRPr/>
          </a:p>
        </p:txBody>
      </p:sp>
      <p:pic>
        <p:nvPicPr>
          <p:cNvPr id="144" name="Google Shape;144;p10"/>
          <p:cNvPicPr preferRelativeResize="0"/>
          <p:nvPr/>
        </p:nvPicPr>
        <p:blipFill rotWithShape="1">
          <a:blip r:embed="rId3">
            <a:alphaModFix/>
          </a:blip>
          <a:srcRect b="0" l="0" r="0" t="0"/>
          <a:stretch/>
        </p:blipFill>
        <p:spPr>
          <a:xfrm>
            <a:off x="3067419" y="1111747"/>
            <a:ext cx="2974009" cy="1955918"/>
          </a:xfrm>
          <a:prstGeom prst="rect">
            <a:avLst/>
          </a:prstGeom>
          <a:noFill/>
          <a:ln>
            <a:noFill/>
          </a:ln>
        </p:spPr>
      </p:pic>
      <p:pic>
        <p:nvPicPr>
          <p:cNvPr id="145" name="Google Shape;145;p10"/>
          <p:cNvPicPr preferRelativeResize="0"/>
          <p:nvPr/>
        </p:nvPicPr>
        <p:blipFill rotWithShape="1">
          <a:blip r:embed="rId4">
            <a:alphaModFix/>
          </a:blip>
          <a:srcRect b="0" l="0" r="0" t="0"/>
          <a:stretch/>
        </p:blipFill>
        <p:spPr>
          <a:xfrm>
            <a:off x="6153272" y="1111747"/>
            <a:ext cx="2896338" cy="2026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stopwords</a:t>
            </a:r>
            <a:endParaRPr/>
          </a:p>
        </p:txBody>
      </p:sp>
      <p:sp>
        <p:nvSpPr>
          <p:cNvPr id="151" name="Google Shape;151;p11"/>
          <p:cNvSpPr txBox="1"/>
          <p:nvPr>
            <p:ph idx="1" type="body"/>
          </p:nvPr>
        </p:nvSpPr>
        <p:spPr>
          <a:xfrm>
            <a:off x="4931861" y="970250"/>
            <a:ext cx="4070553" cy="1792903"/>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it-IT"/>
              <a:t>Removing stopwords increased the quality of the most used terms and removed a lot of </a:t>
            </a:r>
            <a:r>
              <a:rPr lang="it-IT"/>
              <a:t>unnecessary</a:t>
            </a:r>
            <a:r>
              <a:rPr lang="it-IT"/>
              <a:t> words.</a:t>
            </a:r>
            <a:endParaRPr/>
          </a:p>
        </p:txBody>
      </p:sp>
      <p:pic>
        <p:nvPicPr>
          <p:cNvPr id="152" name="Google Shape;152;p11"/>
          <p:cNvPicPr preferRelativeResize="0"/>
          <p:nvPr/>
        </p:nvPicPr>
        <p:blipFill rotWithShape="1">
          <a:blip r:embed="rId3">
            <a:alphaModFix/>
          </a:blip>
          <a:srcRect b="0" l="0" r="0" t="0"/>
          <a:stretch/>
        </p:blipFill>
        <p:spPr>
          <a:xfrm>
            <a:off x="62681" y="924989"/>
            <a:ext cx="4742054" cy="1936197"/>
          </a:xfrm>
          <a:prstGeom prst="rect">
            <a:avLst/>
          </a:prstGeom>
          <a:noFill/>
          <a:ln>
            <a:noFill/>
          </a:ln>
        </p:spPr>
      </p:pic>
      <p:pic>
        <p:nvPicPr>
          <p:cNvPr id="153" name="Google Shape;153;p11"/>
          <p:cNvPicPr preferRelativeResize="0"/>
          <p:nvPr/>
        </p:nvPicPr>
        <p:blipFill rotWithShape="1">
          <a:blip r:embed="rId4">
            <a:alphaModFix/>
          </a:blip>
          <a:srcRect b="0" l="0" r="0" t="0"/>
          <a:stretch/>
        </p:blipFill>
        <p:spPr>
          <a:xfrm>
            <a:off x="175825" y="2861186"/>
            <a:ext cx="4803230" cy="1963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a:t>
            </a:r>
            <a:r>
              <a:rPr lang="it-IT"/>
              <a:t>lemmatization</a:t>
            </a:r>
            <a:endParaRPr/>
          </a:p>
        </p:txBody>
      </p:sp>
      <p:sp>
        <p:nvSpPr>
          <p:cNvPr id="159" name="Google Shape;159;p12"/>
          <p:cNvSpPr txBox="1"/>
          <p:nvPr>
            <p:ph idx="1" type="body"/>
          </p:nvPr>
        </p:nvSpPr>
        <p:spPr>
          <a:xfrm>
            <a:off x="5852160" y="902601"/>
            <a:ext cx="2937690" cy="3144356"/>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it-IT">
                <a:latin typeface="Calibri"/>
                <a:ea typeface="Calibri"/>
                <a:cs typeface="Calibri"/>
                <a:sym typeface="Calibri"/>
              </a:rPr>
              <a:t>M</a:t>
            </a:r>
            <a:r>
              <a:rPr lang="it-IT" sz="1800">
                <a:latin typeface="Calibri"/>
                <a:ea typeface="Calibri"/>
                <a:cs typeface="Calibri"/>
                <a:sym typeface="Calibri"/>
              </a:rPr>
              <a:t>ost used terms still contain some words with the same meaning but different plurals, such as “</a:t>
            </a:r>
            <a:r>
              <a:rPr i="1" lang="it-IT" sz="1800">
                <a:latin typeface="Calibri"/>
                <a:ea typeface="Calibri"/>
                <a:cs typeface="Calibri"/>
                <a:sym typeface="Calibri"/>
              </a:rPr>
              <a:t>system”</a:t>
            </a:r>
            <a:r>
              <a:rPr lang="it-IT" sz="1800">
                <a:latin typeface="Calibri"/>
                <a:ea typeface="Calibri"/>
                <a:cs typeface="Calibri"/>
                <a:sym typeface="Calibri"/>
              </a:rPr>
              <a:t> and “</a:t>
            </a:r>
            <a:r>
              <a:rPr i="1" lang="it-IT" sz="1800">
                <a:latin typeface="Calibri"/>
                <a:ea typeface="Calibri"/>
                <a:cs typeface="Calibri"/>
                <a:sym typeface="Calibri"/>
              </a:rPr>
              <a:t>systems”</a:t>
            </a:r>
            <a:r>
              <a:rPr i="1" lang="it-IT">
                <a:latin typeface="Calibri"/>
                <a:ea typeface="Calibri"/>
                <a:cs typeface="Calibri"/>
                <a:sym typeface="Calibri"/>
              </a:rPr>
              <a:t>. </a:t>
            </a:r>
            <a:r>
              <a:rPr lang="it-IT">
                <a:latin typeface="Calibri"/>
                <a:ea typeface="Calibri"/>
                <a:cs typeface="Calibri"/>
                <a:sym typeface="Calibri"/>
              </a:rPr>
              <a:t>To bring back this words into a single a lemmatization step is needed. </a:t>
            </a:r>
            <a:endParaRPr/>
          </a:p>
        </p:txBody>
      </p:sp>
      <p:pic>
        <p:nvPicPr>
          <p:cNvPr id="160" name="Google Shape;160;p12"/>
          <p:cNvPicPr preferRelativeResize="0"/>
          <p:nvPr/>
        </p:nvPicPr>
        <p:blipFill rotWithShape="1">
          <a:blip r:embed="rId3">
            <a:alphaModFix/>
          </a:blip>
          <a:srcRect b="0" l="0" r="0" t="0"/>
          <a:stretch/>
        </p:blipFill>
        <p:spPr>
          <a:xfrm>
            <a:off x="311700" y="1017800"/>
            <a:ext cx="4260300" cy="1902184"/>
          </a:xfrm>
          <a:prstGeom prst="rect">
            <a:avLst/>
          </a:prstGeom>
          <a:noFill/>
          <a:ln>
            <a:noFill/>
          </a:ln>
        </p:spPr>
      </p:pic>
      <p:pic>
        <p:nvPicPr>
          <p:cNvPr id="161" name="Google Shape;161;p12"/>
          <p:cNvPicPr preferRelativeResize="0"/>
          <p:nvPr/>
        </p:nvPicPr>
        <p:blipFill rotWithShape="1">
          <a:blip r:embed="rId4">
            <a:alphaModFix/>
          </a:blip>
          <a:srcRect b="0" l="0" r="0" t="0"/>
          <a:stretch/>
        </p:blipFill>
        <p:spPr>
          <a:xfrm>
            <a:off x="311700" y="2922156"/>
            <a:ext cx="4289249" cy="19116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results</a:t>
            </a:r>
            <a:endParaRPr/>
          </a:p>
        </p:txBody>
      </p:sp>
      <p:sp>
        <p:nvSpPr>
          <p:cNvPr id="167" name="Google Shape;167;p13"/>
          <p:cNvSpPr txBox="1"/>
          <p:nvPr>
            <p:ph idx="1" type="body"/>
          </p:nvPr>
        </p:nvSpPr>
        <p:spPr>
          <a:xfrm>
            <a:off x="311700" y="1286263"/>
            <a:ext cx="8520600" cy="2392500"/>
          </a:xfrm>
          <a:prstGeom prst="rect">
            <a:avLst/>
          </a:prstGeom>
          <a:noFill/>
          <a:ln>
            <a:noFill/>
          </a:ln>
        </p:spPr>
        <p:txBody>
          <a:bodyPr anchorCtr="0" anchor="t" bIns="91425" lIns="91425" spcFirstLastPara="1" rIns="91425" wrap="square" tIns="91425">
            <a:normAutofit/>
          </a:bodyPr>
          <a:lstStyle/>
          <a:p>
            <a:pPr indent="0" lvl="0" marL="114300" rtl="0" algn="l">
              <a:lnSpc>
                <a:spcPct val="107000"/>
              </a:lnSpc>
              <a:spcBef>
                <a:spcPts val="0"/>
              </a:spcBef>
              <a:spcAft>
                <a:spcPts val="0"/>
              </a:spcAft>
              <a:buSzPts val="1800"/>
              <a:buNone/>
            </a:pPr>
            <a:r>
              <a:rPr lang="it-IT" sz="1800">
                <a:latin typeface="Calibri"/>
                <a:ea typeface="Calibri"/>
                <a:cs typeface="Calibri"/>
                <a:sym typeface="Calibri"/>
              </a:rPr>
              <a:t>After all the steps of pre-processing the average number of tokens has also been changed as follows:</a:t>
            </a:r>
            <a:endParaRPr sz="1800">
              <a:latin typeface="Calibri"/>
              <a:ea typeface="Calibri"/>
              <a:cs typeface="Calibri"/>
              <a:sym typeface="Calibri"/>
            </a:endParaRPr>
          </a:p>
          <a:p>
            <a:pPr indent="-342900" lvl="0" marL="342900" rtl="0" algn="l">
              <a:lnSpc>
                <a:spcPct val="107000"/>
              </a:lnSpc>
              <a:spcBef>
                <a:spcPts val="800"/>
              </a:spcBef>
              <a:spcAft>
                <a:spcPts val="0"/>
              </a:spcAft>
              <a:buSzPts val="1800"/>
              <a:buFont typeface="Calibri"/>
              <a:buChar char="-"/>
            </a:pPr>
            <a:r>
              <a:rPr lang="it-IT" sz="1800">
                <a:latin typeface="Calibri"/>
                <a:ea typeface="Calibri"/>
                <a:cs typeface="Calibri"/>
                <a:sym typeface="Calibri"/>
              </a:rPr>
              <a:t>The average number of tokens per document title is: 7.80516</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lang="it-IT" sz="1800">
                <a:latin typeface="Calibri"/>
                <a:ea typeface="Calibri"/>
                <a:cs typeface="Calibri"/>
                <a:sym typeface="Calibri"/>
              </a:rPr>
              <a:t>The average number of tokens per document text is: 89.50897</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lang="it-IT" sz="1800">
                <a:latin typeface="Calibri"/>
                <a:ea typeface="Calibri"/>
                <a:cs typeface="Calibri"/>
                <a:sym typeface="Calibri"/>
              </a:rPr>
              <a:t>The average number of tokens per query text is: 7.927476</a:t>
            </a:r>
            <a:endParaRPr sz="1800">
              <a:latin typeface="Calibri"/>
              <a:ea typeface="Calibri"/>
              <a:cs typeface="Calibri"/>
              <a:sym typeface="Calibri"/>
            </a:endParaRPr>
          </a:p>
          <a:p>
            <a:pPr indent="0" lvl="0" marL="0" rtl="0" algn="l">
              <a:lnSpc>
                <a:spcPct val="115000"/>
              </a:lnSpc>
              <a:spcBef>
                <a:spcPts val="2000"/>
              </a:spcBef>
              <a:spcAft>
                <a:spcPts val="12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086ab07093_0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results</a:t>
            </a:r>
            <a:endParaRPr/>
          </a:p>
        </p:txBody>
      </p:sp>
      <p:sp>
        <p:nvSpPr>
          <p:cNvPr id="173" name="Google Shape;173;g2086ab07093_0_0"/>
          <p:cNvSpPr txBox="1"/>
          <p:nvPr>
            <p:ph idx="1" type="body"/>
          </p:nvPr>
        </p:nvSpPr>
        <p:spPr>
          <a:xfrm>
            <a:off x="311700" y="1286263"/>
            <a:ext cx="8520600" cy="23925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lang="it-IT">
                <a:latin typeface="Calibri"/>
                <a:ea typeface="Calibri"/>
                <a:cs typeface="Calibri"/>
                <a:sym typeface="Calibri"/>
              </a:rPr>
              <a:t>To conclude the </a:t>
            </a:r>
            <a:r>
              <a:rPr lang="it-IT">
                <a:latin typeface="Calibri"/>
                <a:ea typeface="Calibri"/>
                <a:cs typeface="Calibri"/>
                <a:sym typeface="Calibri"/>
              </a:rPr>
              <a:t>preprocessing</a:t>
            </a:r>
            <a:r>
              <a:rPr lang="it-IT">
                <a:latin typeface="Calibri"/>
                <a:ea typeface="Calibri"/>
                <a:cs typeface="Calibri"/>
                <a:sym typeface="Calibri"/>
              </a:rPr>
              <a:t> phase, some WordCloud graphics were produced to show the difference between unprocessed text and pre-processed text.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086ab07093_0_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results</a:t>
            </a:r>
            <a:endParaRPr/>
          </a:p>
        </p:txBody>
      </p:sp>
      <p:sp>
        <p:nvSpPr>
          <p:cNvPr id="179" name="Google Shape;179;g2086ab07093_0_5"/>
          <p:cNvSpPr txBox="1"/>
          <p:nvPr>
            <p:ph idx="1" type="body"/>
          </p:nvPr>
        </p:nvSpPr>
        <p:spPr>
          <a:xfrm>
            <a:off x="311700" y="1286267"/>
            <a:ext cx="8520600" cy="7746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lang="it-IT">
                <a:latin typeface="Calibri"/>
                <a:ea typeface="Calibri"/>
                <a:cs typeface="Calibri"/>
                <a:sym typeface="Calibri"/>
              </a:rPr>
              <a:t>WordCloud of unprocessed </a:t>
            </a:r>
            <a:r>
              <a:rPr lang="it-IT">
                <a:latin typeface="Calibri"/>
                <a:ea typeface="Calibri"/>
                <a:cs typeface="Calibri"/>
                <a:sym typeface="Calibri"/>
              </a:rPr>
              <a:t>documents</a:t>
            </a:r>
            <a:r>
              <a:rPr lang="it-IT">
                <a:latin typeface="Calibri"/>
                <a:ea typeface="Calibri"/>
                <a:cs typeface="Calibri"/>
                <a:sym typeface="Calibri"/>
              </a:rPr>
              <a:t> title:</a:t>
            </a:r>
            <a:endParaRPr/>
          </a:p>
        </p:txBody>
      </p:sp>
      <p:pic>
        <p:nvPicPr>
          <p:cNvPr id="180" name="Google Shape;180;g2086ab07093_0_5"/>
          <p:cNvPicPr preferRelativeResize="0"/>
          <p:nvPr/>
        </p:nvPicPr>
        <p:blipFill>
          <a:blip r:embed="rId3">
            <a:alphaModFix/>
          </a:blip>
          <a:stretch>
            <a:fillRect/>
          </a:stretch>
        </p:blipFill>
        <p:spPr>
          <a:xfrm>
            <a:off x="436275" y="1897475"/>
            <a:ext cx="5675376" cy="287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086ab07093_0_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results</a:t>
            </a:r>
            <a:endParaRPr/>
          </a:p>
        </p:txBody>
      </p:sp>
      <p:sp>
        <p:nvSpPr>
          <p:cNvPr id="186" name="Google Shape;186;g2086ab07093_0_11"/>
          <p:cNvSpPr txBox="1"/>
          <p:nvPr>
            <p:ph idx="1" type="body"/>
          </p:nvPr>
        </p:nvSpPr>
        <p:spPr>
          <a:xfrm>
            <a:off x="311700" y="1286267"/>
            <a:ext cx="8520600" cy="7746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lang="it-IT">
                <a:latin typeface="Calibri"/>
                <a:ea typeface="Calibri"/>
                <a:cs typeface="Calibri"/>
                <a:sym typeface="Calibri"/>
              </a:rPr>
              <a:t>WordCloud of pre-processed </a:t>
            </a:r>
            <a:r>
              <a:rPr lang="it-IT">
                <a:latin typeface="Calibri"/>
                <a:ea typeface="Calibri"/>
                <a:cs typeface="Calibri"/>
                <a:sym typeface="Calibri"/>
              </a:rPr>
              <a:t>documents</a:t>
            </a:r>
            <a:r>
              <a:rPr lang="it-IT">
                <a:latin typeface="Calibri"/>
                <a:ea typeface="Calibri"/>
                <a:cs typeface="Calibri"/>
                <a:sym typeface="Calibri"/>
              </a:rPr>
              <a:t> title:</a:t>
            </a:r>
            <a:endParaRPr/>
          </a:p>
        </p:txBody>
      </p:sp>
      <p:pic>
        <p:nvPicPr>
          <p:cNvPr id="187" name="Google Shape;187;g2086ab07093_0_11"/>
          <p:cNvPicPr preferRelativeResize="0"/>
          <p:nvPr/>
        </p:nvPicPr>
        <p:blipFill>
          <a:blip r:embed="rId3">
            <a:alphaModFix/>
          </a:blip>
          <a:stretch>
            <a:fillRect/>
          </a:stretch>
        </p:blipFill>
        <p:spPr>
          <a:xfrm>
            <a:off x="311700" y="1845500"/>
            <a:ext cx="5811149" cy="294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086ab07093_0_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results</a:t>
            </a:r>
            <a:endParaRPr/>
          </a:p>
        </p:txBody>
      </p:sp>
      <p:sp>
        <p:nvSpPr>
          <p:cNvPr id="193" name="Google Shape;193;g2086ab07093_0_18"/>
          <p:cNvSpPr txBox="1"/>
          <p:nvPr>
            <p:ph idx="1" type="body"/>
          </p:nvPr>
        </p:nvSpPr>
        <p:spPr>
          <a:xfrm>
            <a:off x="311700" y="1286267"/>
            <a:ext cx="8520600" cy="7746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lang="it-IT">
                <a:latin typeface="Calibri"/>
                <a:ea typeface="Calibri"/>
                <a:cs typeface="Calibri"/>
                <a:sym typeface="Calibri"/>
              </a:rPr>
              <a:t>WordCloud of unprocessed </a:t>
            </a:r>
            <a:r>
              <a:rPr lang="it-IT">
                <a:latin typeface="Calibri"/>
                <a:ea typeface="Calibri"/>
                <a:cs typeface="Calibri"/>
                <a:sym typeface="Calibri"/>
              </a:rPr>
              <a:t>documents</a:t>
            </a:r>
            <a:r>
              <a:rPr lang="it-IT">
                <a:latin typeface="Calibri"/>
                <a:ea typeface="Calibri"/>
                <a:cs typeface="Calibri"/>
                <a:sym typeface="Calibri"/>
              </a:rPr>
              <a:t> text:</a:t>
            </a:r>
            <a:endParaRPr/>
          </a:p>
        </p:txBody>
      </p:sp>
      <p:pic>
        <p:nvPicPr>
          <p:cNvPr id="194" name="Google Shape;194;g2086ab07093_0_18"/>
          <p:cNvPicPr preferRelativeResize="0"/>
          <p:nvPr/>
        </p:nvPicPr>
        <p:blipFill>
          <a:blip r:embed="rId3">
            <a:alphaModFix/>
          </a:blip>
          <a:stretch>
            <a:fillRect/>
          </a:stretch>
        </p:blipFill>
        <p:spPr>
          <a:xfrm>
            <a:off x="311700" y="1912367"/>
            <a:ext cx="5490048" cy="27778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086ab07093_0_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results</a:t>
            </a:r>
            <a:endParaRPr/>
          </a:p>
        </p:txBody>
      </p:sp>
      <p:sp>
        <p:nvSpPr>
          <p:cNvPr id="200" name="Google Shape;200;g2086ab07093_0_24"/>
          <p:cNvSpPr txBox="1"/>
          <p:nvPr>
            <p:ph idx="1" type="body"/>
          </p:nvPr>
        </p:nvSpPr>
        <p:spPr>
          <a:xfrm>
            <a:off x="311700" y="1286267"/>
            <a:ext cx="8520600" cy="7746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0"/>
              </a:spcAft>
              <a:buNone/>
            </a:pPr>
            <a:r>
              <a:rPr lang="it-IT">
                <a:latin typeface="Calibri"/>
                <a:ea typeface="Calibri"/>
                <a:cs typeface="Calibri"/>
                <a:sym typeface="Calibri"/>
              </a:rPr>
              <a:t>WordCloud of pre-processed </a:t>
            </a:r>
            <a:r>
              <a:rPr lang="it-IT">
                <a:latin typeface="Calibri"/>
                <a:ea typeface="Calibri"/>
                <a:cs typeface="Calibri"/>
                <a:sym typeface="Calibri"/>
              </a:rPr>
              <a:t>documents</a:t>
            </a:r>
            <a:r>
              <a:rPr lang="it-IT">
                <a:latin typeface="Calibri"/>
                <a:ea typeface="Calibri"/>
                <a:cs typeface="Calibri"/>
                <a:sym typeface="Calibri"/>
              </a:rPr>
              <a:t> text:</a:t>
            </a:r>
            <a:endParaRPr/>
          </a:p>
        </p:txBody>
      </p:sp>
      <p:pic>
        <p:nvPicPr>
          <p:cNvPr id="201" name="Google Shape;201;g2086ab07093_0_24"/>
          <p:cNvPicPr preferRelativeResize="0"/>
          <p:nvPr/>
        </p:nvPicPr>
        <p:blipFill>
          <a:blip r:embed="rId3">
            <a:alphaModFix/>
          </a:blip>
          <a:stretch>
            <a:fillRect/>
          </a:stretch>
        </p:blipFill>
        <p:spPr>
          <a:xfrm>
            <a:off x="311700" y="1945792"/>
            <a:ext cx="5490048" cy="27778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Experiments</a:t>
            </a:r>
            <a:endParaRPr/>
          </a:p>
        </p:txBody>
      </p:sp>
      <p:sp>
        <p:nvSpPr>
          <p:cNvPr id="207" name="Google Shape;207;p14"/>
          <p:cNvSpPr txBox="1"/>
          <p:nvPr>
            <p:ph idx="1" type="body"/>
          </p:nvPr>
        </p:nvSpPr>
        <p:spPr>
          <a:xfrm>
            <a:off x="311700" y="1229875"/>
            <a:ext cx="8520600" cy="215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a:t>Three very similar experiments will be conducted with the only difference being the version of the document dataset that will be used:</a:t>
            </a:r>
            <a:endParaRPr/>
          </a:p>
          <a:p>
            <a:pPr indent="0" lvl="0" marL="0" rtl="0" algn="l">
              <a:lnSpc>
                <a:spcPct val="115000"/>
              </a:lnSpc>
              <a:spcBef>
                <a:spcPts val="0"/>
              </a:spcBef>
              <a:spcAft>
                <a:spcPts val="0"/>
              </a:spcAft>
              <a:buSzPts val="1800"/>
              <a:buNone/>
            </a:pPr>
            <a:r>
              <a:t/>
            </a:r>
            <a:endParaRPr/>
          </a:p>
          <a:p>
            <a:pPr indent="-342900" lvl="0" marL="342900" rtl="0" algn="l">
              <a:lnSpc>
                <a:spcPct val="115000"/>
              </a:lnSpc>
              <a:spcBef>
                <a:spcPts val="0"/>
              </a:spcBef>
              <a:spcAft>
                <a:spcPts val="0"/>
              </a:spcAft>
              <a:buSzPts val="1800"/>
              <a:buFont typeface="Arial"/>
              <a:buAutoNum type="arabicPeriod"/>
            </a:pPr>
            <a:r>
              <a:rPr lang="it-IT"/>
              <a:t>A complete version of the documents collection without preprocessing steps</a:t>
            </a:r>
            <a:endParaRPr/>
          </a:p>
          <a:p>
            <a:pPr indent="-342900" lvl="0" marL="342900" rtl="0" algn="l">
              <a:lnSpc>
                <a:spcPct val="115000"/>
              </a:lnSpc>
              <a:spcBef>
                <a:spcPts val="0"/>
              </a:spcBef>
              <a:spcAft>
                <a:spcPts val="0"/>
              </a:spcAft>
              <a:buSzPts val="1800"/>
              <a:buFont typeface="Arial"/>
              <a:buAutoNum type="arabicPeriod"/>
            </a:pPr>
            <a:r>
              <a:rPr lang="it-IT"/>
              <a:t>A resized version of the documents collection that has been pre-processed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Domain description</a:t>
            </a:r>
            <a:endParaRPr/>
          </a:p>
        </p:txBody>
      </p:sp>
      <p:sp>
        <p:nvSpPr>
          <p:cNvPr id="93" name="Google Shape;93;p2"/>
          <p:cNvSpPr txBox="1"/>
          <p:nvPr>
            <p:ph idx="1" type="body"/>
          </p:nvPr>
        </p:nvSpPr>
        <p:spPr>
          <a:xfrm>
            <a:off x="311700" y="1321850"/>
            <a:ext cx="8520600" cy="2937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sz="1800">
                <a:latin typeface="Calibri"/>
                <a:ea typeface="Calibri"/>
                <a:cs typeface="Calibri"/>
                <a:sym typeface="Calibri"/>
              </a:rPr>
              <a:t>The need for information retrieval (IR) has risen due to the continuous increase of documents available on the web. Users need to retrieve these documents based on their needs, usually expressed through a query.</a:t>
            </a:r>
            <a:endParaRPr/>
          </a:p>
          <a:p>
            <a:pPr indent="0" lvl="0" marL="0" rtl="0" algn="l">
              <a:lnSpc>
                <a:spcPct val="115000"/>
              </a:lnSpc>
              <a:spcBef>
                <a:spcPts val="0"/>
              </a:spcBef>
              <a:spcAft>
                <a:spcPts val="0"/>
              </a:spcAft>
              <a:buSzPts val="1800"/>
              <a:buNone/>
            </a:pPr>
            <a:r>
              <a:t/>
            </a:r>
            <a:endParaRPr>
              <a:latin typeface="Calibri"/>
              <a:ea typeface="Calibri"/>
              <a:cs typeface="Calibri"/>
              <a:sym typeface="Calibri"/>
            </a:endParaRPr>
          </a:p>
          <a:p>
            <a:pPr indent="0" lvl="0" marL="0" rtl="0" algn="l">
              <a:lnSpc>
                <a:spcPct val="115000"/>
              </a:lnSpc>
              <a:spcBef>
                <a:spcPts val="0"/>
              </a:spcBef>
              <a:spcAft>
                <a:spcPts val="0"/>
              </a:spcAft>
              <a:buSzPts val="1800"/>
              <a:buNone/>
            </a:pPr>
            <a:r>
              <a:rPr lang="it-IT" sz="1800">
                <a:latin typeface="Calibri"/>
                <a:ea typeface="Calibri"/>
                <a:cs typeface="Calibri"/>
                <a:sym typeface="Calibri"/>
              </a:rPr>
              <a:t>The </a:t>
            </a:r>
            <a:r>
              <a:rPr lang="it-IT">
                <a:latin typeface="Calibri"/>
                <a:ea typeface="Calibri"/>
                <a:cs typeface="Calibri"/>
                <a:sym typeface="Calibri"/>
              </a:rPr>
              <a:t>main features that a search engine should have are:</a:t>
            </a:r>
            <a:endParaRPr/>
          </a:p>
          <a:p>
            <a:pPr indent="-285750" lvl="0" marL="285750" rtl="0" algn="l">
              <a:lnSpc>
                <a:spcPct val="115000"/>
              </a:lnSpc>
              <a:spcBef>
                <a:spcPts val="0"/>
              </a:spcBef>
              <a:spcAft>
                <a:spcPts val="0"/>
              </a:spcAft>
              <a:buSzPts val="1800"/>
              <a:buChar char="●"/>
            </a:pPr>
            <a:r>
              <a:rPr lang="it-IT">
                <a:latin typeface="Calibri"/>
                <a:ea typeface="Calibri"/>
                <a:cs typeface="Calibri"/>
                <a:sym typeface="Calibri"/>
              </a:rPr>
              <a:t>Relevance</a:t>
            </a:r>
            <a:endParaRPr/>
          </a:p>
          <a:p>
            <a:pPr indent="-285750" lvl="0" marL="285750" rtl="0" algn="l">
              <a:lnSpc>
                <a:spcPct val="115000"/>
              </a:lnSpc>
              <a:spcBef>
                <a:spcPts val="0"/>
              </a:spcBef>
              <a:spcAft>
                <a:spcPts val="0"/>
              </a:spcAft>
              <a:buSzPts val="1800"/>
              <a:buChar char="●"/>
            </a:pPr>
            <a:r>
              <a:rPr lang="it-IT" sz="1800">
                <a:latin typeface="Calibri"/>
                <a:ea typeface="Calibri"/>
                <a:cs typeface="Calibri"/>
                <a:sym typeface="Calibri"/>
              </a:rPr>
              <a:t>Speed</a:t>
            </a:r>
            <a:endParaRPr/>
          </a:p>
          <a:p>
            <a:pPr indent="-285750" lvl="0" marL="285750" rtl="0" algn="l">
              <a:lnSpc>
                <a:spcPct val="115000"/>
              </a:lnSpc>
              <a:spcBef>
                <a:spcPts val="0"/>
              </a:spcBef>
              <a:spcAft>
                <a:spcPts val="0"/>
              </a:spcAft>
              <a:buSzPts val="1800"/>
              <a:buChar char="●"/>
            </a:pPr>
            <a:r>
              <a:rPr lang="it-IT">
                <a:latin typeface="Calibri"/>
                <a:ea typeface="Calibri"/>
                <a:cs typeface="Calibri"/>
                <a:sym typeface="Calibri"/>
              </a:rPr>
              <a:t>Precision</a:t>
            </a:r>
            <a:endParaRPr sz="1800">
              <a:latin typeface="Calibri"/>
              <a:ea typeface="Calibri"/>
              <a:cs typeface="Calibri"/>
              <a:sym typeface="Calibri"/>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Experiments - indexes</a:t>
            </a:r>
            <a:endParaRPr/>
          </a:p>
        </p:txBody>
      </p:sp>
      <p:sp>
        <p:nvSpPr>
          <p:cNvPr id="213" name="Google Shape;213;p15"/>
          <p:cNvSpPr txBox="1"/>
          <p:nvPr>
            <p:ph idx="1" type="body"/>
          </p:nvPr>
        </p:nvSpPr>
        <p:spPr>
          <a:xfrm>
            <a:off x="311700" y="1229875"/>
            <a:ext cx="8520600" cy="2159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it-IT"/>
              <a:t>Three different indexes were created to conduct such experiments: </a:t>
            </a:r>
            <a:endParaRPr/>
          </a:p>
          <a:p>
            <a:pPr indent="0" lvl="0" marL="0" rtl="0" algn="l">
              <a:lnSpc>
                <a:spcPct val="115000"/>
              </a:lnSpc>
              <a:spcBef>
                <a:spcPts val="0"/>
              </a:spcBef>
              <a:spcAft>
                <a:spcPts val="0"/>
              </a:spcAft>
              <a:buSzPct val="108108"/>
              <a:buNone/>
            </a:pPr>
            <a:r>
              <a:t/>
            </a:r>
            <a:endParaRPr/>
          </a:p>
          <a:p>
            <a:pPr indent="-342900" lvl="0" marL="342900" rtl="0" algn="l">
              <a:lnSpc>
                <a:spcPct val="115000"/>
              </a:lnSpc>
              <a:spcBef>
                <a:spcPts val="0"/>
              </a:spcBef>
              <a:spcAft>
                <a:spcPts val="0"/>
              </a:spcAft>
              <a:buSzPct val="108108"/>
              <a:buFont typeface="Arial"/>
              <a:buAutoNum type="arabicPeriod"/>
            </a:pPr>
            <a:r>
              <a:rPr lang="it-IT"/>
              <a:t>An index created using the pre-processed version of the resized documents collection titles</a:t>
            </a:r>
            <a:endParaRPr/>
          </a:p>
          <a:p>
            <a:pPr indent="-342900" lvl="0" marL="342900" rtl="0" algn="l">
              <a:lnSpc>
                <a:spcPct val="115000"/>
              </a:lnSpc>
              <a:spcBef>
                <a:spcPts val="0"/>
              </a:spcBef>
              <a:spcAft>
                <a:spcPts val="0"/>
              </a:spcAft>
              <a:buSzPct val="108108"/>
              <a:buFont typeface="Arial"/>
              <a:buAutoNum type="arabicPeriod"/>
            </a:pPr>
            <a:r>
              <a:rPr lang="it-IT"/>
              <a:t>An index created using the pre-processed version of the resized documents collection texts</a:t>
            </a:r>
            <a:endParaRPr/>
          </a:p>
          <a:p>
            <a:pPr indent="-342900" lvl="0" marL="342900" rtl="0" algn="l">
              <a:lnSpc>
                <a:spcPct val="115000"/>
              </a:lnSpc>
              <a:spcBef>
                <a:spcPts val="0"/>
              </a:spcBef>
              <a:spcAft>
                <a:spcPts val="0"/>
              </a:spcAft>
              <a:buSzPct val="108108"/>
              <a:buFont typeface="Arial"/>
              <a:buAutoNum type="arabicPeriod"/>
            </a:pPr>
            <a:r>
              <a:rPr lang="it-IT"/>
              <a:t>An index created using the unprocessed version of the complete documents collection texts</a:t>
            </a:r>
            <a:endParaRPr/>
          </a:p>
          <a:p>
            <a:pPr indent="-228600" lvl="0" marL="342900" rtl="0" algn="l">
              <a:lnSpc>
                <a:spcPct val="115000"/>
              </a:lnSpc>
              <a:spcBef>
                <a:spcPts val="0"/>
              </a:spcBef>
              <a:spcAft>
                <a:spcPts val="0"/>
              </a:spcAft>
              <a:buSzPct val="108108"/>
              <a:buFont typeface="Arial"/>
              <a:buNone/>
            </a:pPr>
            <a:r>
              <a:t/>
            </a:r>
            <a:endParaRPr/>
          </a:p>
          <a:p>
            <a:pPr indent="-228600" lvl="0" marL="342900" rtl="0" algn="l">
              <a:lnSpc>
                <a:spcPct val="115000"/>
              </a:lnSpc>
              <a:spcBef>
                <a:spcPts val="0"/>
              </a:spcBef>
              <a:spcAft>
                <a:spcPts val="0"/>
              </a:spcAft>
              <a:buSzPct val="108108"/>
              <a:buFont typeface="Arial"/>
              <a:buNone/>
            </a:pPr>
            <a:r>
              <a:t/>
            </a:r>
            <a:endParaRPr/>
          </a:p>
          <a:p>
            <a:pPr indent="-228600" lvl="0" marL="342900" rtl="0" algn="l">
              <a:lnSpc>
                <a:spcPct val="115000"/>
              </a:lnSpc>
              <a:spcBef>
                <a:spcPts val="0"/>
              </a:spcBef>
              <a:spcAft>
                <a:spcPts val="0"/>
              </a:spcAft>
              <a:buSzPct val="108108"/>
              <a:buFont typeface="Arial"/>
              <a:buNone/>
            </a:pPr>
            <a:r>
              <a:t/>
            </a:r>
            <a:endParaRPr/>
          </a:p>
          <a:p>
            <a:pPr indent="-228600" lvl="0" marL="342900" rtl="0" algn="l">
              <a:lnSpc>
                <a:spcPct val="115000"/>
              </a:lnSpc>
              <a:spcBef>
                <a:spcPts val="0"/>
              </a:spcBef>
              <a:spcAft>
                <a:spcPts val="0"/>
              </a:spcAft>
              <a:buSzPct val="108108"/>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Experiments – models used</a:t>
            </a:r>
            <a:endParaRPr/>
          </a:p>
        </p:txBody>
      </p:sp>
      <p:sp>
        <p:nvSpPr>
          <p:cNvPr id="219" name="Google Shape;219;p16"/>
          <p:cNvSpPr txBox="1"/>
          <p:nvPr>
            <p:ph idx="1" type="body"/>
          </p:nvPr>
        </p:nvSpPr>
        <p:spPr>
          <a:xfrm>
            <a:off x="311700" y="1229875"/>
            <a:ext cx="8520600" cy="2159100"/>
          </a:xfrm>
          <a:prstGeom prst="rect">
            <a:avLst/>
          </a:prstGeom>
          <a:noFill/>
          <a:ln>
            <a:noFill/>
          </a:ln>
        </p:spPr>
        <p:txBody>
          <a:bodyPr anchorCtr="0" anchor="t" bIns="91425" lIns="91425" spcFirstLastPara="1" rIns="91425" wrap="square" tIns="91425">
            <a:normAutofit/>
          </a:bodyPr>
          <a:lstStyle/>
          <a:p>
            <a:pPr indent="0" lvl="0" marL="114300" rtl="0" algn="l">
              <a:lnSpc>
                <a:spcPct val="107000"/>
              </a:lnSpc>
              <a:spcBef>
                <a:spcPts val="0"/>
              </a:spcBef>
              <a:spcAft>
                <a:spcPts val="0"/>
              </a:spcAft>
              <a:buSzPts val="1800"/>
              <a:buNone/>
            </a:pPr>
            <a:r>
              <a:rPr lang="it-IT"/>
              <a:t>Two different search models have been created for each of the previously shown indexes:</a:t>
            </a:r>
            <a:endParaRPr/>
          </a:p>
          <a:p>
            <a:pPr indent="-342900" lvl="0" marL="342900" rtl="0" algn="l">
              <a:lnSpc>
                <a:spcPct val="107000"/>
              </a:lnSpc>
              <a:spcBef>
                <a:spcPts val="800"/>
              </a:spcBef>
              <a:spcAft>
                <a:spcPts val="0"/>
              </a:spcAft>
              <a:buSzPts val="1800"/>
              <a:buFont typeface="Calibri"/>
              <a:buChar char="-"/>
            </a:pPr>
            <a:r>
              <a:rPr lang="it-IT"/>
              <a:t>Term frequency–inverse document frequency (</a:t>
            </a:r>
            <a:r>
              <a:rPr b="1" lang="it-IT"/>
              <a:t>TF-IDF</a:t>
            </a:r>
            <a:r>
              <a:rPr lang="it-IT"/>
              <a:t>) model</a:t>
            </a:r>
            <a:endParaRPr/>
          </a:p>
          <a:p>
            <a:pPr indent="-342900" lvl="0" marL="342900" rtl="0" algn="l">
              <a:lnSpc>
                <a:spcPct val="107000"/>
              </a:lnSpc>
              <a:spcBef>
                <a:spcPts val="0"/>
              </a:spcBef>
              <a:spcAft>
                <a:spcPts val="800"/>
              </a:spcAft>
              <a:buSzPts val="1800"/>
              <a:buFont typeface="Calibri"/>
              <a:buChar char="-"/>
            </a:pPr>
            <a:r>
              <a:rPr lang="it-IT"/>
              <a:t>Okapi </a:t>
            </a:r>
            <a:r>
              <a:rPr b="1" lang="it-IT"/>
              <a:t>BM25</a:t>
            </a:r>
            <a:r>
              <a:rPr lang="it-IT"/>
              <a:t> model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Experiments – metrics</a:t>
            </a:r>
            <a:endParaRPr/>
          </a:p>
        </p:txBody>
      </p:sp>
      <p:sp>
        <p:nvSpPr>
          <p:cNvPr id="225" name="Google Shape;225;p17"/>
          <p:cNvSpPr txBox="1"/>
          <p:nvPr>
            <p:ph idx="1" type="body"/>
          </p:nvPr>
        </p:nvSpPr>
        <p:spPr>
          <a:xfrm>
            <a:off x="311700" y="1229875"/>
            <a:ext cx="8520600" cy="2159100"/>
          </a:xfrm>
          <a:prstGeom prst="rect">
            <a:avLst/>
          </a:prstGeom>
          <a:noFill/>
          <a:ln>
            <a:noFill/>
          </a:ln>
        </p:spPr>
        <p:txBody>
          <a:bodyPr anchorCtr="0" anchor="t" bIns="91425" lIns="91425" spcFirstLastPara="1" rIns="91425" wrap="square" tIns="91425">
            <a:normAutofit/>
          </a:bodyPr>
          <a:lstStyle/>
          <a:p>
            <a:pPr indent="0" lvl="0" marL="114300" rtl="0" algn="l">
              <a:lnSpc>
                <a:spcPct val="107000"/>
              </a:lnSpc>
              <a:spcBef>
                <a:spcPts val="0"/>
              </a:spcBef>
              <a:spcAft>
                <a:spcPts val="0"/>
              </a:spcAft>
              <a:buSzPts val="1800"/>
              <a:buNone/>
            </a:pPr>
            <a:r>
              <a:rPr lang="it-IT"/>
              <a:t>Three different metrics has been used to evaluate the performance of each model:</a:t>
            </a:r>
            <a:endParaRPr/>
          </a:p>
          <a:p>
            <a:pPr indent="-342900" lvl="0" marL="342900" rtl="0" algn="l">
              <a:lnSpc>
                <a:spcPct val="107000"/>
              </a:lnSpc>
              <a:spcBef>
                <a:spcPts val="800"/>
              </a:spcBef>
              <a:spcAft>
                <a:spcPts val="0"/>
              </a:spcAft>
              <a:buSzPts val="1800"/>
              <a:buFont typeface="Calibri"/>
              <a:buChar char="-"/>
            </a:pPr>
            <a:r>
              <a:rPr b="1" lang="it-IT"/>
              <a:t>Average Precision</a:t>
            </a:r>
            <a:endParaRPr b="1"/>
          </a:p>
          <a:p>
            <a:pPr indent="-342900" lvl="0" marL="342900" rtl="0" algn="l">
              <a:lnSpc>
                <a:spcPct val="107000"/>
              </a:lnSpc>
              <a:spcBef>
                <a:spcPts val="0"/>
              </a:spcBef>
              <a:spcAft>
                <a:spcPts val="0"/>
              </a:spcAft>
              <a:buSzPts val="1800"/>
              <a:buFont typeface="Calibri"/>
              <a:buChar char="-"/>
            </a:pPr>
            <a:r>
              <a:rPr b="1" lang="it-IT"/>
              <a:t>Precision @ 10</a:t>
            </a:r>
            <a:endParaRPr b="1"/>
          </a:p>
          <a:p>
            <a:pPr indent="-342900" lvl="0" marL="342900" rtl="0" algn="l">
              <a:lnSpc>
                <a:spcPct val="107000"/>
              </a:lnSpc>
              <a:spcBef>
                <a:spcPts val="0"/>
              </a:spcBef>
              <a:spcAft>
                <a:spcPts val="0"/>
              </a:spcAft>
              <a:buSzPts val="1800"/>
              <a:buFont typeface="Calibri"/>
              <a:buChar char="-"/>
            </a:pPr>
            <a:r>
              <a:rPr b="1" lang="it-IT"/>
              <a:t>Precision @ 20</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Results evaluation – resized collection results</a:t>
            </a:r>
            <a:endParaRPr/>
          </a:p>
        </p:txBody>
      </p:sp>
      <p:sp>
        <p:nvSpPr>
          <p:cNvPr id="231" name="Google Shape;231;p18"/>
          <p:cNvSpPr txBox="1"/>
          <p:nvPr>
            <p:ph idx="1" type="body"/>
          </p:nvPr>
        </p:nvSpPr>
        <p:spPr>
          <a:xfrm>
            <a:off x="311700" y="1194477"/>
            <a:ext cx="8772341" cy="3339000"/>
          </a:xfrm>
          <a:prstGeom prst="rect">
            <a:avLst/>
          </a:prstGeom>
          <a:noFill/>
          <a:ln>
            <a:noFill/>
          </a:ln>
        </p:spPr>
        <p:txBody>
          <a:bodyPr anchorCtr="0" anchor="t" bIns="91425" lIns="91425" spcFirstLastPara="1" rIns="91425" wrap="square" tIns="91425">
            <a:normAutofit fontScale="92500" lnSpcReduction="20000"/>
          </a:bodyPr>
          <a:lstStyle/>
          <a:p>
            <a:pPr indent="0" lvl="0" marL="114300" rtl="0" algn="l">
              <a:lnSpc>
                <a:spcPct val="107000"/>
              </a:lnSpc>
              <a:spcBef>
                <a:spcPts val="0"/>
              </a:spcBef>
              <a:spcAft>
                <a:spcPts val="0"/>
              </a:spcAft>
              <a:buSzPct val="108108"/>
              <a:buNone/>
            </a:pPr>
            <a:r>
              <a:rPr lang="it-IT"/>
              <a:t>Results obtained from the experiments that used the models generated with both the title and text of the resized version of the original </a:t>
            </a:r>
            <a:r>
              <a:rPr lang="it-IT"/>
              <a:t>data frame</a:t>
            </a:r>
            <a:r>
              <a:rPr lang="it-IT"/>
              <a:t> were unsatisfactory. </a:t>
            </a:r>
            <a:endParaRPr/>
          </a:p>
          <a:p>
            <a:pPr indent="0" lvl="0" marL="114300" rtl="0" algn="l">
              <a:lnSpc>
                <a:spcPct val="107000"/>
              </a:lnSpc>
              <a:spcBef>
                <a:spcPts val="800"/>
              </a:spcBef>
              <a:spcAft>
                <a:spcPts val="0"/>
              </a:spcAft>
              <a:buSzPct val="108108"/>
              <a:buNone/>
            </a:pPr>
            <a:r>
              <a:t/>
            </a:r>
            <a:endParaRPr/>
          </a:p>
          <a:p>
            <a:pPr indent="0" lvl="0" marL="114300" rtl="0" algn="l">
              <a:lnSpc>
                <a:spcPct val="107000"/>
              </a:lnSpc>
              <a:spcBef>
                <a:spcPts val="800"/>
              </a:spcBef>
              <a:spcAft>
                <a:spcPts val="0"/>
              </a:spcAft>
              <a:buSzPct val="108108"/>
              <a:buNone/>
            </a:pPr>
            <a:r>
              <a:rPr lang="it-IT"/>
              <a:t>Using the documents title index:</a:t>
            </a:r>
            <a:endParaRPr/>
          </a:p>
          <a:p>
            <a:pPr indent="0" lvl="0" marL="114300" rtl="0" algn="l">
              <a:lnSpc>
                <a:spcPct val="107000"/>
              </a:lnSpc>
              <a:spcBef>
                <a:spcPts val="800"/>
              </a:spcBef>
              <a:spcAft>
                <a:spcPts val="0"/>
              </a:spcAft>
              <a:buSzPct val="108108"/>
              <a:buNone/>
            </a:pPr>
            <a:r>
              <a:rPr lang="it-IT"/>
              <a:t>-	</a:t>
            </a:r>
            <a:r>
              <a:rPr b="1" lang="it-IT"/>
              <a:t>TF-IDF</a:t>
            </a:r>
            <a:r>
              <a:rPr lang="it-IT"/>
              <a:t>: AP:0.0, P@10: 0.0, P@20: 0.0</a:t>
            </a:r>
            <a:endParaRPr/>
          </a:p>
          <a:p>
            <a:pPr indent="0" lvl="0" marL="114300" rtl="0" algn="l">
              <a:lnSpc>
                <a:spcPct val="107000"/>
              </a:lnSpc>
              <a:spcBef>
                <a:spcPts val="800"/>
              </a:spcBef>
              <a:spcAft>
                <a:spcPts val="0"/>
              </a:spcAft>
              <a:buSzPct val="108108"/>
              <a:buNone/>
            </a:pPr>
            <a:r>
              <a:rPr lang="it-IT"/>
              <a:t>-	</a:t>
            </a:r>
            <a:r>
              <a:rPr b="1" lang="it-IT"/>
              <a:t>BM25</a:t>
            </a:r>
            <a:r>
              <a:rPr lang="it-IT"/>
              <a:t>: AP:0.0, P@10: 0.0, P@20: 0.0</a:t>
            </a:r>
            <a:endParaRPr/>
          </a:p>
          <a:p>
            <a:pPr indent="0" lvl="0" marL="114300" rtl="0" algn="l">
              <a:lnSpc>
                <a:spcPct val="107000"/>
              </a:lnSpc>
              <a:spcBef>
                <a:spcPts val="800"/>
              </a:spcBef>
              <a:spcAft>
                <a:spcPts val="0"/>
              </a:spcAft>
              <a:buSzPct val="108108"/>
              <a:buNone/>
            </a:pPr>
            <a:r>
              <a:rPr lang="it-IT"/>
              <a:t>Using the documents text index:</a:t>
            </a:r>
            <a:endParaRPr/>
          </a:p>
          <a:p>
            <a:pPr indent="0" lvl="0" marL="114300" rtl="0" algn="l">
              <a:lnSpc>
                <a:spcPct val="107000"/>
              </a:lnSpc>
              <a:spcBef>
                <a:spcPts val="800"/>
              </a:spcBef>
              <a:spcAft>
                <a:spcPts val="0"/>
              </a:spcAft>
              <a:buSzPct val="108108"/>
              <a:buNone/>
            </a:pPr>
            <a:r>
              <a:rPr lang="it-IT"/>
              <a:t>-	</a:t>
            </a:r>
            <a:r>
              <a:rPr b="1" lang="it-IT"/>
              <a:t>TF-IDF</a:t>
            </a:r>
            <a:r>
              <a:rPr lang="it-IT"/>
              <a:t>: AP:0.0, P@10: 0.0, P@20: 0.0</a:t>
            </a:r>
            <a:endParaRPr/>
          </a:p>
          <a:p>
            <a:pPr indent="0" lvl="0" marL="114300" rtl="0" algn="l">
              <a:lnSpc>
                <a:spcPct val="107000"/>
              </a:lnSpc>
              <a:spcBef>
                <a:spcPts val="800"/>
              </a:spcBef>
              <a:spcAft>
                <a:spcPts val="0"/>
              </a:spcAft>
              <a:buSzPct val="108108"/>
              <a:buNone/>
            </a:pPr>
            <a:r>
              <a:rPr lang="it-IT"/>
              <a:t>-	</a:t>
            </a:r>
            <a:r>
              <a:rPr b="1" lang="it-IT"/>
              <a:t>BM25</a:t>
            </a:r>
            <a:r>
              <a:rPr lang="it-IT"/>
              <a:t>: AP:0.0, P@10: 0.0, P@20: 0.0</a:t>
            </a:r>
            <a:endParaRPr/>
          </a:p>
          <a:p>
            <a:pPr indent="0" lvl="0" marL="114300" rtl="0" algn="l">
              <a:lnSpc>
                <a:spcPct val="107000"/>
              </a:lnSpc>
              <a:spcBef>
                <a:spcPts val="800"/>
              </a:spcBef>
              <a:spcAft>
                <a:spcPts val="800"/>
              </a:spcAft>
              <a:buSzPct val="108108"/>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Results evaluation – mistakes were made…</a:t>
            </a:r>
            <a:endParaRPr/>
          </a:p>
        </p:txBody>
      </p:sp>
      <p:sp>
        <p:nvSpPr>
          <p:cNvPr id="237" name="Google Shape;237;p19"/>
          <p:cNvSpPr txBox="1"/>
          <p:nvPr>
            <p:ph idx="1" type="body"/>
          </p:nvPr>
        </p:nvSpPr>
        <p:spPr>
          <a:xfrm>
            <a:off x="311700" y="1194477"/>
            <a:ext cx="8772341" cy="3339000"/>
          </a:xfrm>
          <a:prstGeom prst="rect">
            <a:avLst/>
          </a:prstGeom>
          <a:noFill/>
          <a:ln>
            <a:noFill/>
          </a:ln>
        </p:spPr>
        <p:txBody>
          <a:bodyPr anchorCtr="0" anchor="t" bIns="91425" lIns="91425" spcFirstLastPara="1" rIns="91425" wrap="square" tIns="91425">
            <a:normAutofit/>
          </a:bodyPr>
          <a:lstStyle/>
          <a:p>
            <a:pPr indent="0" lvl="0" marL="114300" rtl="0" algn="l">
              <a:lnSpc>
                <a:spcPct val="107000"/>
              </a:lnSpc>
              <a:spcBef>
                <a:spcPts val="0"/>
              </a:spcBef>
              <a:spcAft>
                <a:spcPts val="0"/>
              </a:spcAft>
              <a:buSzPts val="1800"/>
              <a:buNone/>
            </a:pPr>
            <a:r>
              <a:rPr lang="it-IT"/>
              <a:t>It’s clear that something has gone wrong during the setup of parameters that were given to the experiment, probably something related to the creation of the TF-IDF and BM25 models.</a:t>
            </a:r>
            <a:endParaRPr/>
          </a:p>
          <a:p>
            <a:pPr indent="0" lvl="0" marL="114300" rtl="0" algn="l">
              <a:lnSpc>
                <a:spcPct val="107000"/>
              </a:lnSpc>
              <a:spcBef>
                <a:spcPts val="800"/>
              </a:spcBef>
              <a:spcAft>
                <a:spcPts val="0"/>
              </a:spcAft>
              <a:buSzPts val="1800"/>
              <a:buNone/>
            </a:pPr>
            <a:r>
              <a:t/>
            </a:r>
            <a:endParaRPr/>
          </a:p>
          <a:p>
            <a:pPr indent="0" lvl="0" marL="114300" rtl="0" algn="l">
              <a:lnSpc>
                <a:spcPct val="107000"/>
              </a:lnSpc>
              <a:spcBef>
                <a:spcPts val="800"/>
              </a:spcBef>
              <a:spcAft>
                <a:spcPts val="800"/>
              </a:spcAft>
              <a:buSzPts val="1800"/>
              <a:buNone/>
            </a:pPr>
            <a:r>
              <a:rPr lang="it-IT"/>
              <a:t>Sadly after several attempts I couldn’t figure out where the error was located.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Results evaluation – complete collection results</a:t>
            </a:r>
            <a:endParaRPr/>
          </a:p>
        </p:txBody>
      </p:sp>
      <p:sp>
        <p:nvSpPr>
          <p:cNvPr id="243" name="Google Shape;243;p20"/>
          <p:cNvSpPr txBox="1"/>
          <p:nvPr>
            <p:ph idx="1" type="body"/>
          </p:nvPr>
        </p:nvSpPr>
        <p:spPr>
          <a:xfrm>
            <a:off x="311700" y="1194477"/>
            <a:ext cx="8772341" cy="3339000"/>
          </a:xfrm>
          <a:prstGeom prst="rect">
            <a:avLst/>
          </a:prstGeom>
          <a:noFill/>
          <a:ln>
            <a:noFill/>
          </a:ln>
        </p:spPr>
        <p:txBody>
          <a:bodyPr anchorCtr="0" anchor="t" bIns="91425" lIns="91425" spcFirstLastPara="1" rIns="91425" wrap="square" tIns="91425">
            <a:normAutofit/>
          </a:bodyPr>
          <a:lstStyle/>
          <a:p>
            <a:pPr indent="0" lvl="0" marL="114300" rtl="0" algn="l">
              <a:lnSpc>
                <a:spcPct val="107000"/>
              </a:lnSpc>
              <a:spcBef>
                <a:spcPts val="0"/>
              </a:spcBef>
              <a:spcAft>
                <a:spcPts val="800"/>
              </a:spcAft>
              <a:buSzPts val="1800"/>
              <a:buNone/>
            </a:pPr>
            <a:r>
              <a:rPr lang="it-IT"/>
              <a:t>Both the experiments done using the documents full collection didn’t produce any outcome at all, due to the size of the collection itself and to the lack of resources available causing a RAM overload after several hours of processing.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p>
            <a:pPr indent="457200" lvl="0" marL="457200" rtl="0" algn="l">
              <a:lnSpc>
                <a:spcPct val="100000"/>
              </a:lnSpc>
              <a:spcBef>
                <a:spcPts val="0"/>
              </a:spcBef>
              <a:spcAft>
                <a:spcPts val="0"/>
              </a:spcAft>
              <a:buSzPts val="4200"/>
              <a:buNone/>
            </a:pPr>
            <a:r>
              <a:rPr lang="it-IT"/>
              <a:t>Thanks for the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Project objectives </a:t>
            </a:r>
            <a:endParaRPr/>
          </a:p>
        </p:txBody>
      </p:sp>
      <p:sp>
        <p:nvSpPr>
          <p:cNvPr id="99" name="Google Shape;99;p3"/>
          <p:cNvSpPr txBox="1"/>
          <p:nvPr>
            <p:ph idx="1" type="body"/>
          </p:nvPr>
        </p:nvSpPr>
        <p:spPr>
          <a:xfrm>
            <a:off x="311700" y="1860150"/>
            <a:ext cx="8520600" cy="1423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IT"/>
              <a:t>Pre-process the title and text of documents</a:t>
            </a:r>
            <a:endParaRPr/>
          </a:p>
          <a:p>
            <a:pPr indent="-342900" lvl="0" marL="457200" rtl="0" algn="l">
              <a:lnSpc>
                <a:spcPct val="115000"/>
              </a:lnSpc>
              <a:spcBef>
                <a:spcPts val="0"/>
              </a:spcBef>
              <a:spcAft>
                <a:spcPts val="0"/>
              </a:spcAft>
              <a:buSzPts val="1800"/>
              <a:buChar char="-"/>
            </a:pPr>
            <a:r>
              <a:rPr lang="it-IT"/>
              <a:t>Create different information retrieval models</a:t>
            </a:r>
            <a:endParaRPr/>
          </a:p>
          <a:p>
            <a:pPr indent="-342900" lvl="0" marL="457200" rtl="0" algn="l">
              <a:lnSpc>
                <a:spcPct val="115000"/>
              </a:lnSpc>
              <a:spcBef>
                <a:spcPts val="0"/>
              </a:spcBef>
              <a:spcAft>
                <a:spcPts val="0"/>
              </a:spcAft>
              <a:buSzPts val="1800"/>
              <a:buChar char="-"/>
            </a:pPr>
            <a:r>
              <a:rPr lang="it-IT"/>
              <a:t>Evaluate the performance of each model and compare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Dataset</a:t>
            </a:r>
            <a:endParaRPr/>
          </a:p>
        </p:txBody>
      </p:sp>
      <p:sp>
        <p:nvSpPr>
          <p:cNvPr id="105" name="Google Shape;105;p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it-IT" sz="1800">
                <a:latin typeface="Calibri"/>
                <a:ea typeface="Calibri"/>
                <a:cs typeface="Calibri"/>
                <a:sym typeface="Calibri"/>
              </a:rPr>
              <a:t>The dataset that will be used for this project contains documents related to the field of computer science. The dataset contains a total of 480,968 documents and 55,277 queries</a:t>
            </a:r>
            <a:r>
              <a:rPr lang="it-IT" sz="1600">
                <a:latin typeface="Arial"/>
                <a:ea typeface="Arial"/>
                <a:cs typeface="Arial"/>
                <a:sym typeface="Arial"/>
              </a:rPr>
              <a:t>.</a:t>
            </a:r>
            <a:endParaRPr/>
          </a:p>
          <a:p>
            <a:pPr indent="0" lvl="0" marL="0" rtl="0" algn="l">
              <a:lnSpc>
                <a:spcPct val="115000"/>
              </a:lnSpc>
              <a:spcBef>
                <a:spcPts val="1200"/>
              </a:spcBef>
              <a:spcAft>
                <a:spcPts val="0"/>
              </a:spcAft>
              <a:buSzPts val="1800"/>
              <a:buNone/>
            </a:pPr>
            <a:r>
              <a:rPr lang="it-IT" sz="1800">
                <a:latin typeface="Calibri"/>
                <a:ea typeface="Calibri"/>
                <a:cs typeface="Calibri"/>
                <a:sym typeface="Calibri"/>
              </a:rPr>
              <a:t>The main information for each document that will be used in this project are:</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b="1" lang="it-IT" sz="1800">
                <a:latin typeface="Calibri"/>
                <a:ea typeface="Calibri"/>
                <a:cs typeface="Calibri"/>
                <a:sym typeface="Calibri"/>
              </a:rPr>
              <a:t>id</a:t>
            </a:r>
            <a:r>
              <a:rPr lang="it-IT" sz="1800">
                <a:latin typeface="Calibri"/>
                <a:ea typeface="Calibri"/>
                <a:cs typeface="Calibri"/>
                <a:sym typeface="Calibri"/>
              </a:rPr>
              <a:t>: unique numeric identifier of the document</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b="1" lang="it-IT" sz="1800">
                <a:latin typeface="Calibri"/>
                <a:ea typeface="Calibri"/>
                <a:cs typeface="Calibri"/>
                <a:sym typeface="Calibri"/>
              </a:rPr>
              <a:t>title</a:t>
            </a:r>
            <a:r>
              <a:rPr lang="it-IT" sz="1800">
                <a:latin typeface="Calibri"/>
                <a:ea typeface="Calibri"/>
                <a:cs typeface="Calibri"/>
                <a:sym typeface="Calibri"/>
              </a:rPr>
              <a:t>: title of the document</a:t>
            </a:r>
            <a:endParaRPr sz="1800">
              <a:latin typeface="Calibri"/>
              <a:ea typeface="Calibri"/>
              <a:cs typeface="Calibri"/>
              <a:sym typeface="Calibri"/>
            </a:endParaRPr>
          </a:p>
          <a:p>
            <a:pPr indent="-342900" lvl="0" marL="342900" rtl="0" algn="l">
              <a:lnSpc>
                <a:spcPct val="107000"/>
              </a:lnSpc>
              <a:spcBef>
                <a:spcPts val="0"/>
              </a:spcBef>
              <a:spcAft>
                <a:spcPts val="800"/>
              </a:spcAft>
              <a:buSzPts val="1800"/>
              <a:buFont typeface="Calibri"/>
              <a:buChar char="-"/>
            </a:pPr>
            <a:r>
              <a:rPr b="1" lang="it-IT" sz="1800">
                <a:latin typeface="Calibri"/>
                <a:ea typeface="Calibri"/>
                <a:cs typeface="Calibri"/>
                <a:sym typeface="Calibri"/>
              </a:rPr>
              <a:t>text</a:t>
            </a:r>
            <a:r>
              <a:rPr lang="it-IT" sz="1800">
                <a:latin typeface="Calibri"/>
                <a:ea typeface="Calibri"/>
                <a:cs typeface="Calibri"/>
                <a:sym typeface="Calibri"/>
              </a:rPr>
              <a:t>: an abstract of the document</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Dataset</a:t>
            </a:r>
            <a:endParaRPr/>
          </a:p>
        </p:txBody>
      </p:sp>
      <p:sp>
        <p:nvSpPr>
          <p:cNvPr id="111" name="Google Shape;111;p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114300" rtl="0" algn="l">
              <a:lnSpc>
                <a:spcPct val="107000"/>
              </a:lnSpc>
              <a:spcBef>
                <a:spcPts val="0"/>
              </a:spcBef>
              <a:spcAft>
                <a:spcPts val="0"/>
              </a:spcAft>
              <a:buSzPts val="1800"/>
              <a:buNone/>
            </a:pPr>
            <a:r>
              <a:rPr lang="it-IT" sz="1800">
                <a:latin typeface="Calibri"/>
                <a:ea typeface="Calibri"/>
                <a:cs typeface="Calibri"/>
                <a:sym typeface="Calibri"/>
              </a:rPr>
              <a:t>The main information for each query that will be used in this project are:</a:t>
            </a:r>
            <a:endParaRPr sz="1800">
              <a:latin typeface="Calibri"/>
              <a:ea typeface="Calibri"/>
              <a:cs typeface="Calibri"/>
              <a:sym typeface="Calibri"/>
            </a:endParaRPr>
          </a:p>
          <a:p>
            <a:pPr indent="-342900" lvl="0" marL="342900" rtl="0" algn="l">
              <a:lnSpc>
                <a:spcPct val="107000"/>
              </a:lnSpc>
              <a:spcBef>
                <a:spcPts val="800"/>
              </a:spcBef>
              <a:spcAft>
                <a:spcPts val="0"/>
              </a:spcAft>
              <a:buSzPts val="1800"/>
              <a:buFont typeface="Calibri"/>
              <a:buChar char="-"/>
            </a:pPr>
            <a:r>
              <a:rPr b="1" lang="it-IT" sz="1800">
                <a:latin typeface="Calibri"/>
                <a:ea typeface="Calibri"/>
                <a:cs typeface="Calibri"/>
                <a:sym typeface="Calibri"/>
              </a:rPr>
              <a:t>qid</a:t>
            </a:r>
            <a:r>
              <a:rPr lang="it-IT" sz="1800">
                <a:latin typeface="Calibri"/>
                <a:ea typeface="Calibri"/>
                <a:cs typeface="Calibri"/>
                <a:sym typeface="Calibri"/>
              </a:rPr>
              <a:t>: unique numeric identifier of the query</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b="1" lang="it-IT" sz="1800">
                <a:latin typeface="Calibri"/>
                <a:ea typeface="Calibri"/>
                <a:cs typeface="Calibri"/>
                <a:sym typeface="Calibri"/>
              </a:rPr>
              <a:t>query</a:t>
            </a:r>
            <a:r>
              <a:rPr lang="it-IT" sz="1800">
                <a:latin typeface="Calibri"/>
                <a:ea typeface="Calibri"/>
                <a:cs typeface="Calibri"/>
                <a:sym typeface="Calibri"/>
              </a:rPr>
              <a:t>: string that represent the text of the query itself</a:t>
            </a:r>
            <a:endParaRPr/>
          </a:p>
          <a:p>
            <a:pPr indent="-228600" lvl="0" marL="342900" rtl="0" algn="l">
              <a:lnSpc>
                <a:spcPct val="107000"/>
              </a:lnSpc>
              <a:spcBef>
                <a:spcPts val="800"/>
              </a:spcBef>
              <a:spcAft>
                <a:spcPts val="0"/>
              </a:spcAft>
              <a:buSzPts val="1800"/>
              <a:buFont typeface="Calibri"/>
              <a:buNone/>
            </a:pPr>
            <a:r>
              <a:t/>
            </a:r>
            <a:endParaRPr>
              <a:latin typeface="Calibri"/>
              <a:ea typeface="Calibri"/>
              <a:cs typeface="Calibri"/>
              <a:sym typeface="Calibri"/>
            </a:endParaRPr>
          </a:p>
          <a:p>
            <a:pPr indent="0" lvl="0" marL="0" rtl="0" algn="l">
              <a:lnSpc>
                <a:spcPct val="107000"/>
              </a:lnSpc>
              <a:spcBef>
                <a:spcPts val="800"/>
              </a:spcBef>
              <a:spcAft>
                <a:spcPts val="0"/>
              </a:spcAft>
              <a:buSzPts val="1800"/>
              <a:buNone/>
            </a:pPr>
            <a:r>
              <a:rPr lang="it-IT">
                <a:latin typeface="Calibri"/>
                <a:ea typeface="Calibri"/>
                <a:cs typeface="Calibri"/>
                <a:sym typeface="Calibri"/>
              </a:rPr>
              <a:t>Due to the size of the collection, two different version of the document dataset will be used for the next experiment: a complete version of the original collection and a resized version of the collection that only uses 100,000 documents</a:t>
            </a:r>
            <a:endParaRPr>
              <a:latin typeface="Calibri"/>
              <a:ea typeface="Calibri"/>
              <a:cs typeface="Calibri"/>
              <a:sym typeface="Calibri"/>
            </a:endParaRPr>
          </a:p>
          <a:p>
            <a:pPr indent="0" lvl="0" marL="0" rtl="0" algn="l">
              <a:lnSpc>
                <a:spcPct val="107000"/>
              </a:lnSpc>
              <a:spcBef>
                <a:spcPts val="800"/>
              </a:spcBef>
              <a:spcAft>
                <a:spcPts val="800"/>
              </a:spcAft>
              <a:buSzPts val="1800"/>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Dataset analysis</a:t>
            </a:r>
            <a:endParaRPr/>
          </a:p>
        </p:txBody>
      </p:sp>
      <p:sp>
        <p:nvSpPr>
          <p:cNvPr id="117" name="Google Shape;117;p6"/>
          <p:cNvSpPr txBox="1"/>
          <p:nvPr>
            <p:ph idx="1" type="body"/>
          </p:nvPr>
        </p:nvSpPr>
        <p:spPr>
          <a:xfrm>
            <a:off x="205729" y="1123988"/>
            <a:ext cx="2602364"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a:t>The documents dataframe that will be used looks as follows: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it-IT"/>
              <a:t>Taking a closer look to the content of the ‘title’ and ‘text’ columns, </a:t>
            </a:r>
            <a:r>
              <a:rPr lang="it-IT"/>
              <a:t>it's</a:t>
            </a:r>
            <a:r>
              <a:rPr lang="it-IT"/>
              <a:t> easy to say that some </a:t>
            </a:r>
            <a:r>
              <a:rPr lang="it-IT"/>
              <a:t>preprocessing</a:t>
            </a:r>
            <a:r>
              <a:rPr lang="it-IT"/>
              <a:t> is needed.</a:t>
            </a:r>
            <a:endParaRPr/>
          </a:p>
        </p:txBody>
      </p:sp>
      <p:pic>
        <p:nvPicPr>
          <p:cNvPr id="118" name="Google Shape;118;p6"/>
          <p:cNvPicPr preferRelativeResize="0"/>
          <p:nvPr/>
        </p:nvPicPr>
        <p:blipFill rotWithShape="1">
          <a:blip r:embed="rId3">
            <a:alphaModFix/>
          </a:blip>
          <a:srcRect b="0" l="0" r="0" t="0"/>
          <a:stretch/>
        </p:blipFill>
        <p:spPr>
          <a:xfrm>
            <a:off x="2754845" y="1017800"/>
            <a:ext cx="6389155" cy="28792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Dataset analysis</a:t>
            </a:r>
            <a:endParaRPr/>
          </a:p>
        </p:txBody>
      </p:sp>
      <p:sp>
        <p:nvSpPr>
          <p:cNvPr id="124" name="Google Shape;124;p7"/>
          <p:cNvSpPr txBox="1"/>
          <p:nvPr>
            <p:ph idx="1" type="body"/>
          </p:nvPr>
        </p:nvSpPr>
        <p:spPr>
          <a:xfrm>
            <a:off x="87742" y="1017800"/>
            <a:ext cx="5314838"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a:t>Queries dataset seems to be more adequate.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it-IT"/>
              <a:t>Anyways it will be preprocessed in order to reduce the amount of words into each query and obtain faster performances on the IR model.</a:t>
            </a:r>
            <a:endParaRPr/>
          </a:p>
        </p:txBody>
      </p:sp>
      <p:pic>
        <p:nvPicPr>
          <p:cNvPr id="125" name="Google Shape;125;p7"/>
          <p:cNvPicPr preferRelativeResize="0"/>
          <p:nvPr/>
        </p:nvPicPr>
        <p:blipFill rotWithShape="1">
          <a:blip r:embed="rId3">
            <a:alphaModFix/>
          </a:blip>
          <a:srcRect b="0" l="0" r="0" t="0"/>
          <a:stretch/>
        </p:blipFill>
        <p:spPr>
          <a:xfrm>
            <a:off x="5402580" y="789817"/>
            <a:ext cx="3741420" cy="3068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a:t>
            </a:r>
            <a:endParaRPr/>
          </a:p>
          <a:p>
            <a:pPr indent="0" lvl="0" marL="0" rtl="0" algn="l">
              <a:lnSpc>
                <a:spcPct val="100000"/>
              </a:lnSpc>
              <a:spcBef>
                <a:spcPts val="0"/>
              </a:spcBef>
              <a:spcAft>
                <a:spcPts val="0"/>
              </a:spcAft>
              <a:buSzPct val="111111"/>
              <a:buNone/>
            </a:pPr>
            <a:r>
              <a:t/>
            </a:r>
            <a:endParaRPr/>
          </a:p>
        </p:txBody>
      </p:sp>
      <p:sp>
        <p:nvSpPr>
          <p:cNvPr id="131" name="Google Shape;131;p8"/>
          <p:cNvSpPr txBox="1"/>
          <p:nvPr>
            <p:ph idx="1" type="body"/>
          </p:nvPr>
        </p:nvSpPr>
        <p:spPr>
          <a:xfrm>
            <a:off x="371659" y="1105989"/>
            <a:ext cx="8689749" cy="2734491"/>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a:t>The first steps of </a:t>
            </a:r>
            <a:r>
              <a:rPr lang="it-IT"/>
              <a:t>preprocessing</a:t>
            </a:r>
            <a:r>
              <a:rPr lang="it-IT"/>
              <a:t> that were applied to both titles and texts of the documents and also to the query text were:</a:t>
            </a:r>
            <a:endParaRPr/>
          </a:p>
          <a:p>
            <a:pPr indent="-285750" lvl="0" marL="285750" rtl="0" algn="l">
              <a:lnSpc>
                <a:spcPct val="115000"/>
              </a:lnSpc>
              <a:spcBef>
                <a:spcPts val="0"/>
              </a:spcBef>
              <a:spcAft>
                <a:spcPts val="0"/>
              </a:spcAft>
              <a:buSzPts val="1800"/>
              <a:buChar char="●"/>
            </a:pPr>
            <a:r>
              <a:rPr lang="it-IT"/>
              <a:t>Removal of contracted forms</a:t>
            </a:r>
            <a:endParaRPr/>
          </a:p>
          <a:p>
            <a:pPr indent="-285750" lvl="0" marL="285750" rtl="0" algn="l">
              <a:lnSpc>
                <a:spcPct val="115000"/>
              </a:lnSpc>
              <a:spcBef>
                <a:spcPts val="0"/>
              </a:spcBef>
              <a:spcAft>
                <a:spcPts val="0"/>
              </a:spcAft>
              <a:buSzPts val="1800"/>
              <a:buChar char="●"/>
            </a:pPr>
            <a:r>
              <a:rPr lang="it-IT"/>
              <a:t>Setting all the text to lowercase</a:t>
            </a:r>
            <a:endParaRPr/>
          </a:p>
          <a:p>
            <a:pPr indent="-285750" lvl="0" marL="285750" rtl="0" algn="l">
              <a:lnSpc>
                <a:spcPct val="115000"/>
              </a:lnSpc>
              <a:spcBef>
                <a:spcPts val="0"/>
              </a:spcBef>
              <a:spcAft>
                <a:spcPts val="0"/>
              </a:spcAft>
              <a:buSzPts val="1800"/>
              <a:buChar char="●"/>
            </a:pPr>
            <a:r>
              <a:rPr lang="it-IT"/>
              <a:t>Removal of punctuations marks</a:t>
            </a:r>
            <a:endParaRPr/>
          </a:p>
          <a:p>
            <a:pPr indent="-285750" lvl="0" marL="285750" rtl="0" algn="l">
              <a:lnSpc>
                <a:spcPct val="115000"/>
              </a:lnSpc>
              <a:spcBef>
                <a:spcPts val="0"/>
              </a:spcBef>
              <a:spcAft>
                <a:spcPts val="0"/>
              </a:spcAft>
              <a:buSzPts val="1800"/>
              <a:buChar char="●"/>
            </a:pPr>
            <a:r>
              <a:rPr lang="it-IT"/>
              <a:t>Removal of web page links</a:t>
            </a:r>
            <a:endParaRPr/>
          </a:p>
          <a:p>
            <a:pPr indent="-285750" lvl="0" marL="285750" rtl="0" algn="l">
              <a:lnSpc>
                <a:spcPct val="115000"/>
              </a:lnSpc>
              <a:spcBef>
                <a:spcPts val="0"/>
              </a:spcBef>
              <a:spcAft>
                <a:spcPts val="0"/>
              </a:spcAft>
              <a:buSzPts val="1800"/>
              <a:buChar char="●"/>
            </a:pPr>
            <a:r>
              <a:rPr lang="it-IT"/>
              <a:t>Removal of symbols and other characters that differ from a lowercase letter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IT"/>
              <a:t>Preprocessing – tokenization</a:t>
            </a:r>
            <a:br>
              <a:rPr lang="it-IT"/>
            </a:br>
            <a:endParaRPr/>
          </a:p>
        </p:txBody>
      </p:sp>
      <p:sp>
        <p:nvSpPr>
          <p:cNvPr id="137" name="Google Shape;137;p9"/>
          <p:cNvSpPr txBox="1"/>
          <p:nvPr>
            <p:ph idx="1" type="body"/>
          </p:nvPr>
        </p:nvSpPr>
        <p:spPr>
          <a:xfrm>
            <a:off x="368227" y="1206277"/>
            <a:ext cx="8407546"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it-IT"/>
              <a:t>Tokenization of both title and text brings up some more information:</a:t>
            </a:r>
            <a:endParaRPr/>
          </a:p>
          <a:p>
            <a:pPr indent="0" lvl="0" marL="0" rtl="0" algn="l">
              <a:lnSpc>
                <a:spcPct val="115000"/>
              </a:lnSpc>
              <a:spcBef>
                <a:spcPts val="0"/>
              </a:spcBef>
              <a:spcAft>
                <a:spcPts val="0"/>
              </a:spcAft>
              <a:buSzPts val="1800"/>
              <a:buNone/>
            </a:pPr>
            <a:r>
              <a:t/>
            </a:r>
            <a:endParaRPr/>
          </a:p>
          <a:p>
            <a:pPr indent="-342900" lvl="0" marL="342900" rtl="0" algn="l">
              <a:lnSpc>
                <a:spcPct val="107000"/>
              </a:lnSpc>
              <a:spcBef>
                <a:spcPts val="0"/>
              </a:spcBef>
              <a:spcAft>
                <a:spcPts val="0"/>
              </a:spcAft>
              <a:buSzPts val="1800"/>
              <a:buFont typeface="Calibri"/>
              <a:buChar char="-"/>
            </a:pPr>
            <a:r>
              <a:rPr lang="it-IT" sz="1800">
                <a:latin typeface="Calibri"/>
                <a:ea typeface="Calibri"/>
                <a:cs typeface="Calibri"/>
                <a:sym typeface="Calibri"/>
              </a:rPr>
              <a:t>The average number of tokens per document title is: 10.43528</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lang="it-IT" sz="1800">
                <a:latin typeface="Calibri"/>
                <a:ea typeface="Calibri"/>
                <a:cs typeface="Calibri"/>
                <a:sym typeface="Calibri"/>
              </a:rPr>
              <a:t>The average number of tokens per document text is: 146.1561</a:t>
            </a:r>
            <a:endParaRPr sz="1800">
              <a:latin typeface="Calibri"/>
              <a:ea typeface="Calibri"/>
              <a:cs typeface="Calibri"/>
              <a:sym typeface="Calibri"/>
            </a:endParaRPr>
          </a:p>
          <a:p>
            <a:pPr indent="-342900" lvl="0" marL="342900" rtl="0" algn="l">
              <a:lnSpc>
                <a:spcPct val="107000"/>
              </a:lnSpc>
              <a:spcBef>
                <a:spcPts val="0"/>
              </a:spcBef>
              <a:spcAft>
                <a:spcPts val="0"/>
              </a:spcAft>
              <a:buSzPts val="1800"/>
              <a:buFont typeface="Calibri"/>
              <a:buChar char="-"/>
            </a:pPr>
            <a:r>
              <a:rPr lang="it-IT" sz="1800">
                <a:latin typeface="Calibri"/>
                <a:ea typeface="Calibri"/>
                <a:cs typeface="Calibri"/>
                <a:sym typeface="Calibri"/>
              </a:rPr>
              <a:t>The average number of tokens per query text is: 7.92927</a:t>
            </a:r>
            <a:endParaRPr sz="1800">
              <a:latin typeface="Calibri"/>
              <a:ea typeface="Calibri"/>
              <a:cs typeface="Calibri"/>
              <a:sym typeface="Calibri"/>
            </a:endParaRPr>
          </a:p>
          <a:p>
            <a:pPr indent="0" lvl="0" marL="0" rtl="0" algn="l">
              <a:lnSpc>
                <a:spcPct val="115000"/>
              </a:lnSpc>
              <a:spcBef>
                <a:spcPts val="800"/>
              </a:spcBef>
              <a:spcAft>
                <a:spcPts val="0"/>
              </a:spcAft>
              <a:buSzPts val="1800"/>
              <a:buNone/>
            </a:pPr>
            <a:r>
              <a:t/>
            </a:r>
            <a:endParaRPr/>
          </a:p>
          <a:p>
            <a:pPr indent="0" lvl="0" marL="0" rtl="0" algn="l">
              <a:lnSpc>
                <a:spcPct val="115000"/>
              </a:lnSpc>
              <a:spcBef>
                <a:spcPts val="0"/>
              </a:spcBef>
              <a:spcAft>
                <a:spcPts val="0"/>
              </a:spcAft>
              <a:buSzPts val="1800"/>
              <a:buNone/>
            </a:pPr>
            <a:r>
              <a:rPr lang="it-IT"/>
              <a:t>Within the next steps this number will be lowered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