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8" r:id="rId3"/>
    <p:sldId id="259" r:id="rId4"/>
    <p:sldId id="260" r:id="rId5"/>
    <p:sldId id="271" r:id="rId6"/>
    <p:sldId id="263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98566" autoAdjust="0"/>
  </p:normalViewPr>
  <p:slideViewPr>
    <p:cSldViewPr snapToGrid="0">
      <p:cViewPr varScale="1">
        <p:scale>
          <a:sx n="72" d="100"/>
          <a:sy n="72" d="100"/>
        </p:scale>
        <p:origin x="53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0212" y="218364"/>
            <a:ext cx="8791575" cy="205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 err="1">
                <a:solidFill>
                  <a:srgbClr val="FF0000"/>
                </a:solidFill>
                <a:latin typeface="Gloucester MT Extra Condensed" pitchFamily="18" charset="0"/>
              </a:rPr>
              <a:t>SIRENe</a:t>
            </a:r>
            <a:r>
              <a:rPr lang="en-US" sz="13800" dirty="0">
                <a:solidFill>
                  <a:srgbClr val="FF0000"/>
                </a:solidFill>
                <a:latin typeface="Gloucester MT Extra Condensed" pitchFamily="18" charset="0"/>
              </a:rPr>
              <a:t> </a:t>
            </a:r>
            <a:r>
              <a:rPr lang="en-US" sz="13800" dirty="0" err="1">
                <a:solidFill>
                  <a:srgbClr val="FF0000"/>
                </a:solidFill>
                <a:latin typeface="Gloucester MT Extra Condensed" pitchFamily="18" charset="0"/>
              </a:rPr>
              <a:t>della</a:t>
            </a:r>
            <a:r>
              <a:rPr lang="en-US" sz="13800" dirty="0">
                <a:solidFill>
                  <a:srgbClr val="FF0000"/>
                </a:solidFill>
                <a:latin typeface="Gloucester MT Extra Condensed" pitchFamily="18" charset="0"/>
              </a:rPr>
              <a:t> </a:t>
            </a:r>
            <a:r>
              <a:rPr lang="en-US" sz="13800" dirty="0" err="1">
                <a:solidFill>
                  <a:srgbClr val="FF0000"/>
                </a:solidFill>
                <a:latin typeface="Gloucester MT Extra Condensed" pitchFamily="18" charset="0"/>
              </a:rPr>
              <a:t>polizia</a:t>
            </a:r>
            <a:r>
              <a:rPr lang="en-US" sz="13800" dirty="0">
                <a:solidFill>
                  <a:srgbClr val="FF0000"/>
                </a:solidFill>
                <a:latin typeface="Gloucester MT Extra Condensed" pitchFamily="18" charset="0"/>
              </a:rPr>
              <a:t> </a:t>
            </a:r>
            <a:r>
              <a:rPr lang="en-US" sz="13800" dirty="0" err="1">
                <a:solidFill>
                  <a:srgbClr val="FF0000"/>
                </a:solidFill>
                <a:latin typeface="Gloucester MT Extra Condensed" pitchFamily="18" charset="0"/>
              </a:rPr>
              <a:t>arduino</a:t>
            </a:r>
            <a:endParaRPr lang="en-US" sz="13800" dirty="0">
              <a:solidFill>
                <a:srgbClr val="FF0000"/>
              </a:solidFill>
              <a:latin typeface="Gloucester MT Extra Condensed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476242" y="2274989"/>
            <a:ext cx="7239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6000" dirty="0">
                <a:hlinkClick r:id="rId2" action="ppaction://hlinksldjump"/>
              </a:rPr>
              <a:t>MATERIALI USATI</a:t>
            </a:r>
            <a:endParaRPr lang="it-IT" sz="60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6000" dirty="0">
                <a:hlinkClick r:id="rId3" action="ppaction://hlinksldjump"/>
              </a:rPr>
              <a:t>CIRCUITO ELETTRICO</a:t>
            </a:r>
            <a:endParaRPr lang="it-IT" sz="60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6000" dirty="0"/>
              <a:t>CODICI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94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3100546" y="209006"/>
            <a:ext cx="5990907" cy="108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Materiali usati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900822" y="1261229"/>
            <a:ext cx="7693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3600" dirty="0"/>
              <a:t> Arduino Uno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err="1"/>
              <a:t>Breadboard</a:t>
            </a:r>
            <a:endParaRPr lang="it-IT" sz="3600" dirty="0"/>
          </a:p>
          <a:p>
            <a:pPr>
              <a:buFont typeface="Arial" pitchFamily="34" charset="0"/>
              <a:buChar char="•"/>
            </a:pPr>
            <a:r>
              <a:rPr lang="it-IT" sz="3600" dirty="0"/>
              <a:t> 1 Buzzer 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2 Resistenze 220ohm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cavi collegamenti</a:t>
            </a:r>
          </a:p>
          <a:p>
            <a:pPr>
              <a:buFont typeface="Arial" pitchFamily="34" charset="0"/>
              <a:buChar char="•"/>
            </a:pPr>
            <a:r>
              <a:rPr lang="it-IT" sz="3600" dirty="0"/>
              <a:t> 2 led</a:t>
            </a:r>
          </a:p>
          <a:p>
            <a:pPr>
              <a:buFont typeface="Arial" pitchFamily="34" charset="0"/>
              <a:buChar char="•"/>
            </a:pPr>
            <a:endParaRPr lang="it-IT" sz="2400" dirty="0"/>
          </a:p>
        </p:txBody>
      </p:sp>
      <p:pic>
        <p:nvPicPr>
          <p:cNvPr id="10" name="Picture 2" descr="Risultati immagini per home icon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97" y="612685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476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Circuito elettrico</a:t>
            </a:r>
          </a:p>
        </p:txBody>
      </p:sp>
      <p:pic>
        <p:nvPicPr>
          <p:cNvPr id="6" name="Picture 2" descr="Risultati immagini per home icon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97" y="6126855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095D31-CBC0-7E4D-AA9F-FA8A4B36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0" y="1201743"/>
            <a:ext cx="6334540" cy="492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82829" y="-2574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codice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287443-F682-5D7E-97C7-8027B548AE08}"/>
              </a:ext>
            </a:extLst>
          </p:cNvPr>
          <p:cNvSpPr txBox="1"/>
          <p:nvPr/>
        </p:nvSpPr>
        <p:spPr>
          <a:xfrm>
            <a:off x="1053486" y="1221100"/>
            <a:ext cx="97646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</a:t>
            </a:r>
            <a:r>
              <a:rPr lang="it-IT" dirty="0"/>
              <a:t> i; // definisce la variabile “i” utilizzata in un ciclo di for</a:t>
            </a:r>
          </a:p>
          <a:p>
            <a:r>
              <a:rPr lang="it-IT" dirty="0" err="1"/>
              <a:t>void</a:t>
            </a:r>
            <a:r>
              <a:rPr lang="it-IT" dirty="0"/>
              <a:t> setup()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pinMode</a:t>
            </a:r>
            <a:r>
              <a:rPr lang="it-IT" dirty="0"/>
              <a:t>(7, OUTPUT); // definisce la porta 7 come una porta di output</a:t>
            </a:r>
          </a:p>
          <a:p>
            <a:r>
              <a:rPr lang="it-IT" dirty="0"/>
              <a:t>  </a:t>
            </a:r>
            <a:r>
              <a:rPr lang="it-IT" dirty="0" err="1"/>
              <a:t>pinMode</a:t>
            </a:r>
            <a:r>
              <a:rPr lang="it-IT" dirty="0"/>
              <a:t>(4, OUTPUT); // definisce la porta 4 come una porta di output</a:t>
            </a:r>
          </a:p>
          <a:p>
            <a:r>
              <a:rPr lang="it-IT" dirty="0"/>
              <a:t>  </a:t>
            </a:r>
            <a:r>
              <a:rPr lang="it-IT" dirty="0" err="1"/>
              <a:t>pinMode</a:t>
            </a:r>
            <a:r>
              <a:rPr lang="it-IT" dirty="0"/>
              <a:t>(5, OUTPUT); // definisce la porta 4 come una porta di output</a:t>
            </a:r>
          </a:p>
          <a:p>
            <a:r>
              <a:rPr lang="it-IT" dirty="0"/>
              <a:t>}</a:t>
            </a:r>
          </a:p>
          <a:p>
            <a:r>
              <a:rPr lang="it-IT" dirty="0" err="1"/>
              <a:t>void</a:t>
            </a:r>
            <a:r>
              <a:rPr lang="it-IT" dirty="0"/>
              <a:t> loop()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for (i = 0; i &lt; 350; i++) // definisce la durata del primo suono (350 cicli da 2 millisecondi).</a:t>
            </a:r>
          </a:p>
          <a:p>
            <a:r>
              <a:rPr lang="it-IT" dirty="0"/>
              <a:t>    // La descrizione estesa dell’utilizzo dell’istruzione for </a:t>
            </a:r>
            <a:r>
              <a:rPr lang="it-IT" dirty="0" err="1"/>
              <a:t>e’</a:t>
            </a:r>
            <a:r>
              <a:rPr lang="it-IT" dirty="0"/>
              <a:t> reperibile</a:t>
            </a:r>
          </a:p>
          <a:p>
            <a:r>
              <a:rPr lang="it-IT" dirty="0"/>
              <a:t>    // nell’esercizio 05 – carosello di luci</a:t>
            </a:r>
          </a:p>
          <a:p>
            <a:r>
              <a:rPr lang="it-IT" dirty="0"/>
              <a:t>  {</a:t>
            </a:r>
          </a:p>
          <a:p>
            <a:r>
              <a:rPr lang="it-IT" dirty="0"/>
              <a:t>    </a:t>
            </a:r>
            <a:r>
              <a:rPr lang="it-IT" dirty="0" err="1"/>
              <a:t>digitalWrite</a:t>
            </a:r>
            <a:r>
              <a:rPr lang="it-IT" dirty="0"/>
              <a:t>(7, HIGH); // attiva il suono</a:t>
            </a:r>
          </a:p>
          <a:p>
            <a:r>
              <a:rPr lang="it-IT" dirty="0"/>
              <a:t>    </a:t>
            </a:r>
            <a:r>
              <a:rPr lang="it-IT" dirty="0" err="1"/>
              <a:t>digitalWrite</a:t>
            </a:r>
            <a:r>
              <a:rPr lang="it-IT" dirty="0"/>
              <a:t>(4, HIGH); // accende il led</a:t>
            </a:r>
          </a:p>
          <a:p>
            <a:r>
              <a:rPr lang="it-IT" dirty="0"/>
              <a:t>    </a:t>
            </a:r>
            <a:r>
              <a:rPr lang="it-IT" dirty="0" err="1"/>
              <a:t>digitalWrite</a:t>
            </a:r>
            <a:r>
              <a:rPr lang="it-IT" dirty="0"/>
              <a:t>(5, LOW); // spegne il led</a:t>
            </a:r>
          </a:p>
          <a:p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3956C-01C6-2311-2D50-CE7F3AAB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79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Codici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8C4EE-E04F-CB51-B55D-52EB8F5E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51" y="1467607"/>
            <a:ext cx="9905999" cy="5927105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delay(1); // attende 1 millisecondo. Di fatto ripete il suono ogni 2 millisecondi 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// quindi con una frequenza di 500 ripetizioni al secondo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digitalWrite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(7, LOW); // disattiva il suono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delay(1); // attende 1 millisecondo e riparte dall’istruzione for (350 ripetizioni)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delay (50); // attende 50 millisecondi prima di lanciare il secondo ciclo di suoni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for (i = 0; i &lt; 150; i++) // definisce la durata del secondo suono (150 cicli da 4 millisecondi)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digitalWrite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(7, HIGH); // attiva il suono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digitalWrite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(4, LOW); // spegne il led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digitalWrite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(5, HIGH); // accende il led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delay(2); // attende 2 millisecondi (ripete il suono ogni 4 millisecondi e quindi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// 250 volte al secondo)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digitalWrite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(7, LOW); // spegne il suono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  delay(2); // attende 2 millisecondi e ripete il ciclo per 150 volte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}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679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3001" y="14173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7200" dirty="0"/>
              <a:t>Progetto terminato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00212" y="0"/>
            <a:ext cx="8791575" cy="1946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cap="all" dirty="0" err="1">
                <a:solidFill>
                  <a:srgbClr val="FF0000"/>
                </a:solidFill>
                <a:latin typeface="Gloucester MT Extra Condensed" pitchFamily="18" charset="0"/>
                <a:ea typeface="+mj-ea"/>
                <a:cs typeface="+mj-cs"/>
              </a:rPr>
              <a:t>Grazie</a:t>
            </a:r>
            <a:r>
              <a:rPr lang="en-US" sz="13800" cap="all" dirty="0">
                <a:solidFill>
                  <a:srgbClr val="FF0000"/>
                </a:solidFill>
                <a:latin typeface="Gloucester MT Extra Condensed" pitchFamily="18" charset="0"/>
                <a:ea typeface="+mj-ea"/>
                <a:cs typeface="+mj-cs"/>
              </a:rPr>
              <a:t> per </a:t>
            </a:r>
            <a:r>
              <a:rPr lang="en-US" sz="13800" cap="all" dirty="0" err="1">
                <a:solidFill>
                  <a:srgbClr val="FF0000"/>
                </a:solidFill>
                <a:latin typeface="Gloucester MT Extra Condensed" pitchFamily="18" charset="0"/>
                <a:ea typeface="+mj-ea"/>
                <a:cs typeface="+mj-cs"/>
              </a:rPr>
              <a:t>l’attenzione</a:t>
            </a:r>
            <a:endParaRPr kumimoji="0" lang="en-US" sz="138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loucester MT Extra Condensed" pitchFamily="18" charset="0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3E966A-79A8-18A4-1085-DD87CE40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14" y="2765725"/>
            <a:ext cx="4839969" cy="3760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0"/>
            <a:ext cx="12191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/>
              <a:t>PROGETTO REALIZZATO DA</a:t>
            </a:r>
          </a:p>
          <a:p>
            <a:pPr algn="ctr">
              <a:buFont typeface="Wingdings" pitchFamily="2" charset="2"/>
              <a:buChar char="Ø"/>
            </a:pPr>
            <a:r>
              <a:rPr lang="it-IT" sz="8000" dirty="0"/>
              <a:t>Thomas Calcagnile</a:t>
            </a:r>
          </a:p>
          <a:p>
            <a:pPr algn="ctr">
              <a:buFont typeface="Wingdings" pitchFamily="2" charset="2"/>
              <a:buChar char="Ø"/>
            </a:pPr>
            <a:r>
              <a:rPr lang="it-IT" sz="8000" dirty="0"/>
              <a:t>Cristian Gagliardi</a:t>
            </a:r>
          </a:p>
          <a:p>
            <a:pPr algn="ctr">
              <a:buFont typeface="Wingdings" pitchFamily="2" charset="2"/>
              <a:buChar char="Ø"/>
            </a:pPr>
            <a:r>
              <a:rPr lang="it-IT" sz="8000" dirty="0"/>
              <a:t>Marco Di Fonzo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alizzato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FFFFFF"/>
      </a:hlink>
      <a:folHlink>
        <a:srgbClr val="FFFFFF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353</TotalTime>
  <Words>397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Gloucester MT Extra Condensed</vt:lpstr>
      <vt:lpstr>Tw Cen MT</vt:lpstr>
      <vt:lpstr>Wingdings</vt:lpstr>
      <vt:lpstr>Circuit</vt:lpstr>
      <vt:lpstr>Presentazione standard di PowerPoint</vt:lpstr>
      <vt:lpstr>Presentazione standard di PowerPoint</vt:lpstr>
      <vt:lpstr>Circuito elettrico</vt:lpstr>
      <vt:lpstr>codice</vt:lpstr>
      <vt:lpstr>Codici</vt:lpstr>
      <vt:lpstr>Progetto terminato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Tecla</dc:creator>
  <cp:lastModifiedBy>THOMAS CALCAGNILE</cp:lastModifiedBy>
  <cp:revision>65</cp:revision>
  <dcterms:created xsi:type="dcterms:W3CDTF">2014-08-26T23:43:54Z</dcterms:created>
  <dcterms:modified xsi:type="dcterms:W3CDTF">2024-04-09T12:09:40Z</dcterms:modified>
</cp:coreProperties>
</file>