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569" r:id="rId2"/>
    <p:sldId id="625" r:id="rId3"/>
    <p:sldId id="628" r:id="rId4"/>
    <p:sldId id="626" r:id="rId5"/>
    <p:sldId id="629" r:id="rId6"/>
    <p:sldId id="630" r:id="rId7"/>
    <p:sldId id="267" r:id="rId8"/>
    <p:sldId id="269" r:id="rId9"/>
    <p:sldId id="270" r:id="rId10"/>
    <p:sldId id="396" r:id="rId11"/>
    <p:sldId id="271" r:id="rId12"/>
    <p:sldId id="570" r:id="rId13"/>
    <p:sldId id="290" r:id="rId14"/>
    <p:sldId id="274" r:id="rId15"/>
    <p:sldId id="275" r:id="rId16"/>
    <p:sldId id="277" r:id="rId17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Encode Sans" panose="020B0604020202020204" charset="0"/>
      <p:regular r:id="rId24"/>
      <p:bold r:id="rId25"/>
    </p:embeddedFont>
    <p:embeddedFont>
      <p:font typeface="Encode Sans ExtraLight" panose="020B0604020202020204" charset="0"/>
      <p:regular r:id="rId26"/>
      <p:bold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  <a:srgbClr val="0000FF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E40C32B-17F2-4C6B-B496-958CCF00A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fld id="{0CAB0C82-1030-4604-B9C0-7EA7154F11C5}" type="slidenum">
              <a:rPr lang="en-US" altLang="it-IT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it-IT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B034B15F-0133-4395-81A4-839891E66A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98938" y="638175"/>
            <a:ext cx="2416175" cy="1812925"/>
          </a:xfrm>
          <a:ln/>
        </p:spPr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46EEE5F4-C72A-4001-A785-AE49DAD5C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it-IT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4E2B833-D42A-4E4E-8172-B87110495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fld id="{45016196-3DE2-4998-A8CE-04ECED768A6F}" type="slidenum">
              <a:rPr lang="en-US" altLang="it-IT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it-IT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AF963008-AA26-45AB-9429-CA6F93589C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98938" y="638175"/>
            <a:ext cx="2416175" cy="1812925"/>
          </a:xfrm>
          <a:ln/>
        </p:spPr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DC1F8738-4E85-46C7-92DC-22408B098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it-IT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F1869BF-2C8F-4339-9636-21D16C0C6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fld id="{8FA14703-4B0E-4D4A-B6CA-0B9A384C6768}" type="slidenum">
              <a:rPr lang="en-US" altLang="it-IT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it-IT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CE117B67-404D-44EA-B0CA-20FCBE3FC1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98938" y="638175"/>
            <a:ext cx="2416175" cy="1812925"/>
          </a:xfrm>
          <a:ln/>
        </p:spPr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43204920-75EA-4FB8-B07D-F461A077C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sz="2800" dirty="0"/>
              <a:t>Unità Formativa D68444-67496</a:t>
            </a:r>
            <a:br>
              <a:rPr lang="it-IT" sz="4000" dirty="0"/>
            </a:br>
            <a:r>
              <a:rPr lang="it-IT" sz="4000" dirty="0"/>
              <a:t>BASE DI DATI – SQL</a:t>
            </a:r>
            <a:br>
              <a:rPr lang="it-IT" sz="4000" dirty="0"/>
            </a:br>
            <a:r>
              <a:rPr lang="it-IT" dirty="0"/>
              <a:t>Docente: Alberto Venditti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7724E7B-8DCD-42D6-BA09-FBEF303BD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What Is Transact-SQL</a:t>
            </a:r>
            <a:endParaRPr lang="it-IT" altLang="it-IT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E7DAA24-410B-441C-A5B7-3C7FAD277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version</a:t>
            </a:r>
            <a:r>
              <a:rPr lang="it-IT" altLang="it-IT" dirty="0"/>
              <a:t> of </a:t>
            </a:r>
            <a:r>
              <a:rPr lang="it-IT" altLang="it-IT" dirty="0" err="1"/>
              <a:t>Structured</a:t>
            </a:r>
            <a:r>
              <a:rPr lang="it-IT" altLang="it-IT" dirty="0"/>
              <a:t> Query Language (SQL)</a:t>
            </a:r>
          </a:p>
          <a:p>
            <a:pPr>
              <a:lnSpc>
                <a:spcPct val="115000"/>
              </a:lnSpc>
            </a:pP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language</a:t>
            </a:r>
            <a:r>
              <a:rPr lang="it-IT" altLang="it-IT" dirty="0"/>
              <a:t> </a:t>
            </a:r>
            <a:r>
              <a:rPr lang="it-IT" altLang="it-IT" dirty="0" err="1"/>
              <a:t>specific</a:t>
            </a:r>
            <a:r>
              <a:rPr lang="it-IT" altLang="it-IT" dirty="0"/>
              <a:t> to Microsoft SQL Server</a:t>
            </a:r>
          </a:p>
          <a:p>
            <a:pPr>
              <a:lnSpc>
                <a:spcPct val="115000"/>
              </a:lnSpc>
            </a:pPr>
            <a:r>
              <a:rPr lang="it-IT" altLang="it-IT" dirty="0"/>
              <a:t>Supports the </a:t>
            </a:r>
            <a:r>
              <a:rPr lang="it-IT" altLang="it-IT" dirty="0" err="1"/>
              <a:t>latest</a:t>
            </a:r>
            <a:r>
              <a:rPr lang="it-IT" altLang="it-IT" dirty="0"/>
              <a:t> ANSI SQL Standard,</a:t>
            </a:r>
            <a:br>
              <a:rPr lang="it-IT" altLang="it-IT" dirty="0"/>
            </a:br>
            <a:r>
              <a:rPr lang="it-IT" altLang="it-IT" dirty="0" err="1"/>
              <a:t>published</a:t>
            </a:r>
            <a:r>
              <a:rPr lang="it-IT" altLang="it-IT" dirty="0"/>
              <a:t> in 1992 and </a:t>
            </a:r>
            <a:r>
              <a:rPr lang="it-IT" altLang="it-IT" dirty="0" err="1"/>
              <a:t>called</a:t>
            </a:r>
            <a:r>
              <a:rPr lang="it-IT" altLang="it-IT" dirty="0"/>
              <a:t> ANSI SQL-92</a:t>
            </a:r>
          </a:p>
          <a:p>
            <a:pPr>
              <a:lnSpc>
                <a:spcPct val="115000"/>
              </a:lnSpc>
            </a:pPr>
            <a:r>
              <a:rPr lang="it-IT" altLang="it-IT" dirty="0" err="1"/>
              <a:t>Includes</a:t>
            </a:r>
            <a:r>
              <a:rPr lang="it-IT" altLang="it-IT" dirty="0"/>
              <a:t>:</a:t>
            </a:r>
          </a:p>
          <a:p>
            <a:pPr lvl="1">
              <a:lnSpc>
                <a:spcPct val="70000"/>
              </a:lnSpc>
            </a:pPr>
            <a:r>
              <a:rPr lang="it-IT" altLang="it-IT" dirty="0">
                <a:solidFill>
                  <a:srgbClr val="002060"/>
                </a:solidFill>
              </a:rPr>
              <a:t>DDL (Data Definition Language)</a:t>
            </a:r>
          </a:p>
          <a:p>
            <a:pPr lvl="1">
              <a:lnSpc>
                <a:spcPct val="70000"/>
              </a:lnSpc>
            </a:pPr>
            <a:r>
              <a:rPr lang="it-IT" altLang="it-IT" dirty="0">
                <a:solidFill>
                  <a:srgbClr val="002060"/>
                </a:solidFill>
              </a:rPr>
              <a:t>DML (Data </a:t>
            </a:r>
            <a:r>
              <a:rPr lang="it-IT" altLang="it-IT" dirty="0" err="1">
                <a:solidFill>
                  <a:srgbClr val="002060"/>
                </a:solidFill>
              </a:rPr>
              <a:t>Manipulation</a:t>
            </a:r>
            <a:r>
              <a:rPr lang="it-IT" altLang="it-IT" dirty="0">
                <a:solidFill>
                  <a:srgbClr val="002060"/>
                </a:solidFill>
              </a:rPr>
              <a:t> Language)</a:t>
            </a:r>
          </a:p>
          <a:p>
            <a:pPr lvl="1">
              <a:lnSpc>
                <a:spcPct val="70000"/>
              </a:lnSpc>
            </a:pPr>
            <a:r>
              <a:rPr lang="it-IT" altLang="it-IT" dirty="0">
                <a:solidFill>
                  <a:srgbClr val="002060"/>
                </a:solidFill>
              </a:rPr>
              <a:t>DCL (Data Control Language)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7166DA-1C60-4548-B594-940E01958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SQL Server Platforms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10EDE3-8AD6-409A-BA64-45A489CC2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07" descr="Image result for sql server platforms">
            <a:extLst>
              <a:ext uri="{FF2B5EF4-FFF2-40B4-BE49-F238E27FC236}">
                <a16:creationId xmlns:a16="http://schemas.microsoft.com/office/drawing/2014/main" id="{8971F599-C9E5-4342-BC90-A0632CAD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4803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7166DA-1C60-4548-B594-940E01958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SQL Server Platforms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10EDE3-8AD6-409A-BA64-45A489CC2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8962" name="Picture 2" descr="End of support options - SQL Server | Microsoft Docs">
            <a:extLst>
              <a:ext uri="{FF2B5EF4-FFF2-40B4-BE49-F238E27FC236}">
                <a16:creationId xmlns:a16="http://schemas.microsoft.com/office/drawing/2014/main" id="{BCE8E880-B903-47F0-8074-E6FE21B9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09738"/>
            <a:ext cx="85248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96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2F8DBF1-C5B1-4137-AA02-D1544F11C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SQL Server Editions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1481B6-4F74-4D16-AB02-045376B48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28" descr="Image result for sql server editions sql express">
            <a:extLst>
              <a:ext uri="{FF2B5EF4-FFF2-40B4-BE49-F238E27FC236}">
                <a16:creationId xmlns:a16="http://schemas.microsoft.com/office/drawing/2014/main" id="{EFBEDC7B-105A-420D-B264-F022A60E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8770937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BC01420-F5E8-4735-9FA1-DD0B4FEC0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SQL Server Services</a:t>
            </a:r>
          </a:p>
        </p:txBody>
      </p:sp>
      <p:sp>
        <p:nvSpPr>
          <p:cNvPr id="25640" name="Rectangle 40">
            <a:extLst>
              <a:ext uri="{FF2B5EF4-FFF2-40B4-BE49-F238E27FC236}">
                <a16:creationId xmlns:a16="http://schemas.microsoft.com/office/drawing/2014/main" id="{7AE20F4D-D677-49E9-A1E6-07602641C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defRPr/>
            </a:pPr>
            <a:endParaRPr lang="en-US" altLang="it-IT" sz="2000" dirty="0"/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altLang="it-IT" sz="2000" dirty="0"/>
              <a:t>Data Management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altLang="it-IT" sz="2000" dirty="0"/>
              <a:t>Transaction and</a:t>
            </a:r>
            <a:br>
              <a:rPr lang="en-US" altLang="it-IT" sz="2000" dirty="0"/>
            </a:br>
            <a:r>
              <a:rPr lang="en-US" altLang="it-IT" sz="2000" dirty="0"/>
              <a:t>Query Processing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altLang="it-IT" sz="2000" dirty="0"/>
              <a:t>Data Integrity</a:t>
            </a:r>
            <a:br>
              <a:rPr lang="en-US" altLang="it-IT" sz="2000" dirty="0"/>
            </a:br>
            <a:endParaRPr lang="en-US" altLang="it-IT" sz="2000" dirty="0"/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endParaRPr lang="en-US" altLang="it-IT" sz="2000" dirty="0"/>
          </a:p>
          <a:p>
            <a:pPr>
              <a:lnSpc>
                <a:spcPct val="60000"/>
              </a:lnSpc>
              <a:spcBef>
                <a:spcPct val="40000"/>
              </a:spcBef>
              <a:defRPr/>
            </a:pPr>
            <a:r>
              <a:rPr lang="en-US" altLang="it-IT" sz="2000" dirty="0"/>
              <a:t>Jobs, Scheduling</a:t>
            </a:r>
          </a:p>
          <a:p>
            <a:pPr>
              <a:lnSpc>
                <a:spcPct val="60000"/>
              </a:lnSpc>
              <a:spcBef>
                <a:spcPct val="40000"/>
              </a:spcBef>
              <a:defRPr/>
            </a:pPr>
            <a:r>
              <a:rPr lang="en-US" altLang="it-IT" sz="2000" dirty="0"/>
              <a:t>Alerts, Notifications</a:t>
            </a:r>
          </a:p>
          <a:p>
            <a:pPr>
              <a:lnSpc>
                <a:spcPct val="60000"/>
              </a:lnSpc>
              <a:spcBef>
                <a:spcPct val="40000"/>
              </a:spcBef>
              <a:defRPr/>
            </a:pPr>
            <a:r>
              <a:rPr lang="en-US" altLang="it-IT" sz="2000" dirty="0"/>
              <a:t>Operators</a:t>
            </a:r>
          </a:p>
          <a:p>
            <a:pPr>
              <a:lnSpc>
                <a:spcPct val="60000"/>
              </a:lnSpc>
              <a:defRPr/>
            </a:pPr>
            <a:endParaRPr lang="en-US" altLang="it-IT" sz="2000" dirty="0"/>
          </a:p>
          <a:p>
            <a:pPr>
              <a:lnSpc>
                <a:spcPct val="80000"/>
              </a:lnSpc>
              <a:defRPr/>
            </a:pPr>
            <a:r>
              <a:rPr lang="en-US" altLang="it-IT" sz="2000" dirty="0"/>
              <a:t>Distributed Transactions Management</a:t>
            </a:r>
          </a:p>
          <a:p>
            <a:pPr>
              <a:lnSpc>
                <a:spcPct val="80000"/>
              </a:lnSpc>
              <a:defRPr/>
            </a:pPr>
            <a:endParaRPr lang="en-US" altLang="it-IT" sz="1400" dirty="0"/>
          </a:p>
          <a:p>
            <a:pPr>
              <a:lnSpc>
                <a:spcPct val="80000"/>
              </a:lnSpc>
              <a:defRPr/>
            </a:pPr>
            <a:endParaRPr lang="en-US" altLang="it-IT" sz="1400" dirty="0"/>
          </a:p>
          <a:p>
            <a:pPr marL="0" indent="0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altLang="it-IT" sz="2000" dirty="0"/>
              <a:t>Integration services, OLAP Services, Full-Text, …</a:t>
            </a:r>
          </a:p>
          <a:p>
            <a:pPr>
              <a:lnSpc>
                <a:spcPct val="70000"/>
              </a:lnSpc>
              <a:defRPr/>
            </a:pPr>
            <a:endParaRPr lang="en-US" altLang="it-IT" sz="20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2DD74B-CB14-4205-83CA-56D9B0A8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77938"/>
            <a:ext cx="8001000" cy="4894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99"/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it-IT" altLang="it-IT" sz="1800" b="1">
              <a:latin typeface="Arial" panose="020B0604020202020204" pitchFamily="34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A4806D1-2C86-46AF-AE7B-15BA00088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7010400" cy="1219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it-IT" sz="2000" b="1">
                <a:latin typeface="Arial Narrow" panose="020B0606020202030204" pitchFamily="34" charset="0"/>
              </a:rPr>
              <a:t>	</a:t>
            </a:r>
            <a:r>
              <a:rPr lang="en-US" altLang="it-IT" b="1">
                <a:latin typeface="Arial Narrow" panose="020B0606020202030204" pitchFamily="34" charset="0"/>
              </a:rPr>
              <a:t>Microsoft DTC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it-IT" sz="1400" b="1">
                <a:latin typeface="Arial Narrow" panose="020B0606020202030204" pitchFamily="34" charset="0"/>
              </a:rPr>
              <a:t>	</a:t>
            </a:r>
            <a:r>
              <a:rPr lang="en-US" altLang="it-IT" sz="1800" b="1">
                <a:latin typeface="Arial Narrow" panose="020B0606020202030204" pitchFamily="34" charset="0"/>
              </a:rPr>
              <a:t>Distributed Transaction Coordinator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8D5AA3E-7BA1-4DDE-A993-BC0FBD2B2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12038"/>
            <a:ext cx="7010400" cy="1397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it-IT" b="1">
                <a:latin typeface="Arial Narrow" panose="020B0606020202030204" pitchFamily="34" charset="0"/>
              </a:rPr>
              <a:t>	MSSQLServer</a:t>
            </a:r>
            <a:endParaRPr lang="en-US" altLang="it-IT" sz="1800" b="1">
              <a:latin typeface="Arial Narrow" panose="020B0606020202030204" pitchFamily="34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14761A9-2CCF-4FB8-ADDF-661D87EA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09038"/>
            <a:ext cx="7010400" cy="11533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it-IT" sz="2000" b="1">
                <a:latin typeface="Arial Narrow" panose="020B0606020202030204" pitchFamily="34" charset="0"/>
              </a:rPr>
              <a:t>	</a:t>
            </a:r>
            <a:r>
              <a:rPr lang="en-US" altLang="it-IT" b="1">
                <a:latin typeface="Arial Narrow" panose="020B0606020202030204" pitchFamily="34" charset="0"/>
              </a:rPr>
              <a:t>SQLServerAgent</a:t>
            </a:r>
            <a:endParaRPr lang="en-US" altLang="it-IT" sz="1800" b="1">
              <a:latin typeface="Arial Narrow" panose="020B0606020202030204" pitchFamily="34" charset="0"/>
            </a:endParaRPr>
          </a:p>
        </p:txBody>
      </p: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59701D37-AD57-4A51-95D3-33A1E50511A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05000"/>
            <a:ext cx="1828800" cy="3489325"/>
            <a:chOff x="205" y="1200"/>
            <a:chExt cx="1244" cy="2198"/>
          </a:xfrm>
        </p:grpSpPr>
        <p:sp>
          <p:nvSpPr>
            <p:cNvPr id="11274" name="Text Box 8">
              <a:extLst>
                <a:ext uri="{FF2B5EF4-FFF2-40B4-BE49-F238E27FC236}">
                  <a16:creationId xmlns:a16="http://schemas.microsoft.com/office/drawing/2014/main" id="{AF0F190E-0B7C-4AB9-8F4F-F8812DFBD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" y="31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grpSp>
          <p:nvGrpSpPr>
            <p:cNvPr id="11275" name="Group 9">
              <a:extLst>
                <a:ext uri="{FF2B5EF4-FFF2-40B4-BE49-F238E27FC236}">
                  <a16:creationId xmlns:a16="http://schemas.microsoft.com/office/drawing/2014/main" id="{D74406A9-A808-47B3-92CE-4DE243D24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1200"/>
              <a:ext cx="1244" cy="2016"/>
              <a:chOff x="240" y="2056"/>
              <a:chExt cx="1174" cy="1832"/>
            </a:xfrm>
          </p:grpSpPr>
          <p:grpSp>
            <p:nvGrpSpPr>
              <p:cNvPr id="11276" name="Group 10">
                <a:extLst>
                  <a:ext uri="{FF2B5EF4-FFF2-40B4-BE49-F238E27FC236}">
                    <a16:creationId xmlns:a16="http://schemas.microsoft.com/office/drawing/2014/main" id="{78C02086-E306-4402-AC40-320C3F5C99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1" y="2169"/>
                <a:ext cx="653" cy="1719"/>
                <a:chOff x="2734" y="771"/>
                <a:chExt cx="446" cy="1175"/>
              </a:xfrm>
            </p:grpSpPr>
            <p:sp>
              <p:nvSpPr>
                <p:cNvPr id="11303" name="Freeform 11">
                  <a:extLst>
                    <a:ext uri="{FF2B5EF4-FFF2-40B4-BE49-F238E27FC236}">
                      <a16:creationId xmlns:a16="http://schemas.microsoft.com/office/drawing/2014/main" id="{8769E8FF-D1AA-483D-804F-6CC3270F8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4" name="Freeform 12">
                  <a:extLst>
                    <a:ext uri="{FF2B5EF4-FFF2-40B4-BE49-F238E27FC236}">
                      <a16:creationId xmlns:a16="http://schemas.microsoft.com/office/drawing/2014/main" id="{CC337EA1-57A2-41CD-8EF4-A915288D6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77" name="Group 13">
                <a:extLst>
                  <a:ext uri="{FF2B5EF4-FFF2-40B4-BE49-F238E27FC236}">
                    <a16:creationId xmlns:a16="http://schemas.microsoft.com/office/drawing/2014/main" id="{AFBF58BF-C559-4A05-AF93-82DAFB54A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" y="2334"/>
                <a:ext cx="514" cy="1554"/>
                <a:chOff x="2383" y="884"/>
                <a:chExt cx="351" cy="1062"/>
              </a:xfrm>
            </p:grpSpPr>
            <p:sp>
              <p:nvSpPr>
                <p:cNvPr id="11301" name="Freeform 14">
                  <a:extLst>
                    <a:ext uri="{FF2B5EF4-FFF2-40B4-BE49-F238E27FC236}">
                      <a16:creationId xmlns:a16="http://schemas.microsoft.com/office/drawing/2014/main" id="{04FDFC23-D68E-458C-957A-33A673381E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2" name="Freeform 15">
                  <a:extLst>
                    <a:ext uri="{FF2B5EF4-FFF2-40B4-BE49-F238E27FC236}">
                      <a16:creationId xmlns:a16="http://schemas.microsoft.com/office/drawing/2014/main" id="{F4C0909E-2C91-4796-BC7E-A010FE739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78" name="Group 16">
                <a:extLst>
                  <a:ext uri="{FF2B5EF4-FFF2-40B4-BE49-F238E27FC236}">
                    <a16:creationId xmlns:a16="http://schemas.microsoft.com/office/drawing/2014/main" id="{F8A366D6-DF0B-4F02-8401-B404895B5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" y="2431"/>
                <a:ext cx="370" cy="1378"/>
                <a:chOff x="2425" y="950"/>
                <a:chExt cx="253" cy="942"/>
              </a:xfrm>
            </p:grpSpPr>
            <p:sp>
              <p:nvSpPr>
                <p:cNvPr id="11299" name="Freeform 17">
                  <a:extLst>
                    <a:ext uri="{FF2B5EF4-FFF2-40B4-BE49-F238E27FC236}">
                      <a16:creationId xmlns:a16="http://schemas.microsoft.com/office/drawing/2014/main" id="{B5FCDE5B-B8D1-4434-A748-BB4109E9B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w 253"/>
                    <a:gd name="T11" fmla="*/ 9 h 9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0" name="Freeform 18">
                  <a:extLst>
                    <a:ext uri="{FF2B5EF4-FFF2-40B4-BE49-F238E27FC236}">
                      <a16:creationId xmlns:a16="http://schemas.microsoft.com/office/drawing/2014/main" id="{5C730440-7926-4B08-9C19-C80768875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9" name="Line 19">
                <a:extLst>
                  <a:ext uri="{FF2B5EF4-FFF2-40B4-BE49-F238E27FC236}">
                    <a16:creationId xmlns:a16="http://schemas.microsoft.com/office/drawing/2014/main" id="{3875C46F-F5F6-4589-AEFA-4BF6C217C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" y="3644"/>
                <a:ext cx="355" cy="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80" name="Group 20">
                <a:extLst>
                  <a:ext uri="{FF2B5EF4-FFF2-40B4-BE49-F238E27FC236}">
                    <a16:creationId xmlns:a16="http://schemas.microsoft.com/office/drawing/2014/main" id="{E7D541B2-8EAC-40D8-A41F-EB2026C9E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" y="2614"/>
                <a:ext cx="370" cy="517"/>
                <a:chOff x="2425" y="1075"/>
                <a:chExt cx="253" cy="354"/>
              </a:xfrm>
            </p:grpSpPr>
            <p:sp>
              <p:nvSpPr>
                <p:cNvPr id="11297" name="Freeform 21">
                  <a:extLst>
                    <a:ext uri="{FF2B5EF4-FFF2-40B4-BE49-F238E27FC236}">
                      <a16:creationId xmlns:a16="http://schemas.microsoft.com/office/drawing/2014/main" id="{AA5EC83D-A5F3-4910-B63E-BB37F97BB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8" name="Freeform 22">
                  <a:extLst>
                    <a:ext uri="{FF2B5EF4-FFF2-40B4-BE49-F238E27FC236}">
                      <a16:creationId xmlns:a16="http://schemas.microsoft.com/office/drawing/2014/main" id="{49CBB271-11FE-449F-9650-EFB78B2B2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81" name="Line 23">
                <a:extLst>
                  <a:ext uri="{FF2B5EF4-FFF2-40B4-BE49-F238E27FC236}">
                    <a16:creationId xmlns:a16="http://schemas.microsoft.com/office/drawing/2014/main" id="{348F61B5-F147-4C44-A27A-FA1DB7BBB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" y="2763"/>
                <a:ext cx="354" cy="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2" name="Line 24">
                <a:extLst>
                  <a:ext uri="{FF2B5EF4-FFF2-40B4-BE49-F238E27FC236}">
                    <a16:creationId xmlns:a16="http://schemas.microsoft.com/office/drawing/2014/main" id="{9212EB3E-340A-41EB-8080-45657F6CF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" y="2906"/>
                <a:ext cx="354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3" name="Line 25">
                <a:extLst>
                  <a:ext uri="{FF2B5EF4-FFF2-40B4-BE49-F238E27FC236}">
                    <a16:creationId xmlns:a16="http://schemas.microsoft.com/office/drawing/2014/main" id="{DBCF1BD2-FBBE-48B4-9FBB-1C1B59B19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" y="2700"/>
                <a:ext cx="257" cy="51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Oval 26">
                <a:extLst>
                  <a:ext uri="{FF2B5EF4-FFF2-40B4-BE49-F238E27FC236}">
                    <a16:creationId xmlns:a16="http://schemas.microsoft.com/office/drawing/2014/main" id="{09DD9A79-393B-45A9-ACFE-862EB9F01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" y="2498"/>
                <a:ext cx="58" cy="32"/>
              </a:xfrm>
              <a:prstGeom prst="ellipse">
                <a:avLst/>
              </a:prstGeom>
              <a:solidFill>
                <a:srgbClr val="DC0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11285" name="Freeform 27">
                <a:extLst>
                  <a:ext uri="{FF2B5EF4-FFF2-40B4-BE49-F238E27FC236}">
                    <a16:creationId xmlns:a16="http://schemas.microsoft.com/office/drawing/2014/main" id="{3C16E1FE-C86D-43AB-8A38-C0F44224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" y="2694"/>
                <a:ext cx="136" cy="69"/>
              </a:xfrm>
              <a:custGeom>
                <a:avLst/>
                <a:gdLst>
                  <a:gd name="T0" fmla="*/ 0 w 93"/>
                  <a:gd name="T1" fmla="*/ 0 h 47"/>
                  <a:gd name="T2" fmla="*/ 0 w 93"/>
                  <a:gd name="T3" fmla="*/ 1289 h 47"/>
                  <a:gd name="T4" fmla="*/ 4166 w 93"/>
                  <a:gd name="T5" fmla="*/ 2174 h 47"/>
                  <a:gd name="T6" fmla="*/ 4166 w 93"/>
                  <a:gd name="T7" fmla="*/ 878 h 47"/>
                  <a:gd name="T8" fmla="*/ 0 w 9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47">
                    <a:moveTo>
                      <a:pt x="0" y="0"/>
                    </a:moveTo>
                    <a:lnTo>
                      <a:pt x="0" y="28"/>
                    </a:lnTo>
                    <a:lnTo>
                      <a:pt x="93" y="47"/>
                    </a:lnTo>
                    <a:lnTo>
                      <a:pt x="9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6" name="Line 28">
                <a:extLst>
                  <a:ext uri="{FF2B5EF4-FFF2-40B4-BE49-F238E27FC236}">
                    <a16:creationId xmlns:a16="http://schemas.microsoft.com/office/drawing/2014/main" id="{6D2F6400-82C8-48E5-B4EA-DEEA97A42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" y="3575"/>
                <a:ext cx="355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7" name="Line 29">
                <a:extLst>
                  <a:ext uri="{FF2B5EF4-FFF2-40B4-BE49-F238E27FC236}">
                    <a16:creationId xmlns:a16="http://schemas.microsoft.com/office/drawing/2014/main" id="{1FD6A578-8813-41A3-832E-DC009DE4A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" y="3502"/>
                <a:ext cx="355" cy="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88" name="Group 30">
                <a:extLst>
                  <a:ext uri="{FF2B5EF4-FFF2-40B4-BE49-F238E27FC236}">
                    <a16:creationId xmlns:a16="http://schemas.microsoft.com/office/drawing/2014/main" id="{F54A2109-A8BB-442C-BE4A-45261A563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2056"/>
                <a:ext cx="1173" cy="405"/>
                <a:chOff x="2378" y="694"/>
                <a:chExt cx="801" cy="277"/>
              </a:xfrm>
            </p:grpSpPr>
            <p:sp>
              <p:nvSpPr>
                <p:cNvPr id="11295" name="Freeform 31">
                  <a:extLst>
                    <a:ext uri="{FF2B5EF4-FFF2-40B4-BE49-F238E27FC236}">
                      <a16:creationId xmlns:a16="http://schemas.microsoft.com/office/drawing/2014/main" id="{01C23315-D1F9-47B9-9E37-71268595B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6" name="Freeform 32">
                  <a:extLst>
                    <a:ext uri="{FF2B5EF4-FFF2-40B4-BE49-F238E27FC236}">
                      <a16:creationId xmlns:a16="http://schemas.microsoft.com/office/drawing/2014/main" id="{B90100B8-0203-4C84-A546-723F17BC4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89" name="Freeform 33">
                <a:extLst>
                  <a:ext uri="{FF2B5EF4-FFF2-40B4-BE49-F238E27FC236}">
                    <a16:creationId xmlns:a16="http://schemas.microsoft.com/office/drawing/2014/main" id="{B9CE278A-0E32-4E07-815E-386D72946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" y="2922"/>
                <a:ext cx="34" cy="32"/>
              </a:xfrm>
              <a:custGeom>
                <a:avLst/>
                <a:gdLst>
                  <a:gd name="T0" fmla="*/ 343 w 23"/>
                  <a:gd name="T1" fmla="*/ 0 h 22"/>
                  <a:gd name="T2" fmla="*/ 0 w 23"/>
                  <a:gd name="T3" fmla="*/ 577 h 22"/>
                  <a:gd name="T4" fmla="*/ 809 w 23"/>
                  <a:gd name="T5" fmla="*/ 935 h 22"/>
                  <a:gd name="T6" fmla="*/ 1137 w 23"/>
                  <a:gd name="T7" fmla="*/ 340 h 22"/>
                  <a:gd name="T8" fmla="*/ 343 w 2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7" y="0"/>
                    </a:moveTo>
                    <a:lnTo>
                      <a:pt x="0" y="14"/>
                    </a:lnTo>
                    <a:lnTo>
                      <a:pt x="16" y="22"/>
                    </a:lnTo>
                    <a:lnTo>
                      <a:pt x="2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90" name="Group 34">
                <a:extLst>
                  <a:ext uri="{FF2B5EF4-FFF2-40B4-BE49-F238E27FC236}">
                    <a16:creationId xmlns:a16="http://schemas.microsoft.com/office/drawing/2014/main" id="{5676BE79-664F-492D-BD24-4302C14326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" y="2798"/>
                <a:ext cx="289" cy="124"/>
                <a:chOff x="2456" y="1201"/>
                <a:chExt cx="197" cy="85"/>
              </a:xfrm>
            </p:grpSpPr>
            <p:sp>
              <p:nvSpPr>
                <p:cNvPr id="11291" name="Line 35">
                  <a:extLst>
                    <a:ext uri="{FF2B5EF4-FFF2-40B4-BE49-F238E27FC236}">
                      <a16:creationId xmlns:a16="http://schemas.microsoft.com/office/drawing/2014/main" id="{06547E8B-CD04-453C-A6DD-4E82ABD20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9" y="1204"/>
                  <a:ext cx="189" cy="43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2" name="Line 36">
                  <a:extLst>
                    <a:ext uri="{FF2B5EF4-FFF2-40B4-BE49-F238E27FC236}">
                      <a16:creationId xmlns:a16="http://schemas.microsoft.com/office/drawing/2014/main" id="{BFC09DA7-6AF7-417A-A733-AEECEE62CC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0" y="1242"/>
                  <a:ext cx="188" cy="4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3" name="Line 37">
                  <a:extLst>
                    <a:ext uri="{FF2B5EF4-FFF2-40B4-BE49-F238E27FC236}">
                      <a16:creationId xmlns:a16="http://schemas.microsoft.com/office/drawing/2014/main" id="{38084375-0B44-4E78-9EA9-9E5CA7458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6" y="1201"/>
                  <a:ext cx="1" cy="3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4" name="Line 38">
                  <a:extLst>
                    <a:ext uri="{FF2B5EF4-FFF2-40B4-BE49-F238E27FC236}">
                      <a16:creationId xmlns:a16="http://schemas.microsoft.com/office/drawing/2014/main" id="{C2204BCE-48CB-4061-BE26-9D6495642C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2" y="1254"/>
                  <a:ext cx="1" cy="32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272" name="Rectangle 39">
            <a:extLst>
              <a:ext uri="{FF2B5EF4-FFF2-40B4-BE49-F238E27FC236}">
                <a16:creationId xmlns:a16="http://schemas.microsoft.com/office/drawing/2014/main" id="{31EFA028-6031-478C-893B-D7444D9B2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181600"/>
            <a:ext cx="7010400" cy="84920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it-IT" sz="2000" b="1">
                <a:latin typeface="Arial Narrow" panose="020B0606020202030204" pitchFamily="34" charset="0"/>
              </a:rPr>
              <a:t>	</a:t>
            </a:r>
            <a:r>
              <a:rPr lang="en-US" altLang="it-IT" b="1">
                <a:latin typeface="Arial Narrow" panose="020B0606020202030204" pitchFamily="34" charset="0"/>
              </a:rPr>
              <a:t>Others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5FE9744-C467-4AEF-B10C-AC072F3C5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SQL Server Software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6EBF1DE-4AF1-47F9-BAC0-9B070C214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SQL Server Configuration Manager</a:t>
            </a:r>
          </a:p>
          <a:p>
            <a:r>
              <a:rPr lang="en-US" altLang="it-IT"/>
              <a:t>SQL Server Management Studio</a:t>
            </a:r>
          </a:p>
          <a:p>
            <a:r>
              <a:rPr lang="en-US" altLang="it-IT"/>
              <a:t>SQL Server Profiler</a:t>
            </a:r>
          </a:p>
          <a:p>
            <a:r>
              <a:rPr lang="en-US" altLang="it-IT"/>
              <a:t>SQL Server Integration Services</a:t>
            </a:r>
          </a:p>
          <a:p>
            <a:r>
              <a:rPr lang="en-US" altLang="it-IT"/>
              <a:t>SQL Server Business Intelligence Studio</a:t>
            </a:r>
          </a:p>
          <a:p>
            <a:endParaRPr lang="en-US" alt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270DD5B-8450-4169-8A9F-CF5A3AD7B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Communication Basic Concepts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2719D7-4F72-4446-8215-708CDBBA0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EE37294F-D1C4-4922-A684-9204CE45D98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81200"/>
            <a:ext cx="8450263" cy="3414713"/>
            <a:chOff x="192" y="1248"/>
            <a:chExt cx="5323" cy="2151"/>
          </a:xfrm>
        </p:grpSpPr>
        <p:grpSp>
          <p:nvGrpSpPr>
            <p:cNvPr id="13316" name="Group 4">
              <a:extLst>
                <a:ext uri="{FF2B5EF4-FFF2-40B4-BE49-F238E27FC236}">
                  <a16:creationId xmlns:a16="http://schemas.microsoft.com/office/drawing/2014/main" id="{B51CA8D0-8B4B-419E-9EA3-9D34D06E827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512" y="1248"/>
              <a:ext cx="1003" cy="1565"/>
              <a:chOff x="2378" y="694"/>
              <a:chExt cx="802" cy="1252"/>
            </a:xfrm>
          </p:grpSpPr>
          <p:grpSp>
            <p:nvGrpSpPr>
              <p:cNvPr id="13369" name="Group 5">
                <a:extLst>
                  <a:ext uri="{FF2B5EF4-FFF2-40B4-BE49-F238E27FC236}">
                    <a16:creationId xmlns:a16="http://schemas.microsoft.com/office/drawing/2014/main" id="{A267F9D6-B220-4AE4-918B-789EFD257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4" y="771"/>
                <a:ext cx="446" cy="1175"/>
                <a:chOff x="2734" y="771"/>
                <a:chExt cx="446" cy="1175"/>
              </a:xfrm>
            </p:grpSpPr>
            <p:sp>
              <p:nvSpPr>
                <p:cNvPr id="13396" name="Freeform 6">
                  <a:extLst>
                    <a:ext uri="{FF2B5EF4-FFF2-40B4-BE49-F238E27FC236}">
                      <a16:creationId xmlns:a16="http://schemas.microsoft.com/office/drawing/2014/main" id="{607CA02E-2123-4C32-954A-1106D5EE9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97" name="Freeform 7">
                  <a:extLst>
                    <a:ext uri="{FF2B5EF4-FFF2-40B4-BE49-F238E27FC236}">
                      <a16:creationId xmlns:a16="http://schemas.microsoft.com/office/drawing/2014/main" id="{F0BA005C-6822-40C1-ACAC-D1C474413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70" name="Group 8">
                <a:extLst>
                  <a:ext uri="{FF2B5EF4-FFF2-40B4-BE49-F238E27FC236}">
                    <a16:creationId xmlns:a16="http://schemas.microsoft.com/office/drawing/2014/main" id="{166B40BE-6A2F-4BE9-A932-5D92628D2B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3" y="884"/>
                <a:ext cx="351" cy="1062"/>
                <a:chOff x="2383" y="884"/>
                <a:chExt cx="351" cy="1062"/>
              </a:xfrm>
            </p:grpSpPr>
            <p:sp>
              <p:nvSpPr>
                <p:cNvPr id="13394" name="Freeform 9">
                  <a:extLst>
                    <a:ext uri="{FF2B5EF4-FFF2-40B4-BE49-F238E27FC236}">
                      <a16:creationId xmlns:a16="http://schemas.microsoft.com/office/drawing/2014/main" id="{F22E2CFB-CCF1-432C-B8CA-A3E90AAC6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95" name="Freeform 10">
                  <a:extLst>
                    <a:ext uri="{FF2B5EF4-FFF2-40B4-BE49-F238E27FC236}">
                      <a16:creationId xmlns:a16="http://schemas.microsoft.com/office/drawing/2014/main" id="{2FF9132F-AE1A-4692-9A53-D6F21957A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71" name="Group 11">
                <a:extLst>
                  <a:ext uri="{FF2B5EF4-FFF2-40B4-BE49-F238E27FC236}">
                    <a16:creationId xmlns:a16="http://schemas.microsoft.com/office/drawing/2014/main" id="{C992857C-5A98-4DD1-8C31-E1E66326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950"/>
                <a:ext cx="253" cy="942"/>
                <a:chOff x="2425" y="950"/>
                <a:chExt cx="253" cy="942"/>
              </a:xfrm>
            </p:grpSpPr>
            <p:sp>
              <p:nvSpPr>
                <p:cNvPr id="13392" name="Freeform 12">
                  <a:extLst>
                    <a:ext uri="{FF2B5EF4-FFF2-40B4-BE49-F238E27FC236}">
                      <a16:creationId xmlns:a16="http://schemas.microsoft.com/office/drawing/2014/main" id="{D1607DA2-DE29-49EC-BE49-98EF24CA87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w 253"/>
                    <a:gd name="T11" fmla="*/ 9 h 9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93" name="Freeform 13">
                  <a:extLst>
                    <a:ext uri="{FF2B5EF4-FFF2-40B4-BE49-F238E27FC236}">
                      <a16:creationId xmlns:a16="http://schemas.microsoft.com/office/drawing/2014/main" id="{19125284-705A-47AC-B4D5-6EB6B781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72" name="Line 14">
                <a:extLst>
                  <a:ext uri="{FF2B5EF4-FFF2-40B4-BE49-F238E27FC236}">
                    <a16:creationId xmlns:a16="http://schemas.microsoft.com/office/drawing/2014/main" id="{DCF48930-C242-40D9-9F28-26BCE9057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79"/>
                <a:ext cx="243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73" name="Group 15">
                <a:extLst>
                  <a:ext uri="{FF2B5EF4-FFF2-40B4-BE49-F238E27FC236}">
                    <a16:creationId xmlns:a16="http://schemas.microsoft.com/office/drawing/2014/main" id="{F24AAB4B-6477-47AD-BA7F-41E5370FE5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1075"/>
                <a:ext cx="253" cy="354"/>
                <a:chOff x="2425" y="1075"/>
                <a:chExt cx="253" cy="354"/>
              </a:xfrm>
            </p:grpSpPr>
            <p:sp>
              <p:nvSpPr>
                <p:cNvPr id="13390" name="Freeform 16">
                  <a:extLst>
                    <a:ext uri="{FF2B5EF4-FFF2-40B4-BE49-F238E27FC236}">
                      <a16:creationId xmlns:a16="http://schemas.microsoft.com/office/drawing/2014/main" id="{EEF5A450-BA72-44B6-8FED-4108C5745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91" name="Freeform 17">
                  <a:extLst>
                    <a:ext uri="{FF2B5EF4-FFF2-40B4-BE49-F238E27FC236}">
                      <a16:creationId xmlns:a16="http://schemas.microsoft.com/office/drawing/2014/main" id="{D634CEBB-3811-4384-B6F6-687BFEFD3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74" name="Line 18">
                <a:extLst>
                  <a:ext uri="{FF2B5EF4-FFF2-40B4-BE49-F238E27FC236}">
                    <a16:creationId xmlns:a16="http://schemas.microsoft.com/office/drawing/2014/main" id="{555B1977-6803-48FB-A4CD-1A6C343BA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177"/>
                <a:ext cx="242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Line 19">
                <a:extLst>
                  <a:ext uri="{FF2B5EF4-FFF2-40B4-BE49-F238E27FC236}">
                    <a16:creationId xmlns:a16="http://schemas.microsoft.com/office/drawing/2014/main" id="{3A6B1B03-9227-4358-9ADE-0B0E5B1FE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275"/>
                <a:ext cx="242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Line 20">
                <a:extLst>
                  <a:ext uri="{FF2B5EF4-FFF2-40B4-BE49-F238E27FC236}">
                    <a16:creationId xmlns:a16="http://schemas.microsoft.com/office/drawing/2014/main" id="{7C6A641A-A9FD-449F-80FE-DF7787066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" y="1134"/>
                <a:ext cx="175" cy="3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7" name="Oval 21">
                <a:extLst>
                  <a:ext uri="{FF2B5EF4-FFF2-40B4-BE49-F238E27FC236}">
                    <a16:creationId xmlns:a16="http://schemas.microsoft.com/office/drawing/2014/main" id="{A9728679-9F3C-4515-8AC5-9431D6752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996"/>
                <a:ext cx="40" cy="22"/>
              </a:xfrm>
              <a:prstGeom prst="ellipse">
                <a:avLst/>
              </a:prstGeom>
              <a:solidFill>
                <a:srgbClr val="DC0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13378" name="Freeform 22">
                <a:extLst>
                  <a:ext uri="{FF2B5EF4-FFF2-40B4-BE49-F238E27FC236}">
                    <a16:creationId xmlns:a16="http://schemas.microsoft.com/office/drawing/2014/main" id="{EF6BCDDF-0308-4196-8878-DB366E4CF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1130"/>
                <a:ext cx="93" cy="47"/>
              </a:xfrm>
              <a:custGeom>
                <a:avLst/>
                <a:gdLst>
                  <a:gd name="T0" fmla="*/ 0 w 93"/>
                  <a:gd name="T1" fmla="*/ 0 h 47"/>
                  <a:gd name="T2" fmla="*/ 0 w 93"/>
                  <a:gd name="T3" fmla="*/ 28 h 47"/>
                  <a:gd name="T4" fmla="*/ 93 w 93"/>
                  <a:gd name="T5" fmla="*/ 47 h 47"/>
                  <a:gd name="T6" fmla="*/ 93 w 93"/>
                  <a:gd name="T7" fmla="*/ 19 h 47"/>
                  <a:gd name="T8" fmla="*/ 0 w 9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47">
                    <a:moveTo>
                      <a:pt x="0" y="0"/>
                    </a:moveTo>
                    <a:lnTo>
                      <a:pt x="0" y="28"/>
                    </a:lnTo>
                    <a:lnTo>
                      <a:pt x="93" y="47"/>
                    </a:lnTo>
                    <a:lnTo>
                      <a:pt x="9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Line 23">
                <a:extLst>
                  <a:ext uri="{FF2B5EF4-FFF2-40B4-BE49-F238E27FC236}">
                    <a16:creationId xmlns:a16="http://schemas.microsoft.com/office/drawing/2014/main" id="{148A8F0C-A2C8-4A4F-A2C7-00FA430A9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32"/>
                <a:ext cx="243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Line 24">
                <a:extLst>
                  <a:ext uri="{FF2B5EF4-FFF2-40B4-BE49-F238E27FC236}">
                    <a16:creationId xmlns:a16="http://schemas.microsoft.com/office/drawing/2014/main" id="{16E7757C-DED8-453E-B188-661F816F5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682"/>
                <a:ext cx="243" cy="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81" name="Group 25">
                <a:extLst>
                  <a:ext uri="{FF2B5EF4-FFF2-40B4-BE49-F238E27FC236}">
                    <a16:creationId xmlns:a16="http://schemas.microsoft.com/office/drawing/2014/main" id="{83A28AF4-A1CE-4BAC-9B46-4341357061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8" y="694"/>
                <a:ext cx="801" cy="277"/>
                <a:chOff x="2378" y="694"/>
                <a:chExt cx="801" cy="277"/>
              </a:xfrm>
            </p:grpSpPr>
            <p:sp>
              <p:nvSpPr>
                <p:cNvPr id="13388" name="Freeform 26">
                  <a:extLst>
                    <a:ext uri="{FF2B5EF4-FFF2-40B4-BE49-F238E27FC236}">
                      <a16:creationId xmlns:a16="http://schemas.microsoft.com/office/drawing/2014/main" id="{7A220EB2-6265-4A01-BBCC-620596218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9" name="Freeform 27">
                  <a:extLst>
                    <a:ext uri="{FF2B5EF4-FFF2-40B4-BE49-F238E27FC236}">
                      <a16:creationId xmlns:a16="http://schemas.microsoft.com/office/drawing/2014/main" id="{283A01E8-E851-48EF-8214-CBD6F1384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82" name="Freeform 28">
                <a:extLst>
                  <a:ext uri="{FF2B5EF4-FFF2-40B4-BE49-F238E27FC236}">
                    <a16:creationId xmlns:a16="http://schemas.microsoft.com/office/drawing/2014/main" id="{DDE71DA5-EB4A-45C5-8E20-DDE85B788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" y="1286"/>
                <a:ext cx="23" cy="22"/>
              </a:xfrm>
              <a:custGeom>
                <a:avLst/>
                <a:gdLst>
                  <a:gd name="T0" fmla="*/ 7 w 23"/>
                  <a:gd name="T1" fmla="*/ 0 h 22"/>
                  <a:gd name="T2" fmla="*/ 0 w 23"/>
                  <a:gd name="T3" fmla="*/ 14 h 22"/>
                  <a:gd name="T4" fmla="*/ 16 w 23"/>
                  <a:gd name="T5" fmla="*/ 22 h 22"/>
                  <a:gd name="T6" fmla="*/ 23 w 23"/>
                  <a:gd name="T7" fmla="*/ 8 h 22"/>
                  <a:gd name="T8" fmla="*/ 7 w 2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7" y="0"/>
                    </a:moveTo>
                    <a:lnTo>
                      <a:pt x="0" y="14"/>
                    </a:lnTo>
                    <a:lnTo>
                      <a:pt x="16" y="22"/>
                    </a:lnTo>
                    <a:lnTo>
                      <a:pt x="2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83" name="Group 29">
                <a:extLst>
                  <a:ext uri="{FF2B5EF4-FFF2-40B4-BE49-F238E27FC236}">
                    <a16:creationId xmlns:a16="http://schemas.microsoft.com/office/drawing/2014/main" id="{DCE600DF-76CC-484D-B774-DE8CEF46BE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6" y="1201"/>
                <a:ext cx="197" cy="85"/>
                <a:chOff x="2456" y="1201"/>
                <a:chExt cx="197" cy="85"/>
              </a:xfrm>
            </p:grpSpPr>
            <p:sp>
              <p:nvSpPr>
                <p:cNvPr id="13384" name="Line 30">
                  <a:extLst>
                    <a:ext uri="{FF2B5EF4-FFF2-40B4-BE49-F238E27FC236}">
                      <a16:creationId xmlns:a16="http://schemas.microsoft.com/office/drawing/2014/main" id="{506E8438-F07B-4663-A7AC-BBAB32C21A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9" y="1204"/>
                  <a:ext cx="189" cy="43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5" name="Line 31">
                  <a:extLst>
                    <a:ext uri="{FF2B5EF4-FFF2-40B4-BE49-F238E27FC236}">
                      <a16:creationId xmlns:a16="http://schemas.microsoft.com/office/drawing/2014/main" id="{A4A38334-4826-4D14-ABCB-3AE4238D7D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0" y="1242"/>
                  <a:ext cx="188" cy="4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6" name="Line 32">
                  <a:extLst>
                    <a:ext uri="{FF2B5EF4-FFF2-40B4-BE49-F238E27FC236}">
                      <a16:creationId xmlns:a16="http://schemas.microsoft.com/office/drawing/2014/main" id="{AA73DE9B-81F2-4832-B7F9-FC4A6673F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6" y="1201"/>
                  <a:ext cx="1" cy="3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7" name="Line 33">
                  <a:extLst>
                    <a:ext uri="{FF2B5EF4-FFF2-40B4-BE49-F238E27FC236}">
                      <a16:creationId xmlns:a16="http://schemas.microsoft.com/office/drawing/2014/main" id="{6A118A44-162C-4EA3-85AB-7404E7532D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2" y="1254"/>
                  <a:ext cx="1" cy="32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317" name="Group 34">
              <a:extLst>
                <a:ext uri="{FF2B5EF4-FFF2-40B4-BE49-F238E27FC236}">
                  <a16:creationId xmlns:a16="http://schemas.microsoft.com/office/drawing/2014/main" id="{1EFCAF65-FA78-4EDD-9EB3-BD19AFF1D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468"/>
              <a:ext cx="1208" cy="1290"/>
              <a:chOff x="1249" y="2374"/>
              <a:chExt cx="966" cy="1032"/>
            </a:xfrm>
          </p:grpSpPr>
          <p:grpSp>
            <p:nvGrpSpPr>
              <p:cNvPr id="13331" name="Group 35">
                <a:extLst>
                  <a:ext uri="{FF2B5EF4-FFF2-40B4-BE49-F238E27FC236}">
                    <a16:creationId xmlns:a16="http://schemas.microsoft.com/office/drawing/2014/main" id="{5940BF00-7EA5-4072-A586-78437BDDCC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3" y="3040"/>
                <a:ext cx="332" cy="366"/>
                <a:chOff x="3090" y="3040"/>
                <a:chExt cx="332" cy="366"/>
              </a:xfrm>
            </p:grpSpPr>
            <p:sp>
              <p:nvSpPr>
                <p:cNvPr id="13367" name="Freeform 36">
                  <a:extLst>
                    <a:ext uri="{FF2B5EF4-FFF2-40B4-BE49-F238E27FC236}">
                      <a16:creationId xmlns:a16="http://schemas.microsoft.com/office/drawing/2014/main" id="{493A2AE4-B849-446A-904A-733E7F138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0" y="3040"/>
                  <a:ext cx="332" cy="366"/>
                </a:xfrm>
                <a:custGeom>
                  <a:avLst/>
                  <a:gdLst>
                    <a:gd name="T0" fmla="*/ 0 w 332"/>
                    <a:gd name="T1" fmla="*/ 366 h 366"/>
                    <a:gd name="T2" fmla="*/ 0 w 332"/>
                    <a:gd name="T3" fmla="*/ 198 h 366"/>
                    <a:gd name="T4" fmla="*/ 332 w 332"/>
                    <a:gd name="T5" fmla="*/ 0 h 366"/>
                    <a:gd name="T6" fmla="*/ 332 w 332"/>
                    <a:gd name="T7" fmla="*/ 165 h 366"/>
                    <a:gd name="T8" fmla="*/ 0 w 332"/>
                    <a:gd name="T9" fmla="*/ 366 h 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2" h="366">
                      <a:moveTo>
                        <a:pt x="0" y="366"/>
                      </a:moveTo>
                      <a:lnTo>
                        <a:pt x="0" y="198"/>
                      </a:lnTo>
                      <a:lnTo>
                        <a:pt x="332" y="0"/>
                      </a:lnTo>
                      <a:lnTo>
                        <a:pt x="332" y="165"/>
                      </a:lnTo>
                      <a:lnTo>
                        <a:pt x="0" y="366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8" name="Freeform 37">
                  <a:extLst>
                    <a:ext uri="{FF2B5EF4-FFF2-40B4-BE49-F238E27FC236}">
                      <a16:creationId xmlns:a16="http://schemas.microsoft.com/office/drawing/2014/main" id="{F6ADEAF7-F342-4BE3-A49A-2C46E4A95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0" y="3040"/>
                  <a:ext cx="332" cy="366"/>
                </a:xfrm>
                <a:custGeom>
                  <a:avLst/>
                  <a:gdLst>
                    <a:gd name="T0" fmla="*/ 0 w 332"/>
                    <a:gd name="T1" fmla="*/ 366 h 366"/>
                    <a:gd name="T2" fmla="*/ 0 w 332"/>
                    <a:gd name="T3" fmla="*/ 198 h 366"/>
                    <a:gd name="T4" fmla="*/ 332 w 332"/>
                    <a:gd name="T5" fmla="*/ 0 h 366"/>
                    <a:gd name="T6" fmla="*/ 332 w 332"/>
                    <a:gd name="T7" fmla="*/ 165 h 366"/>
                    <a:gd name="T8" fmla="*/ 0 w 332"/>
                    <a:gd name="T9" fmla="*/ 366 h 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2" h="366">
                      <a:moveTo>
                        <a:pt x="0" y="366"/>
                      </a:moveTo>
                      <a:lnTo>
                        <a:pt x="0" y="198"/>
                      </a:lnTo>
                      <a:lnTo>
                        <a:pt x="332" y="0"/>
                      </a:lnTo>
                      <a:lnTo>
                        <a:pt x="332" y="165"/>
                      </a:lnTo>
                      <a:lnTo>
                        <a:pt x="0" y="36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32" name="Group 38">
                <a:extLst>
                  <a:ext uri="{FF2B5EF4-FFF2-40B4-BE49-F238E27FC236}">
                    <a16:creationId xmlns:a16="http://schemas.microsoft.com/office/drawing/2014/main" id="{111E0C4E-0EE0-4792-A18D-0D8EB4BDF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9" y="2905"/>
                <a:ext cx="966" cy="333"/>
                <a:chOff x="2456" y="2905"/>
                <a:chExt cx="966" cy="333"/>
              </a:xfrm>
            </p:grpSpPr>
            <p:sp>
              <p:nvSpPr>
                <p:cNvPr id="13365" name="Freeform 39">
                  <a:extLst>
                    <a:ext uri="{FF2B5EF4-FFF2-40B4-BE49-F238E27FC236}">
                      <a16:creationId xmlns:a16="http://schemas.microsoft.com/office/drawing/2014/main" id="{004A591D-1642-4287-B6DE-DC508154FD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2905"/>
                  <a:ext cx="966" cy="333"/>
                </a:xfrm>
                <a:custGeom>
                  <a:avLst/>
                  <a:gdLst>
                    <a:gd name="T0" fmla="*/ 634 w 966"/>
                    <a:gd name="T1" fmla="*/ 333 h 333"/>
                    <a:gd name="T2" fmla="*/ 0 w 966"/>
                    <a:gd name="T3" fmla="*/ 166 h 333"/>
                    <a:gd name="T4" fmla="*/ 351 w 966"/>
                    <a:gd name="T5" fmla="*/ 0 h 333"/>
                    <a:gd name="T6" fmla="*/ 966 w 966"/>
                    <a:gd name="T7" fmla="*/ 135 h 333"/>
                    <a:gd name="T8" fmla="*/ 634 w 966"/>
                    <a:gd name="T9" fmla="*/ 333 h 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6" h="333">
                      <a:moveTo>
                        <a:pt x="634" y="333"/>
                      </a:moveTo>
                      <a:lnTo>
                        <a:pt x="0" y="166"/>
                      </a:lnTo>
                      <a:lnTo>
                        <a:pt x="351" y="0"/>
                      </a:lnTo>
                      <a:lnTo>
                        <a:pt x="966" y="135"/>
                      </a:lnTo>
                      <a:lnTo>
                        <a:pt x="634" y="333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6" name="Freeform 40">
                  <a:extLst>
                    <a:ext uri="{FF2B5EF4-FFF2-40B4-BE49-F238E27FC236}">
                      <a16:creationId xmlns:a16="http://schemas.microsoft.com/office/drawing/2014/main" id="{7577498C-25DD-4437-94A4-388D3166B1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2905"/>
                  <a:ext cx="966" cy="333"/>
                </a:xfrm>
                <a:custGeom>
                  <a:avLst/>
                  <a:gdLst>
                    <a:gd name="T0" fmla="*/ 634 w 966"/>
                    <a:gd name="T1" fmla="*/ 333 h 333"/>
                    <a:gd name="T2" fmla="*/ 0 w 966"/>
                    <a:gd name="T3" fmla="*/ 166 h 333"/>
                    <a:gd name="T4" fmla="*/ 351 w 966"/>
                    <a:gd name="T5" fmla="*/ 0 h 333"/>
                    <a:gd name="T6" fmla="*/ 966 w 966"/>
                    <a:gd name="T7" fmla="*/ 135 h 333"/>
                    <a:gd name="T8" fmla="*/ 634 w 966"/>
                    <a:gd name="T9" fmla="*/ 333 h 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6" h="333">
                      <a:moveTo>
                        <a:pt x="634" y="333"/>
                      </a:moveTo>
                      <a:lnTo>
                        <a:pt x="0" y="166"/>
                      </a:lnTo>
                      <a:lnTo>
                        <a:pt x="351" y="0"/>
                      </a:lnTo>
                      <a:lnTo>
                        <a:pt x="966" y="135"/>
                      </a:lnTo>
                      <a:lnTo>
                        <a:pt x="634" y="33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33" name="Group 41">
                <a:extLst>
                  <a:ext uri="{FF2B5EF4-FFF2-40B4-BE49-F238E27FC236}">
                    <a16:creationId xmlns:a16="http://schemas.microsoft.com/office/drawing/2014/main" id="{989CF8EB-523E-47A0-82B4-18FDAACAA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9" y="3072"/>
                <a:ext cx="634" cy="334"/>
                <a:chOff x="2456" y="3072"/>
                <a:chExt cx="634" cy="334"/>
              </a:xfrm>
            </p:grpSpPr>
            <p:sp>
              <p:nvSpPr>
                <p:cNvPr id="13363" name="Freeform 42">
                  <a:extLst>
                    <a:ext uri="{FF2B5EF4-FFF2-40B4-BE49-F238E27FC236}">
                      <a16:creationId xmlns:a16="http://schemas.microsoft.com/office/drawing/2014/main" id="{DDE07726-090E-4DD7-9E73-FD11683BA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3072"/>
                  <a:ext cx="634" cy="334"/>
                </a:xfrm>
                <a:custGeom>
                  <a:avLst/>
                  <a:gdLst>
                    <a:gd name="T0" fmla="*/ 0 w 634"/>
                    <a:gd name="T1" fmla="*/ 0 h 334"/>
                    <a:gd name="T2" fmla="*/ 1 w 634"/>
                    <a:gd name="T3" fmla="*/ 163 h 334"/>
                    <a:gd name="T4" fmla="*/ 634 w 634"/>
                    <a:gd name="T5" fmla="*/ 334 h 334"/>
                    <a:gd name="T6" fmla="*/ 634 w 634"/>
                    <a:gd name="T7" fmla="*/ 167 h 334"/>
                    <a:gd name="T8" fmla="*/ 0 w 634"/>
                    <a:gd name="T9" fmla="*/ 0 h 3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4" h="334">
                      <a:moveTo>
                        <a:pt x="0" y="0"/>
                      </a:moveTo>
                      <a:lnTo>
                        <a:pt x="1" y="163"/>
                      </a:lnTo>
                      <a:lnTo>
                        <a:pt x="634" y="334"/>
                      </a:lnTo>
                      <a:lnTo>
                        <a:pt x="634" y="1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4" name="Freeform 43">
                  <a:extLst>
                    <a:ext uri="{FF2B5EF4-FFF2-40B4-BE49-F238E27FC236}">
                      <a16:creationId xmlns:a16="http://schemas.microsoft.com/office/drawing/2014/main" id="{E22845E2-AE62-44BD-80E4-23287E683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3072"/>
                  <a:ext cx="634" cy="334"/>
                </a:xfrm>
                <a:custGeom>
                  <a:avLst/>
                  <a:gdLst>
                    <a:gd name="T0" fmla="*/ 0 w 634"/>
                    <a:gd name="T1" fmla="*/ 0 h 334"/>
                    <a:gd name="T2" fmla="*/ 1 w 634"/>
                    <a:gd name="T3" fmla="*/ 163 h 334"/>
                    <a:gd name="T4" fmla="*/ 634 w 634"/>
                    <a:gd name="T5" fmla="*/ 334 h 334"/>
                    <a:gd name="T6" fmla="*/ 634 w 634"/>
                    <a:gd name="T7" fmla="*/ 167 h 334"/>
                    <a:gd name="T8" fmla="*/ 0 w 634"/>
                    <a:gd name="T9" fmla="*/ 0 h 3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4" h="334">
                      <a:moveTo>
                        <a:pt x="0" y="0"/>
                      </a:moveTo>
                      <a:lnTo>
                        <a:pt x="1" y="163"/>
                      </a:lnTo>
                      <a:lnTo>
                        <a:pt x="634" y="334"/>
                      </a:lnTo>
                      <a:lnTo>
                        <a:pt x="634" y="1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34" name="Freeform 44">
                <a:extLst>
                  <a:ext uri="{FF2B5EF4-FFF2-40B4-BE49-F238E27FC236}">
                    <a16:creationId xmlns:a16="http://schemas.microsoft.com/office/drawing/2014/main" id="{4EB4D11F-4E92-4365-92FE-209D160F6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3130"/>
                <a:ext cx="127" cy="77"/>
              </a:xfrm>
              <a:custGeom>
                <a:avLst/>
                <a:gdLst>
                  <a:gd name="T0" fmla="*/ 127 w 127"/>
                  <a:gd name="T1" fmla="*/ 77 h 77"/>
                  <a:gd name="T2" fmla="*/ 0 w 127"/>
                  <a:gd name="T3" fmla="*/ 44 h 77"/>
                  <a:gd name="T4" fmla="*/ 0 w 127"/>
                  <a:gd name="T5" fmla="*/ 0 h 77"/>
                  <a:gd name="T6" fmla="*/ 127 w 127"/>
                  <a:gd name="T7" fmla="*/ 36 h 77"/>
                  <a:gd name="T8" fmla="*/ 127 w 127"/>
                  <a:gd name="T9" fmla="*/ 7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" h="77">
                    <a:moveTo>
                      <a:pt x="127" y="77"/>
                    </a:moveTo>
                    <a:lnTo>
                      <a:pt x="0" y="44"/>
                    </a:lnTo>
                    <a:lnTo>
                      <a:pt x="0" y="0"/>
                    </a:lnTo>
                    <a:lnTo>
                      <a:pt x="127" y="36"/>
                    </a:lnTo>
                    <a:lnTo>
                      <a:pt x="127" y="7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35" name="Group 45">
                <a:extLst>
                  <a:ext uri="{FF2B5EF4-FFF2-40B4-BE49-F238E27FC236}">
                    <a16:creationId xmlns:a16="http://schemas.microsoft.com/office/drawing/2014/main" id="{0A939112-B94F-4BCB-8F90-8C66A9D2E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0" y="3195"/>
                <a:ext cx="248" cy="169"/>
                <a:chOff x="2787" y="3195"/>
                <a:chExt cx="248" cy="169"/>
              </a:xfrm>
            </p:grpSpPr>
            <p:sp>
              <p:nvSpPr>
                <p:cNvPr id="13361" name="Freeform 46">
                  <a:extLst>
                    <a:ext uri="{FF2B5EF4-FFF2-40B4-BE49-F238E27FC236}">
                      <a16:creationId xmlns:a16="http://schemas.microsoft.com/office/drawing/2014/main" id="{97D3AC27-3640-49A2-B5CE-17E604ABA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7" y="3195"/>
                  <a:ext cx="248" cy="169"/>
                </a:xfrm>
                <a:custGeom>
                  <a:avLst/>
                  <a:gdLst>
                    <a:gd name="T0" fmla="*/ 0 w 248"/>
                    <a:gd name="T1" fmla="*/ 0 h 169"/>
                    <a:gd name="T2" fmla="*/ 248 w 248"/>
                    <a:gd name="T3" fmla="*/ 67 h 169"/>
                    <a:gd name="T4" fmla="*/ 248 w 248"/>
                    <a:gd name="T5" fmla="*/ 169 h 169"/>
                    <a:gd name="T6" fmla="*/ 0 w 248"/>
                    <a:gd name="T7" fmla="*/ 105 h 169"/>
                    <a:gd name="T8" fmla="*/ 0 w 248"/>
                    <a:gd name="T9" fmla="*/ 0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8" h="169">
                      <a:moveTo>
                        <a:pt x="0" y="0"/>
                      </a:moveTo>
                      <a:lnTo>
                        <a:pt x="248" y="67"/>
                      </a:lnTo>
                      <a:lnTo>
                        <a:pt x="248" y="169"/>
                      </a:lnTo>
                      <a:lnTo>
                        <a:pt x="0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2" name="Freeform 47">
                  <a:extLst>
                    <a:ext uri="{FF2B5EF4-FFF2-40B4-BE49-F238E27FC236}">
                      <a16:creationId xmlns:a16="http://schemas.microsoft.com/office/drawing/2014/main" id="{41B6802D-B54E-47F2-9B04-29A441DEA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7" y="3195"/>
                  <a:ext cx="248" cy="169"/>
                </a:xfrm>
                <a:custGeom>
                  <a:avLst/>
                  <a:gdLst>
                    <a:gd name="T0" fmla="*/ 0 w 248"/>
                    <a:gd name="T1" fmla="*/ 0 h 169"/>
                    <a:gd name="T2" fmla="*/ 248 w 248"/>
                    <a:gd name="T3" fmla="*/ 67 h 169"/>
                    <a:gd name="T4" fmla="*/ 248 w 248"/>
                    <a:gd name="T5" fmla="*/ 169 h 169"/>
                    <a:gd name="T6" fmla="*/ 0 w 248"/>
                    <a:gd name="T7" fmla="*/ 105 h 169"/>
                    <a:gd name="T8" fmla="*/ 0 w 248"/>
                    <a:gd name="T9" fmla="*/ 0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8" h="169">
                      <a:moveTo>
                        <a:pt x="0" y="0"/>
                      </a:moveTo>
                      <a:lnTo>
                        <a:pt x="248" y="67"/>
                      </a:lnTo>
                      <a:lnTo>
                        <a:pt x="248" y="169"/>
                      </a:lnTo>
                      <a:lnTo>
                        <a:pt x="0" y="10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36" name="Line 48">
                <a:extLst>
                  <a:ext uri="{FF2B5EF4-FFF2-40B4-BE49-F238E27FC236}">
                    <a16:creationId xmlns:a16="http://schemas.microsoft.com/office/drawing/2014/main" id="{DBE43739-E6C7-48A3-98D9-4A9739511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7" y="3254"/>
                <a:ext cx="233" cy="56"/>
              </a:xfrm>
              <a:prstGeom prst="line">
                <a:avLst/>
              </a:prstGeom>
              <a:noFill/>
              <a:ln w="1270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Freeform 49">
                <a:extLst>
                  <a:ext uri="{FF2B5EF4-FFF2-40B4-BE49-F238E27FC236}">
                    <a16:creationId xmlns:a16="http://schemas.microsoft.com/office/drawing/2014/main" id="{07C291C7-2CFB-48A0-9553-A5D2BAD72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" y="3284"/>
                <a:ext cx="87" cy="38"/>
              </a:xfrm>
              <a:custGeom>
                <a:avLst/>
                <a:gdLst>
                  <a:gd name="T0" fmla="*/ 0 w 87"/>
                  <a:gd name="T1" fmla="*/ 0 h 38"/>
                  <a:gd name="T2" fmla="*/ 0 w 87"/>
                  <a:gd name="T3" fmla="*/ 13 h 38"/>
                  <a:gd name="T4" fmla="*/ 87 w 87"/>
                  <a:gd name="T5" fmla="*/ 38 h 38"/>
                  <a:gd name="T6" fmla="*/ 87 w 87"/>
                  <a:gd name="T7" fmla="*/ 23 h 38"/>
                  <a:gd name="T8" fmla="*/ 0 w 8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" h="38">
                    <a:moveTo>
                      <a:pt x="0" y="0"/>
                    </a:moveTo>
                    <a:lnTo>
                      <a:pt x="0" y="13"/>
                    </a:lnTo>
                    <a:lnTo>
                      <a:pt x="87" y="38"/>
                    </a:lnTo>
                    <a:lnTo>
                      <a:pt x="87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Freeform 50">
                <a:extLst>
                  <a:ext uri="{FF2B5EF4-FFF2-40B4-BE49-F238E27FC236}">
                    <a16:creationId xmlns:a16="http://schemas.microsoft.com/office/drawing/2014/main" id="{4C51E04F-BD3A-436E-9A81-7B306DC98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" y="3234"/>
                <a:ext cx="87" cy="36"/>
              </a:xfrm>
              <a:custGeom>
                <a:avLst/>
                <a:gdLst>
                  <a:gd name="T0" fmla="*/ 0 w 87"/>
                  <a:gd name="T1" fmla="*/ 0 h 36"/>
                  <a:gd name="T2" fmla="*/ 0 w 87"/>
                  <a:gd name="T3" fmla="*/ 13 h 36"/>
                  <a:gd name="T4" fmla="*/ 87 w 87"/>
                  <a:gd name="T5" fmla="*/ 36 h 36"/>
                  <a:gd name="T6" fmla="*/ 87 w 87"/>
                  <a:gd name="T7" fmla="*/ 23 h 36"/>
                  <a:gd name="T8" fmla="*/ 0 w 87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" h="36">
                    <a:moveTo>
                      <a:pt x="0" y="0"/>
                    </a:moveTo>
                    <a:lnTo>
                      <a:pt x="0" y="13"/>
                    </a:lnTo>
                    <a:lnTo>
                      <a:pt x="87" y="36"/>
                    </a:lnTo>
                    <a:lnTo>
                      <a:pt x="87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39" name="Group 51">
                <a:extLst>
                  <a:ext uri="{FF2B5EF4-FFF2-40B4-BE49-F238E27FC236}">
                    <a16:creationId xmlns:a16="http://schemas.microsoft.com/office/drawing/2014/main" id="{4D9C203C-ABD0-4716-9949-53D7DFA2F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4" y="2374"/>
                <a:ext cx="582" cy="570"/>
                <a:chOff x="2801" y="2374"/>
                <a:chExt cx="582" cy="570"/>
              </a:xfrm>
            </p:grpSpPr>
            <p:sp>
              <p:nvSpPr>
                <p:cNvPr id="13359" name="Freeform 52">
                  <a:extLst>
                    <a:ext uri="{FF2B5EF4-FFF2-40B4-BE49-F238E27FC236}">
                      <a16:creationId xmlns:a16="http://schemas.microsoft.com/office/drawing/2014/main" id="{83BB7649-DA57-47E7-8B89-D151FE5E1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1" y="2374"/>
                  <a:ext cx="582" cy="570"/>
                </a:xfrm>
                <a:custGeom>
                  <a:avLst/>
                  <a:gdLst>
                    <a:gd name="T0" fmla="*/ 480 w 582"/>
                    <a:gd name="T1" fmla="*/ 570 h 570"/>
                    <a:gd name="T2" fmla="*/ 582 w 582"/>
                    <a:gd name="T3" fmla="*/ 444 h 570"/>
                    <a:gd name="T4" fmla="*/ 582 w 582"/>
                    <a:gd name="T5" fmla="*/ 98 h 570"/>
                    <a:gd name="T6" fmla="*/ 153 w 582"/>
                    <a:gd name="T7" fmla="*/ 0 h 570"/>
                    <a:gd name="T8" fmla="*/ 0 w 582"/>
                    <a:gd name="T9" fmla="*/ 43 h 570"/>
                    <a:gd name="T10" fmla="*/ 480 w 582"/>
                    <a:gd name="T11" fmla="*/ 570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82" h="570">
                      <a:moveTo>
                        <a:pt x="480" y="570"/>
                      </a:moveTo>
                      <a:lnTo>
                        <a:pt x="582" y="444"/>
                      </a:lnTo>
                      <a:lnTo>
                        <a:pt x="582" y="98"/>
                      </a:lnTo>
                      <a:lnTo>
                        <a:pt x="153" y="0"/>
                      </a:lnTo>
                      <a:lnTo>
                        <a:pt x="0" y="43"/>
                      </a:lnTo>
                      <a:lnTo>
                        <a:pt x="480" y="57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0" name="Freeform 53">
                  <a:extLst>
                    <a:ext uri="{FF2B5EF4-FFF2-40B4-BE49-F238E27FC236}">
                      <a16:creationId xmlns:a16="http://schemas.microsoft.com/office/drawing/2014/main" id="{F1061231-6F08-4EEB-AF30-DB3AF5567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1" y="2374"/>
                  <a:ext cx="582" cy="570"/>
                </a:xfrm>
                <a:custGeom>
                  <a:avLst/>
                  <a:gdLst>
                    <a:gd name="T0" fmla="*/ 480 w 582"/>
                    <a:gd name="T1" fmla="*/ 570 h 570"/>
                    <a:gd name="T2" fmla="*/ 582 w 582"/>
                    <a:gd name="T3" fmla="*/ 444 h 570"/>
                    <a:gd name="T4" fmla="*/ 582 w 582"/>
                    <a:gd name="T5" fmla="*/ 98 h 570"/>
                    <a:gd name="T6" fmla="*/ 153 w 582"/>
                    <a:gd name="T7" fmla="*/ 0 h 570"/>
                    <a:gd name="T8" fmla="*/ 0 w 582"/>
                    <a:gd name="T9" fmla="*/ 43 h 5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82" h="570">
                      <a:moveTo>
                        <a:pt x="480" y="570"/>
                      </a:moveTo>
                      <a:lnTo>
                        <a:pt x="582" y="444"/>
                      </a:lnTo>
                      <a:lnTo>
                        <a:pt x="582" y="98"/>
                      </a:lnTo>
                      <a:lnTo>
                        <a:pt x="153" y="0"/>
                      </a:lnTo>
                      <a:lnTo>
                        <a:pt x="0" y="4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0" name="Group 54">
                <a:extLst>
                  <a:ext uri="{FF2B5EF4-FFF2-40B4-BE49-F238E27FC236}">
                    <a16:creationId xmlns:a16="http://schemas.microsoft.com/office/drawing/2014/main" id="{9715CEEE-C4D6-4A33-82A9-B025FE5CC0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1" y="2523"/>
                <a:ext cx="190" cy="626"/>
                <a:chOff x="3088" y="2523"/>
                <a:chExt cx="190" cy="626"/>
              </a:xfrm>
            </p:grpSpPr>
            <p:sp>
              <p:nvSpPr>
                <p:cNvPr id="13357" name="Freeform 55">
                  <a:extLst>
                    <a:ext uri="{FF2B5EF4-FFF2-40B4-BE49-F238E27FC236}">
                      <a16:creationId xmlns:a16="http://schemas.microsoft.com/office/drawing/2014/main" id="{3CFFD579-E70B-4093-9122-D86ED6C92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8" y="2523"/>
                  <a:ext cx="190" cy="626"/>
                </a:xfrm>
                <a:custGeom>
                  <a:avLst/>
                  <a:gdLst>
                    <a:gd name="T0" fmla="*/ 0 w 190"/>
                    <a:gd name="T1" fmla="*/ 626 h 626"/>
                    <a:gd name="T2" fmla="*/ 0 w 190"/>
                    <a:gd name="T3" fmla="*/ 102 h 626"/>
                    <a:gd name="T4" fmla="*/ 190 w 190"/>
                    <a:gd name="T5" fmla="*/ 0 h 626"/>
                    <a:gd name="T6" fmla="*/ 190 w 190"/>
                    <a:gd name="T7" fmla="*/ 505 h 626"/>
                    <a:gd name="T8" fmla="*/ 0 w 190"/>
                    <a:gd name="T9" fmla="*/ 626 h 6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0" h="626">
                      <a:moveTo>
                        <a:pt x="0" y="626"/>
                      </a:moveTo>
                      <a:lnTo>
                        <a:pt x="0" y="102"/>
                      </a:lnTo>
                      <a:lnTo>
                        <a:pt x="190" y="0"/>
                      </a:lnTo>
                      <a:lnTo>
                        <a:pt x="190" y="505"/>
                      </a:lnTo>
                      <a:lnTo>
                        <a:pt x="0" y="626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8" name="Freeform 56">
                  <a:extLst>
                    <a:ext uri="{FF2B5EF4-FFF2-40B4-BE49-F238E27FC236}">
                      <a16:creationId xmlns:a16="http://schemas.microsoft.com/office/drawing/2014/main" id="{56380A17-84C8-4DCC-A1D0-11BF894460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8" y="2523"/>
                  <a:ext cx="190" cy="626"/>
                </a:xfrm>
                <a:custGeom>
                  <a:avLst/>
                  <a:gdLst>
                    <a:gd name="T0" fmla="*/ 0 w 190"/>
                    <a:gd name="T1" fmla="*/ 626 h 626"/>
                    <a:gd name="T2" fmla="*/ 0 w 190"/>
                    <a:gd name="T3" fmla="*/ 102 h 626"/>
                    <a:gd name="T4" fmla="*/ 190 w 190"/>
                    <a:gd name="T5" fmla="*/ 0 h 626"/>
                    <a:gd name="T6" fmla="*/ 190 w 190"/>
                    <a:gd name="T7" fmla="*/ 505 h 626"/>
                    <a:gd name="T8" fmla="*/ 0 w 190"/>
                    <a:gd name="T9" fmla="*/ 626 h 6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0" h="626">
                      <a:moveTo>
                        <a:pt x="0" y="626"/>
                      </a:moveTo>
                      <a:lnTo>
                        <a:pt x="0" y="102"/>
                      </a:lnTo>
                      <a:lnTo>
                        <a:pt x="190" y="0"/>
                      </a:lnTo>
                      <a:lnTo>
                        <a:pt x="190" y="505"/>
                      </a:lnTo>
                      <a:lnTo>
                        <a:pt x="0" y="62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1" name="Group 57">
                <a:extLst>
                  <a:ext uri="{FF2B5EF4-FFF2-40B4-BE49-F238E27FC236}">
                    <a16:creationId xmlns:a16="http://schemas.microsoft.com/office/drawing/2014/main" id="{9FA21B5C-97C6-43C2-A323-4E0053A551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5" y="2395"/>
                <a:ext cx="786" cy="231"/>
                <a:chOff x="2492" y="2395"/>
                <a:chExt cx="786" cy="231"/>
              </a:xfrm>
            </p:grpSpPr>
            <p:sp>
              <p:nvSpPr>
                <p:cNvPr id="13355" name="Freeform 58">
                  <a:extLst>
                    <a:ext uri="{FF2B5EF4-FFF2-40B4-BE49-F238E27FC236}">
                      <a16:creationId xmlns:a16="http://schemas.microsoft.com/office/drawing/2014/main" id="{DB770AA9-A9B0-4101-AB02-AF9A18F1BB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395"/>
                  <a:ext cx="786" cy="231"/>
                </a:xfrm>
                <a:custGeom>
                  <a:avLst/>
                  <a:gdLst>
                    <a:gd name="T0" fmla="*/ 595 w 786"/>
                    <a:gd name="T1" fmla="*/ 231 h 231"/>
                    <a:gd name="T2" fmla="*/ 0 w 786"/>
                    <a:gd name="T3" fmla="*/ 89 h 231"/>
                    <a:gd name="T4" fmla="*/ 220 w 786"/>
                    <a:gd name="T5" fmla="*/ 0 h 231"/>
                    <a:gd name="T6" fmla="*/ 786 w 786"/>
                    <a:gd name="T7" fmla="*/ 129 h 231"/>
                    <a:gd name="T8" fmla="*/ 595 w 786"/>
                    <a:gd name="T9" fmla="*/ 231 h 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6" h="231">
                      <a:moveTo>
                        <a:pt x="595" y="231"/>
                      </a:moveTo>
                      <a:lnTo>
                        <a:pt x="0" y="89"/>
                      </a:lnTo>
                      <a:lnTo>
                        <a:pt x="220" y="0"/>
                      </a:lnTo>
                      <a:lnTo>
                        <a:pt x="786" y="129"/>
                      </a:lnTo>
                      <a:lnTo>
                        <a:pt x="595" y="2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6" name="Freeform 59">
                  <a:extLst>
                    <a:ext uri="{FF2B5EF4-FFF2-40B4-BE49-F238E27FC236}">
                      <a16:creationId xmlns:a16="http://schemas.microsoft.com/office/drawing/2014/main" id="{EB9EA8F9-1597-4D02-B577-4EAD58468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395"/>
                  <a:ext cx="786" cy="231"/>
                </a:xfrm>
                <a:custGeom>
                  <a:avLst/>
                  <a:gdLst>
                    <a:gd name="T0" fmla="*/ 595 w 786"/>
                    <a:gd name="T1" fmla="*/ 231 h 231"/>
                    <a:gd name="T2" fmla="*/ 0 w 786"/>
                    <a:gd name="T3" fmla="*/ 89 h 231"/>
                    <a:gd name="T4" fmla="*/ 220 w 786"/>
                    <a:gd name="T5" fmla="*/ 0 h 231"/>
                    <a:gd name="T6" fmla="*/ 786 w 786"/>
                    <a:gd name="T7" fmla="*/ 129 h 231"/>
                    <a:gd name="T8" fmla="*/ 595 w 786"/>
                    <a:gd name="T9" fmla="*/ 231 h 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86" h="231">
                      <a:moveTo>
                        <a:pt x="595" y="231"/>
                      </a:moveTo>
                      <a:lnTo>
                        <a:pt x="0" y="89"/>
                      </a:lnTo>
                      <a:lnTo>
                        <a:pt x="220" y="0"/>
                      </a:lnTo>
                      <a:lnTo>
                        <a:pt x="786" y="129"/>
                      </a:lnTo>
                      <a:lnTo>
                        <a:pt x="595" y="23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2" name="Group 60">
                <a:extLst>
                  <a:ext uri="{FF2B5EF4-FFF2-40B4-BE49-F238E27FC236}">
                    <a16:creationId xmlns:a16="http://schemas.microsoft.com/office/drawing/2014/main" id="{A9814B94-A29F-467E-ABC5-9368500385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3" y="3026"/>
                <a:ext cx="415" cy="127"/>
                <a:chOff x="2610" y="3026"/>
                <a:chExt cx="415" cy="127"/>
              </a:xfrm>
            </p:grpSpPr>
            <p:sp>
              <p:nvSpPr>
                <p:cNvPr id="13353" name="Freeform 61">
                  <a:extLst>
                    <a:ext uri="{FF2B5EF4-FFF2-40B4-BE49-F238E27FC236}">
                      <a16:creationId xmlns:a16="http://schemas.microsoft.com/office/drawing/2014/main" id="{4A254A87-F221-44B6-B91A-2B58E37F1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0" y="3026"/>
                  <a:ext cx="415" cy="127"/>
                </a:xfrm>
                <a:custGeom>
                  <a:avLst/>
                  <a:gdLst>
                    <a:gd name="T0" fmla="*/ 0 w 415"/>
                    <a:gd name="T1" fmla="*/ 0 h 127"/>
                    <a:gd name="T2" fmla="*/ 0 w 415"/>
                    <a:gd name="T3" fmla="*/ 24 h 127"/>
                    <a:gd name="T4" fmla="*/ 382 w 415"/>
                    <a:gd name="T5" fmla="*/ 127 h 127"/>
                    <a:gd name="T6" fmla="*/ 415 w 415"/>
                    <a:gd name="T7" fmla="*/ 111 h 127"/>
                    <a:gd name="T8" fmla="*/ 0 w 415"/>
                    <a:gd name="T9" fmla="*/ 0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5" h="127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382" y="127"/>
                      </a:lnTo>
                      <a:lnTo>
                        <a:pt x="415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4" name="Freeform 62">
                  <a:extLst>
                    <a:ext uri="{FF2B5EF4-FFF2-40B4-BE49-F238E27FC236}">
                      <a16:creationId xmlns:a16="http://schemas.microsoft.com/office/drawing/2014/main" id="{2A784173-B6FC-4C36-8B02-CD99F501F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0" y="3026"/>
                  <a:ext cx="415" cy="127"/>
                </a:xfrm>
                <a:custGeom>
                  <a:avLst/>
                  <a:gdLst>
                    <a:gd name="T0" fmla="*/ 0 w 415"/>
                    <a:gd name="T1" fmla="*/ 0 h 127"/>
                    <a:gd name="T2" fmla="*/ 0 w 415"/>
                    <a:gd name="T3" fmla="*/ 24 h 127"/>
                    <a:gd name="T4" fmla="*/ 382 w 415"/>
                    <a:gd name="T5" fmla="*/ 127 h 127"/>
                    <a:gd name="T6" fmla="*/ 415 w 415"/>
                    <a:gd name="T7" fmla="*/ 111 h 12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15" h="127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382" y="127"/>
                      </a:lnTo>
                      <a:lnTo>
                        <a:pt x="415" y="11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3" name="Group 63">
                <a:extLst>
                  <a:ext uri="{FF2B5EF4-FFF2-40B4-BE49-F238E27FC236}">
                    <a16:creationId xmlns:a16="http://schemas.microsoft.com/office/drawing/2014/main" id="{6763DF07-5801-42C0-95E3-D5A6EB65E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5" y="2483"/>
                <a:ext cx="596" cy="667"/>
                <a:chOff x="2492" y="2483"/>
                <a:chExt cx="596" cy="667"/>
              </a:xfrm>
            </p:grpSpPr>
            <p:sp>
              <p:nvSpPr>
                <p:cNvPr id="13351" name="Freeform 64">
                  <a:extLst>
                    <a:ext uri="{FF2B5EF4-FFF2-40B4-BE49-F238E27FC236}">
                      <a16:creationId xmlns:a16="http://schemas.microsoft.com/office/drawing/2014/main" id="{FF04566D-D7ED-4A0F-9592-7B8FB5C70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483"/>
                  <a:ext cx="596" cy="667"/>
                </a:xfrm>
                <a:custGeom>
                  <a:avLst/>
                  <a:gdLst>
                    <a:gd name="T0" fmla="*/ 596 w 596"/>
                    <a:gd name="T1" fmla="*/ 667 h 667"/>
                    <a:gd name="T2" fmla="*/ 596 w 596"/>
                    <a:gd name="T3" fmla="*/ 142 h 667"/>
                    <a:gd name="T4" fmla="*/ 0 w 596"/>
                    <a:gd name="T5" fmla="*/ 0 h 667"/>
                    <a:gd name="T6" fmla="*/ 0 w 596"/>
                    <a:gd name="T7" fmla="*/ 512 h 667"/>
                    <a:gd name="T8" fmla="*/ 596 w 596"/>
                    <a:gd name="T9" fmla="*/ 667 h 6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96" h="667">
                      <a:moveTo>
                        <a:pt x="596" y="667"/>
                      </a:moveTo>
                      <a:lnTo>
                        <a:pt x="596" y="142"/>
                      </a:lnTo>
                      <a:lnTo>
                        <a:pt x="0" y="0"/>
                      </a:lnTo>
                      <a:lnTo>
                        <a:pt x="0" y="512"/>
                      </a:lnTo>
                      <a:lnTo>
                        <a:pt x="596" y="6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2" name="Freeform 65">
                  <a:extLst>
                    <a:ext uri="{FF2B5EF4-FFF2-40B4-BE49-F238E27FC236}">
                      <a16:creationId xmlns:a16="http://schemas.microsoft.com/office/drawing/2014/main" id="{C4A1171F-0EFD-4EC8-BA98-8D25D2EEC4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2" y="2483"/>
                  <a:ext cx="596" cy="667"/>
                </a:xfrm>
                <a:custGeom>
                  <a:avLst/>
                  <a:gdLst>
                    <a:gd name="T0" fmla="*/ 596 w 596"/>
                    <a:gd name="T1" fmla="*/ 667 h 667"/>
                    <a:gd name="T2" fmla="*/ 596 w 596"/>
                    <a:gd name="T3" fmla="*/ 142 h 667"/>
                    <a:gd name="T4" fmla="*/ 0 w 596"/>
                    <a:gd name="T5" fmla="*/ 0 h 667"/>
                    <a:gd name="T6" fmla="*/ 0 w 596"/>
                    <a:gd name="T7" fmla="*/ 512 h 667"/>
                    <a:gd name="T8" fmla="*/ 596 w 596"/>
                    <a:gd name="T9" fmla="*/ 667 h 6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96" h="667">
                      <a:moveTo>
                        <a:pt x="596" y="667"/>
                      </a:moveTo>
                      <a:lnTo>
                        <a:pt x="596" y="142"/>
                      </a:lnTo>
                      <a:lnTo>
                        <a:pt x="0" y="0"/>
                      </a:lnTo>
                      <a:lnTo>
                        <a:pt x="0" y="512"/>
                      </a:lnTo>
                      <a:lnTo>
                        <a:pt x="596" y="66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4" name="Group 66">
                <a:extLst>
                  <a:ext uri="{FF2B5EF4-FFF2-40B4-BE49-F238E27FC236}">
                    <a16:creationId xmlns:a16="http://schemas.microsoft.com/office/drawing/2014/main" id="{3479ADC1-DFF6-4364-A8D1-91820E2AC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2559"/>
                <a:ext cx="435" cy="486"/>
                <a:chOff x="2567" y="2559"/>
                <a:chExt cx="435" cy="486"/>
              </a:xfrm>
            </p:grpSpPr>
            <p:sp>
              <p:nvSpPr>
                <p:cNvPr id="13349" name="Freeform 67">
                  <a:extLst>
                    <a:ext uri="{FF2B5EF4-FFF2-40B4-BE49-F238E27FC236}">
                      <a16:creationId xmlns:a16="http://schemas.microsoft.com/office/drawing/2014/main" id="{D59AB740-DC6A-4C7A-8094-F94A51547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7" y="2559"/>
                  <a:ext cx="435" cy="486"/>
                </a:xfrm>
                <a:custGeom>
                  <a:avLst/>
                  <a:gdLst>
                    <a:gd name="T0" fmla="*/ 435 w 435"/>
                    <a:gd name="T1" fmla="*/ 486 h 486"/>
                    <a:gd name="T2" fmla="*/ 435 w 435"/>
                    <a:gd name="T3" fmla="*/ 104 h 486"/>
                    <a:gd name="T4" fmla="*/ 0 w 435"/>
                    <a:gd name="T5" fmla="*/ 0 h 486"/>
                    <a:gd name="T6" fmla="*/ 0 w 435"/>
                    <a:gd name="T7" fmla="*/ 376 h 486"/>
                    <a:gd name="T8" fmla="*/ 435 w 435"/>
                    <a:gd name="T9" fmla="*/ 486 h 4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5" h="486">
                      <a:moveTo>
                        <a:pt x="435" y="486"/>
                      </a:moveTo>
                      <a:lnTo>
                        <a:pt x="435" y="104"/>
                      </a:lnTo>
                      <a:lnTo>
                        <a:pt x="0" y="0"/>
                      </a:lnTo>
                      <a:lnTo>
                        <a:pt x="0" y="376"/>
                      </a:lnTo>
                      <a:lnTo>
                        <a:pt x="435" y="48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0" name="Freeform 68">
                  <a:extLst>
                    <a:ext uri="{FF2B5EF4-FFF2-40B4-BE49-F238E27FC236}">
                      <a16:creationId xmlns:a16="http://schemas.microsoft.com/office/drawing/2014/main" id="{23F45D61-F852-415B-B11F-0760C1288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7" y="2559"/>
                  <a:ext cx="435" cy="486"/>
                </a:xfrm>
                <a:custGeom>
                  <a:avLst/>
                  <a:gdLst>
                    <a:gd name="T0" fmla="*/ 435 w 435"/>
                    <a:gd name="T1" fmla="*/ 486 h 486"/>
                    <a:gd name="T2" fmla="*/ 435 w 435"/>
                    <a:gd name="T3" fmla="*/ 104 h 486"/>
                    <a:gd name="T4" fmla="*/ 0 w 435"/>
                    <a:gd name="T5" fmla="*/ 0 h 486"/>
                    <a:gd name="T6" fmla="*/ 0 w 435"/>
                    <a:gd name="T7" fmla="*/ 376 h 486"/>
                    <a:gd name="T8" fmla="*/ 435 w 435"/>
                    <a:gd name="T9" fmla="*/ 486 h 4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5" h="486">
                      <a:moveTo>
                        <a:pt x="435" y="486"/>
                      </a:moveTo>
                      <a:lnTo>
                        <a:pt x="435" y="104"/>
                      </a:lnTo>
                      <a:lnTo>
                        <a:pt x="0" y="0"/>
                      </a:lnTo>
                      <a:lnTo>
                        <a:pt x="0" y="376"/>
                      </a:lnTo>
                      <a:lnTo>
                        <a:pt x="435" y="48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5" name="Group 69">
                <a:extLst>
                  <a:ext uri="{FF2B5EF4-FFF2-40B4-BE49-F238E27FC236}">
                    <a16:creationId xmlns:a16="http://schemas.microsoft.com/office/drawing/2014/main" id="{29076278-B44D-4693-AF3E-2A86A1E49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5" y="2592"/>
                <a:ext cx="383" cy="412"/>
                <a:chOff x="1395" y="2592"/>
                <a:chExt cx="383" cy="412"/>
              </a:xfrm>
            </p:grpSpPr>
            <p:sp>
              <p:nvSpPr>
                <p:cNvPr id="13347" name="Freeform 70">
                  <a:extLst>
                    <a:ext uri="{FF2B5EF4-FFF2-40B4-BE49-F238E27FC236}">
                      <a16:creationId xmlns:a16="http://schemas.microsoft.com/office/drawing/2014/main" id="{E8DB0D5E-1F7B-4079-983C-5C6007A75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" y="2592"/>
                  <a:ext cx="383" cy="412"/>
                </a:xfrm>
                <a:custGeom>
                  <a:avLst/>
                  <a:gdLst>
                    <a:gd name="T0" fmla="*/ 383 w 383"/>
                    <a:gd name="T1" fmla="*/ 412 h 412"/>
                    <a:gd name="T2" fmla="*/ 383 w 383"/>
                    <a:gd name="T3" fmla="*/ 88 h 412"/>
                    <a:gd name="T4" fmla="*/ 0 w 383"/>
                    <a:gd name="T5" fmla="*/ 0 h 412"/>
                    <a:gd name="T6" fmla="*/ 0 w 383"/>
                    <a:gd name="T7" fmla="*/ 319 h 412"/>
                    <a:gd name="T8" fmla="*/ 383 w 383"/>
                    <a:gd name="T9" fmla="*/ 412 h 4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3" h="412">
                      <a:moveTo>
                        <a:pt x="383" y="412"/>
                      </a:moveTo>
                      <a:lnTo>
                        <a:pt x="383" y="88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83" y="412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8" name="Freeform 71">
                  <a:extLst>
                    <a:ext uri="{FF2B5EF4-FFF2-40B4-BE49-F238E27FC236}">
                      <a16:creationId xmlns:a16="http://schemas.microsoft.com/office/drawing/2014/main" id="{5F2030AD-2F15-4DB5-BFFB-F9CD5F1ED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" y="2592"/>
                  <a:ext cx="383" cy="412"/>
                </a:xfrm>
                <a:custGeom>
                  <a:avLst/>
                  <a:gdLst>
                    <a:gd name="T0" fmla="*/ 383 w 383"/>
                    <a:gd name="T1" fmla="*/ 412 h 412"/>
                    <a:gd name="T2" fmla="*/ 383 w 383"/>
                    <a:gd name="T3" fmla="*/ 88 h 412"/>
                    <a:gd name="T4" fmla="*/ 0 w 383"/>
                    <a:gd name="T5" fmla="*/ 0 h 412"/>
                    <a:gd name="T6" fmla="*/ 0 w 383"/>
                    <a:gd name="T7" fmla="*/ 319 h 412"/>
                    <a:gd name="T8" fmla="*/ 383 w 383"/>
                    <a:gd name="T9" fmla="*/ 412 h 4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3" h="412">
                      <a:moveTo>
                        <a:pt x="383" y="412"/>
                      </a:moveTo>
                      <a:lnTo>
                        <a:pt x="383" y="88"/>
                      </a:lnTo>
                      <a:lnTo>
                        <a:pt x="0" y="0"/>
                      </a:lnTo>
                      <a:lnTo>
                        <a:pt x="0" y="319"/>
                      </a:lnTo>
                      <a:lnTo>
                        <a:pt x="383" y="41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46" name="Rectangle 72">
                <a:extLst>
                  <a:ext uri="{FF2B5EF4-FFF2-40B4-BE49-F238E27FC236}">
                    <a16:creationId xmlns:a16="http://schemas.microsoft.com/office/drawing/2014/main" id="{478D2044-7B87-4177-9DD3-508C8457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" y="2652"/>
                <a:ext cx="36" cy="1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13318" name="Group 73">
              <a:extLst>
                <a:ext uri="{FF2B5EF4-FFF2-40B4-BE49-F238E27FC236}">
                  <a16:creationId xmlns:a16="http://schemas.microsoft.com/office/drawing/2014/main" id="{BF4BD3F6-0819-451F-ADAD-F5FE673A0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632"/>
              <a:ext cx="1344" cy="1008"/>
              <a:chOff x="1056" y="1632"/>
              <a:chExt cx="1344" cy="1008"/>
            </a:xfrm>
          </p:grpSpPr>
          <p:sp>
            <p:nvSpPr>
              <p:cNvPr id="13328" name="Rectangle 74">
                <a:extLst>
                  <a:ext uri="{FF2B5EF4-FFF2-40B4-BE49-F238E27FC236}">
                    <a16:creationId xmlns:a16="http://schemas.microsoft.com/office/drawing/2014/main" id="{7229536E-0E64-4DA2-A0D7-613E1B1A1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1344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9999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Application</a:t>
                </a:r>
              </a:p>
            </p:txBody>
          </p:sp>
          <p:sp>
            <p:nvSpPr>
              <p:cNvPr id="13329" name="Rectangle 75">
                <a:extLst>
                  <a:ext uri="{FF2B5EF4-FFF2-40B4-BE49-F238E27FC236}">
                    <a16:creationId xmlns:a16="http://schemas.microsoft.com/office/drawing/2014/main" id="{1B234A8B-BDF8-46CE-8A9F-35802E813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1344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9999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Database Interface</a:t>
                </a:r>
              </a:p>
            </p:txBody>
          </p:sp>
          <p:sp>
            <p:nvSpPr>
              <p:cNvPr id="13330" name="Rectangle 76">
                <a:extLst>
                  <a:ext uri="{FF2B5EF4-FFF2-40B4-BE49-F238E27FC236}">
                    <a16:creationId xmlns:a16="http://schemas.microsoft.com/office/drawing/2014/main" id="{7BB4FF15-014C-4F5A-A30F-CB90688F5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1344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9999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Network Library</a:t>
                </a:r>
              </a:p>
            </p:txBody>
          </p:sp>
        </p:grpSp>
        <p:grpSp>
          <p:nvGrpSpPr>
            <p:cNvPr id="13319" name="Group 77">
              <a:extLst>
                <a:ext uri="{FF2B5EF4-FFF2-40B4-BE49-F238E27FC236}">
                  <a16:creationId xmlns:a16="http://schemas.microsoft.com/office/drawing/2014/main" id="{3C84B937-49F4-4E59-8A6D-E13F3BE86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632"/>
              <a:ext cx="1344" cy="1008"/>
              <a:chOff x="3600" y="1728"/>
              <a:chExt cx="1344" cy="1008"/>
            </a:xfrm>
          </p:grpSpPr>
          <p:sp>
            <p:nvSpPr>
              <p:cNvPr id="13325" name="Rectangle 78">
                <a:extLst>
                  <a:ext uri="{FF2B5EF4-FFF2-40B4-BE49-F238E27FC236}">
                    <a16:creationId xmlns:a16="http://schemas.microsoft.com/office/drawing/2014/main" id="{59468BC4-2BF3-4B6C-BBB3-32F4A6C79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1344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9999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SQL Server</a:t>
                </a:r>
              </a:p>
            </p:txBody>
          </p:sp>
          <p:sp>
            <p:nvSpPr>
              <p:cNvPr id="13326" name="Rectangle 79">
                <a:extLst>
                  <a:ext uri="{FF2B5EF4-FFF2-40B4-BE49-F238E27FC236}">
                    <a16:creationId xmlns:a16="http://schemas.microsoft.com/office/drawing/2014/main" id="{F10E4D68-A71E-4E78-ABE2-39D643307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064"/>
                <a:ext cx="1344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9999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it-IT" sz="1800" b="1">
                    <a:latin typeface="Arial" panose="020B0604020202020204" pitchFamily="34" charset="0"/>
                  </a:rPr>
                  <a:t>Open Data </a:t>
                </a:r>
                <a:br>
                  <a:rPr lang="en-US" altLang="it-IT" sz="1800" b="1">
                    <a:latin typeface="Arial" panose="020B0604020202020204" pitchFamily="34" charset="0"/>
                  </a:rPr>
                </a:br>
                <a:r>
                  <a:rPr lang="en-US" altLang="it-IT" sz="1800" b="1">
                    <a:latin typeface="Arial" panose="020B0604020202020204" pitchFamily="34" charset="0"/>
                  </a:rPr>
                  <a:t>Services</a:t>
                </a:r>
              </a:p>
            </p:txBody>
          </p:sp>
          <p:sp>
            <p:nvSpPr>
              <p:cNvPr id="13327" name="Rectangle 80">
                <a:extLst>
                  <a:ext uri="{FF2B5EF4-FFF2-40B4-BE49-F238E27FC236}">
                    <a16:creationId xmlns:a16="http://schemas.microsoft.com/office/drawing/2014/main" id="{08A198B7-1D37-4D87-92BC-989D63D0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400"/>
                <a:ext cx="1344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9999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Network Library</a:t>
                </a:r>
              </a:p>
            </p:txBody>
          </p:sp>
        </p:grpSp>
        <p:grpSp>
          <p:nvGrpSpPr>
            <p:cNvPr id="13320" name="Group 81">
              <a:extLst>
                <a:ext uri="{FF2B5EF4-FFF2-40B4-BE49-F238E27FC236}">
                  <a16:creationId xmlns:a16="http://schemas.microsoft.com/office/drawing/2014/main" id="{F9607981-3609-404F-8F84-8B4D8262E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2832" cy="855"/>
              <a:chOff x="1536" y="2544"/>
              <a:chExt cx="2832" cy="855"/>
            </a:xfrm>
          </p:grpSpPr>
          <p:sp>
            <p:nvSpPr>
              <p:cNvPr id="13323" name="Freeform 82">
                <a:extLst>
                  <a:ext uri="{FF2B5EF4-FFF2-40B4-BE49-F238E27FC236}">
                    <a16:creationId xmlns:a16="http://schemas.microsoft.com/office/drawing/2014/main" id="{0D923C32-4E74-4C63-BE94-F366FE4C1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544"/>
                <a:ext cx="2832" cy="816"/>
              </a:xfrm>
              <a:custGeom>
                <a:avLst/>
                <a:gdLst>
                  <a:gd name="T0" fmla="*/ 180 w 2832"/>
                  <a:gd name="T1" fmla="*/ 22 h 768"/>
                  <a:gd name="T2" fmla="*/ 0 w 2832"/>
                  <a:gd name="T3" fmla="*/ 528 h 768"/>
                  <a:gd name="T4" fmla="*/ 96 w 2832"/>
                  <a:gd name="T5" fmla="*/ 528 h 768"/>
                  <a:gd name="T6" fmla="*/ 96 w 2832"/>
                  <a:gd name="T7" fmla="*/ 1408 h 768"/>
                  <a:gd name="T8" fmla="*/ 2736 w 2832"/>
                  <a:gd name="T9" fmla="*/ 1408 h 768"/>
                  <a:gd name="T10" fmla="*/ 2736 w 2832"/>
                  <a:gd name="T11" fmla="*/ 528 h 768"/>
                  <a:gd name="T12" fmla="*/ 2832 w 2832"/>
                  <a:gd name="T13" fmla="*/ 528 h 768"/>
                  <a:gd name="T14" fmla="*/ 2664 w 2832"/>
                  <a:gd name="T15" fmla="*/ 0 h 768"/>
                  <a:gd name="T16" fmla="*/ 2496 w 2832"/>
                  <a:gd name="T17" fmla="*/ 528 h 768"/>
                  <a:gd name="T18" fmla="*/ 2592 w 2832"/>
                  <a:gd name="T19" fmla="*/ 528 h 768"/>
                  <a:gd name="T20" fmla="*/ 2592 w 2832"/>
                  <a:gd name="T21" fmla="*/ 1144 h 768"/>
                  <a:gd name="T22" fmla="*/ 240 w 2832"/>
                  <a:gd name="T23" fmla="*/ 1144 h 768"/>
                  <a:gd name="T24" fmla="*/ 240 w 2832"/>
                  <a:gd name="T25" fmla="*/ 528 h 768"/>
                  <a:gd name="T26" fmla="*/ 336 w 2832"/>
                  <a:gd name="T27" fmla="*/ 528 h 768"/>
                  <a:gd name="T28" fmla="*/ 180 w 2832"/>
                  <a:gd name="T29" fmla="*/ 22 h 7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32" h="768">
                    <a:moveTo>
                      <a:pt x="180" y="12"/>
                    </a:moveTo>
                    <a:lnTo>
                      <a:pt x="0" y="288"/>
                    </a:lnTo>
                    <a:lnTo>
                      <a:pt x="96" y="288"/>
                    </a:lnTo>
                    <a:lnTo>
                      <a:pt x="96" y="768"/>
                    </a:lnTo>
                    <a:lnTo>
                      <a:pt x="2736" y="768"/>
                    </a:lnTo>
                    <a:lnTo>
                      <a:pt x="2736" y="288"/>
                    </a:lnTo>
                    <a:lnTo>
                      <a:pt x="2832" y="288"/>
                    </a:lnTo>
                    <a:lnTo>
                      <a:pt x="2664" y="0"/>
                    </a:lnTo>
                    <a:lnTo>
                      <a:pt x="2496" y="288"/>
                    </a:lnTo>
                    <a:lnTo>
                      <a:pt x="2592" y="288"/>
                    </a:lnTo>
                    <a:lnTo>
                      <a:pt x="2592" y="624"/>
                    </a:lnTo>
                    <a:lnTo>
                      <a:pt x="240" y="624"/>
                    </a:lnTo>
                    <a:lnTo>
                      <a:pt x="240" y="288"/>
                    </a:lnTo>
                    <a:lnTo>
                      <a:pt x="336" y="288"/>
                    </a:lnTo>
                    <a:lnTo>
                      <a:pt x="180" y="12"/>
                    </a:lnTo>
                    <a:close/>
                  </a:path>
                </a:pathLst>
              </a:custGeom>
              <a:solidFill>
                <a:srgbClr val="D6009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07763" dir="2700000" algn="ctr" rotWithShape="0">
                  <a:srgbClr val="91919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4" name="Text Box 83">
                <a:extLst>
                  <a:ext uri="{FF2B5EF4-FFF2-40B4-BE49-F238E27FC236}">
                    <a16:creationId xmlns:a16="http://schemas.microsoft.com/office/drawing/2014/main" id="{A69143A8-F856-491D-9587-30652322F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168"/>
                <a:ext cx="1756" cy="23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     Tabular Data Stream </a:t>
                </a:r>
                <a:endParaRPr lang="en-US" altLang="it-IT" sz="1800"/>
              </a:p>
            </p:txBody>
          </p:sp>
        </p:grpSp>
        <p:sp>
          <p:nvSpPr>
            <p:cNvPr id="13321" name="Text Box 84">
              <a:extLst>
                <a:ext uri="{FF2B5EF4-FFF2-40B4-BE49-F238E27FC236}">
                  <a16:creationId xmlns:a16="http://schemas.microsoft.com/office/drawing/2014/main" id="{25CE955C-4834-4444-8D7C-4AA2A3C2F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314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b="1">
                  <a:latin typeface="Arial" panose="020B0604020202020204" pitchFamily="34" charset="0"/>
                </a:rPr>
                <a:t>Client</a:t>
              </a:r>
              <a:endParaRPr lang="en-US" altLang="it-IT"/>
            </a:p>
          </p:txBody>
        </p:sp>
        <p:sp>
          <p:nvSpPr>
            <p:cNvPr id="13322" name="Text Box 85">
              <a:extLst>
                <a:ext uri="{FF2B5EF4-FFF2-40B4-BE49-F238E27FC236}">
                  <a16:creationId xmlns:a16="http://schemas.microsoft.com/office/drawing/2014/main" id="{E851A3AD-B3AE-449C-B710-FBD43AE93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1314"/>
              <a:ext cx="7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b="1">
                  <a:latin typeface="Arial" panose="020B0604020202020204" pitchFamily="34" charset="0"/>
                </a:rPr>
                <a:t>Server</a:t>
              </a:r>
              <a:endParaRPr lang="en-US" altLang="it-IT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60D56EF-0F48-48D7-A296-928453A2BFE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49275" y="482600"/>
            <a:ext cx="6854825" cy="7318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Encode Sans" charset="0"/>
              <a:buNone/>
            </a:pPr>
            <a:r>
              <a:rPr lang="en-US" altLang="it-IT" sz="1800" b="1">
                <a:latin typeface="Encode Sans" charset="0"/>
                <a:cs typeface="Encode Sans" charset="0"/>
                <a:sym typeface="Encode Sans" charset="0"/>
              </a:rPr>
              <a:t>Mi presento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396CAE9-1886-40C1-B007-9750B693A5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347067" y="1556792"/>
            <a:ext cx="7497763" cy="392906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it-IT" altLang="it-IT" sz="2400" dirty="0">
                <a:latin typeface="Encode Sans ExtraLight" charset="0"/>
                <a:cs typeface="Encode Sans ExtraLight" charset="0"/>
                <a:sym typeface="Encode Sans ExtraLight" charset="0"/>
              </a:rPr>
              <a:t>Alberto Venditti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it-IT" altLang="it-IT" sz="2400" dirty="0">
                <a:latin typeface="Encode Sans ExtraLight" charset="0"/>
                <a:cs typeface="Encode Sans ExtraLight" charset="0"/>
                <a:sym typeface="Encode Sans ExtraLight" charset="0"/>
              </a:rPr>
              <a:t>Technical Trainer and Technical Leader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it-IT" altLang="it-IT" sz="2400" dirty="0">
                <a:latin typeface="Encode Sans ExtraLight" charset="0"/>
                <a:cs typeface="Encode Sans ExtraLight" charset="0"/>
                <a:sym typeface="Encode Sans ExtraLight" charset="0"/>
              </a:rPr>
              <a:t>Microsoft certified </a:t>
            </a:r>
            <a:r>
              <a:rPr lang="it-IT" altLang="it-IT" sz="2400" dirty="0" err="1">
                <a:latin typeface="Encode Sans ExtraLight" charset="0"/>
                <a:cs typeface="Encode Sans ExtraLight" charset="0"/>
                <a:sym typeface="Encode Sans ExtraLight" charset="0"/>
              </a:rPr>
              <a:t>as</a:t>
            </a:r>
            <a:r>
              <a:rPr lang="it-IT" altLang="it-IT" sz="2400" dirty="0">
                <a:latin typeface="Encode Sans ExtraLight" charset="0"/>
                <a:cs typeface="Encode Sans ExtraLight" charset="0"/>
                <a:sym typeface="Encode Sans ExtraLight" charset="0"/>
              </a:rPr>
              <a:t>: </a:t>
            </a:r>
            <a:br>
              <a:rPr lang="it-IT" altLang="it-IT" sz="2400" dirty="0">
                <a:latin typeface="Encode Sans ExtraLight" charset="0"/>
                <a:cs typeface="Encode Sans ExtraLight" charset="0"/>
                <a:sym typeface="Encode Sans ExtraLight" charset="0"/>
              </a:rPr>
            </a:br>
            <a:r>
              <a:rPr lang="it-IT" altLang="it-IT" sz="2400" dirty="0">
                <a:latin typeface="Encode Sans ExtraLight" charset="0"/>
                <a:cs typeface="Encode Sans ExtraLight" charset="0"/>
                <a:sym typeface="Encode Sans ExtraLight" charset="0"/>
              </a:rPr>
              <a:t>MCP, MCT, MCSD, MCDBA, MCAD, MCSD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it-IT" altLang="it-IT" dirty="0" err="1">
                <a:latin typeface="Encode Sans ExtraLight" charset="0"/>
                <a:cs typeface="Encode Sans ExtraLight" charset="0"/>
                <a:sym typeface="Encode Sans ExtraLight" charset="0"/>
              </a:rPr>
              <a:t>Worked</a:t>
            </a:r>
            <a:r>
              <a:rPr lang="it-IT" altLang="it-IT" dirty="0">
                <a:latin typeface="Encode Sans ExtraLight" charset="0"/>
                <a:cs typeface="Encode Sans ExtraLight" charset="0"/>
                <a:sym typeface="Encode Sans ExtraLight" charset="0"/>
              </a:rPr>
              <a:t> in:</a:t>
            </a:r>
            <a:br>
              <a:rPr lang="it-IT" altLang="it-IT" dirty="0">
                <a:latin typeface="Encode Sans ExtraLight" charset="0"/>
                <a:cs typeface="Encode Sans ExtraLight" charset="0"/>
                <a:sym typeface="Encode Sans ExtraLight" charset="0"/>
              </a:rPr>
            </a:br>
            <a:r>
              <a:rPr lang="it-IT" altLang="it-IT" dirty="0" err="1">
                <a:latin typeface="Encode Sans ExtraLight" charset="0"/>
                <a:cs typeface="Encode Sans ExtraLight" charset="0"/>
                <a:sym typeface="Encode Sans ExtraLight" charset="0"/>
              </a:rPr>
              <a:t>ExecuTrain</a:t>
            </a:r>
            <a:r>
              <a:rPr lang="it-IT" altLang="it-IT" dirty="0">
                <a:latin typeface="Encode Sans ExtraLight" charset="0"/>
                <a:cs typeface="Encode Sans ExtraLight" charset="0"/>
                <a:sym typeface="Encode Sans ExtraLight" charset="0"/>
              </a:rPr>
              <a:t> Italia, IBM Italia, </a:t>
            </a:r>
            <a:r>
              <a:rPr lang="it-IT" altLang="it-IT" dirty="0" err="1">
                <a:latin typeface="Encode Sans ExtraLight" charset="0"/>
                <a:cs typeface="Encode Sans ExtraLight" charset="0"/>
                <a:sym typeface="Encode Sans ExtraLight" charset="0"/>
              </a:rPr>
              <a:t>IrisCube-Ekip</a:t>
            </a:r>
            <a:r>
              <a:rPr lang="it-IT" altLang="it-IT" dirty="0">
                <a:latin typeface="Encode Sans ExtraLight" charset="0"/>
                <a:cs typeface="Encode Sans ExtraLight" charset="0"/>
                <a:sym typeface="Encode Sans ExtraLight" charset="0"/>
              </a:rPr>
              <a:t> srl,</a:t>
            </a:r>
            <a:br>
              <a:rPr lang="it-IT" altLang="it-IT" dirty="0">
                <a:latin typeface="Encode Sans ExtraLight" charset="0"/>
                <a:cs typeface="Encode Sans ExtraLight" charset="0"/>
                <a:sym typeface="Encode Sans ExtraLight" charset="0"/>
              </a:rPr>
            </a:br>
            <a:r>
              <a:rPr lang="it-IT" altLang="it-IT" dirty="0">
                <a:latin typeface="Encode Sans ExtraLight" charset="0"/>
                <a:cs typeface="Encode Sans ExtraLight" charset="0"/>
                <a:sym typeface="Encode Sans ExtraLight" charset="0"/>
              </a:rPr>
              <a:t>ITS-ICT Piemonte, </a:t>
            </a:r>
            <a:r>
              <a:rPr lang="it-IT" altLang="it-IT" dirty="0" err="1">
                <a:latin typeface="Encode Sans ExtraLight" charset="0"/>
                <a:cs typeface="Encode Sans ExtraLight" charset="0"/>
                <a:sym typeface="Encode Sans ExtraLight" charset="0"/>
              </a:rPr>
              <a:t>Immaginazione&amp;Lavoro</a:t>
            </a:r>
            <a:r>
              <a:rPr lang="it-IT" altLang="it-IT" dirty="0">
                <a:latin typeface="Encode Sans ExtraLight" charset="0"/>
                <a:cs typeface="Encode Sans ExtraLight" charset="0"/>
                <a:sym typeface="Encode Sans ExtraLight" charset="0"/>
              </a:rPr>
              <a:t>,</a:t>
            </a:r>
            <a:br>
              <a:rPr lang="it-IT" altLang="it-IT" dirty="0">
                <a:latin typeface="Encode Sans ExtraLight" charset="0"/>
                <a:cs typeface="Encode Sans ExtraLight" charset="0"/>
                <a:sym typeface="Encode Sans ExtraLight" charset="0"/>
              </a:rPr>
            </a:br>
            <a:r>
              <a:rPr lang="it-IT" altLang="it-IT" dirty="0" err="1">
                <a:latin typeface="Encode Sans ExtraLight" charset="0"/>
                <a:cs typeface="Encode Sans ExtraLight" charset="0"/>
                <a:sym typeface="Encode Sans ExtraLight" charset="0"/>
              </a:rPr>
              <a:t>Deltatre</a:t>
            </a:r>
            <a:r>
              <a:rPr lang="it-IT" altLang="it-IT" dirty="0">
                <a:latin typeface="Encode Sans ExtraLight" charset="0"/>
                <a:cs typeface="Encode Sans ExtraLight" charset="0"/>
                <a:sym typeface="Encode Sans ExtraLight" charset="0"/>
              </a:rPr>
              <a:t> spa</a:t>
            </a:r>
            <a:endParaRPr lang="it-IT" altLang="it-IT" sz="2400" dirty="0">
              <a:latin typeface="Encode Sans ExtraLight" charset="0"/>
              <a:cs typeface="Encode Sans ExtraLight" charset="0"/>
              <a:sym typeface="Encode Sans ExtraLight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5ED13-E5C5-423B-B6FE-9027916DE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0" y="372"/>
            <a:ext cx="2598340" cy="259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6D69AEE-4A62-41EB-9813-F76596B5E07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49275" y="482600"/>
            <a:ext cx="6854825" cy="7318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Encode Sans" charset="0"/>
              <a:buNone/>
            </a:pPr>
            <a:r>
              <a:rPr lang="en-US" altLang="it-IT" sz="1800" b="1">
                <a:latin typeface="Encode Sans" charset="0"/>
                <a:cs typeface="Encode Sans" charset="0"/>
                <a:sym typeface="Encode Sans" charset="0"/>
              </a:rPr>
              <a:t>Obiettivi dell’Unità Formativa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469A205-FF03-4442-87B2-E18C2285AD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7497763" cy="392906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Consolidamento dei  concetti appresi in “Fondamenti di basi di dati”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Panoramica approfondita su Microsoft SQL Server: architettura, funzionalità, scripting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Approfondimento del linguaggio SQL e del linguaggio Transact-SQL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Sviluppo capacità di data modeling &amp; data design tramite case study reali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A53FF6C-52F2-4213-8AFC-F524F178584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49275" y="482600"/>
            <a:ext cx="6854825" cy="7318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Encode Sans" charset="0"/>
              <a:buNone/>
            </a:pPr>
            <a:r>
              <a:rPr lang="en-US" altLang="it-IT" sz="1800" b="1">
                <a:latin typeface="Encode Sans" charset="0"/>
                <a:cs typeface="Encode Sans" charset="0"/>
                <a:sym typeface="Encode Sans" charset="0"/>
              </a:rPr>
              <a:t>Metodologia didattica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C72DDD2-A0A7-4226-B538-0AC13614CA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7497763" cy="392906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Interattività docente/allievi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Q&amp;A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Esempi ed esercizi hands-on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Slides e dispense del docente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Materiale on-line public-domain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Autonomia, indipendenza, proattività dell’allievo</a:t>
            </a:r>
          </a:p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F55C21"/>
              </a:buClr>
              <a:buFont typeface="Encode Sans ExtraLight" charset="0"/>
              <a:buChar char="▪"/>
            </a:pPr>
            <a:r>
              <a:rPr lang="en-US" altLang="it-IT" sz="2400">
                <a:latin typeface="Encode Sans ExtraLight" charset="0"/>
                <a:cs typeface="Encode Sans ExtraLight" charset="0"/>
                <a:sym typeface="Encode Sans ExtraLight" charset="0"/>
              </a:rPr>
              <a:t>Verifiche dell’apprendimento frequenti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F4A4-BAC9-439D-930A-7761EA0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481833"/>
            <a:ext cx="7632848" cy="732800"/>
          </a:xfrm>
        </p:spPr>
        <p:txBody>
          <a:bodyPr/>
          <a:lstStyle/>
          <a:p>
            <a:r>
              <a:rPr lang="en-US" dirty="0" err="1"/>
              <a:t>Domande</a:t>
            </a:r>
            <a:r>
              <a:rPr lang="en-US" dirty="0"/>
              <a:t> di warm-up:</a:t>
            </a:r>
            <a:br>
              <a:rPr lang="en-US" dirty="0"/>
            </a:br>
            <a:r>
              <a:rPr lang="en-US" dirty="0" err="1"/>
              <a:t>ripassiamo</a:t>
            </a:r>
            <a:r>
              <a:rPr lang="en-US" dirty="0"/>
              <a:t>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concetti</a:t>
            </a:r>
            <a:r>
              <a:rPr lang="en-US" dirty="0"/>
              <a:t> e </a:t>
            </a:r>
            <a:r>
              <a:rPr lang="en-US" dirty="0" err="1"/>
              <a:t>anticipiamo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tematiche</a:t>
            </a:r>
            <a:r>
              <a:rPr lang="en-US" dirty="0"/>
              <a:t>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6FA5-3F2D-45FC-BF2F-2B888779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484784"/>
            <a:ext cx="7723072" cy="43924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Cosa si intende per RDBMS?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Da cosa è composto un database relazionale?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Quali tipi di relazione possono esserci tra le tabelle di un database?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Quali sono le caratteristiche di una tabella di un database relazionale?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Cosa si intende per "</a:t>
            </a:r>
            <a:r>
              <a:rPr lang="it-IT" sz="1600" dirty="0" err="1"/>
              <a:t>datatype</a:t>
            </a:r>
            <a:r>
              <a:rPr lang="it-IT" sz="1600" dirty="0"/>
              <a:t>"?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Cosa si intende per "dominio" di un campo?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Quando definisco un campo su una tabella, cosa devo tenere presente?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Cosa si intende per "validazione" di un campo?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Come si indica che un campo è vuoto (=non contiene un valore)?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A cosa serve il comando di SELECT?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Che cos'è una clausola WHERE?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Come si ottiene un risultato di una SELECT ordinato in un certo modo?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Come si ottiene il </a:t>
            </a:r>
            <a:r>
              <a:rPr lang="it-IT" sz="1600" dirty="0" err="1"/>
              <a:t>reggruppamento</a:t>
            </a:r>
            <a:r>
              <a:rPr lang="it-IT" sz="1600" dirty="0"/>
              <a:t> delle righe risultanti da una SELECT?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Cos'è una funzione di aggregazione? Quali funzioni di aggregazione conosci?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In cosa consiste una operazione di JOIN?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A9FED-54E0-4097-AC2C-AB0F318F3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648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F4A4-BAC9-439D-930A-7761EA0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481833"/>
            <a:ext cx="7632848" cy="732800"/>
          </a:xfrm>
        </p:spPr>
        <p:txBody>
          <a:bodyPr/>
          <a:lstStyle/>
          <a:p>
            <a:r>
              <a:rPr lang="en-US" dirty="0" err="1"/>
              <a:t>Domande</a:t>
            </a:r>
            <a:r>
              <a:rPr lang="en-US" dirty="0"/>
              <a:t> di warm-up:</a:t>
            </a:r>
            <a:br>
              <a:rPr lang="en-US" dirty="0"/>
            </a:br>
            <a:r>
              <a:rPr lang="en-US" dirty="0" err="1"/>
              <a:t>ripassiamo</a:t>
            </a:r>
            <a:r>
              <a:rPr lang="en-US" dirty="0"/>
              <a:t>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concetti</a:t>
            </a:r>
            <a:r>
              <a:rPr lang="en-US" dirty="0"/>
              <a:t> e </a:t>
            </a:r>
            <a:r>
              <a:rPr lang="en-US" dirty="0" err="1"/>
              <a:t>anticipiamo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tematiche</a:t>
            </a:r>
            <a:r>
              <a:rPr lang="en-US" dirty="0"/>
              <a:t>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6FA5-3F2D-45FC-BF2F-2B888779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7723072" cy="4536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A cosa serve il comando di INSERT?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A cosa serve il comando di UPDATE?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A cosa serve il comando di DELETE?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E' possibile cancellare tutte le righe di una tabella in un colpo solo? Come?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Che cos'è una "chiave primaria" (o </a:t>
            </a:r>
            <a:r>
              <a:rPr lang="it-IT" sz="1600" dirty="0" err="1"/>
              <a:t>primary</a:t>
            </a:r>
            <a:r>
              <a:rPr lang="it-IT" sz="1600" dirty="0"/>
              <a:t> key o PK)?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Qual è un modo tipico di generare valori per una chiave primaria?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Che cos'è una "chiave esterna" (o </a:t>
            </a:r>
            <a:r>
              <a:rPr lang="it-IT" sz="1600" dirty="0" err="1"/>
              <a:t>foreign</a:t>
            </a:r>
            <a:r>
              <a:rPr lang="it-IT" sz="1600" dirty="0"/>
              <a:t> key o FK)?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Cosa si intende per "integrità referenziale"?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Cosa si intende per "normalizzazione" di un database relazionale?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Che cos'è un indice e a cosa serve?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Gli indici sono sempre una buona cosa?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Che cos'è una transazione?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Se una tabella ha una PK fatta da numeri sequenziali crescenti, come </a:t>
            </a:r>
            <a:r>
              <a:rPr lang="it-IT" sz="1600" dirty="0" err="1"/>
              <a:t>genereo</a:t>
            </a:r>
            <a:r>
              <a:rPr lang="it-IT" sz="1600" dirty="0"/>
              <a:t> il successivo numero per un nuovo record?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Che cosa si intende per "concorrenza" nell'uso di un database relazionale?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Che cosa si intende per "</a:t>
            </a:r>
            <a:r>
              <a:rPr lang="it-IT" sz="1600" dirty="0" err="1"/>
              <a:t>isolation</a:t>
            </a:r>
            <a:r>
              <a:rPr lang="it-IT" sz="1600" dirty="0"/>
              <a:t>" nelle operazioni di più utenti?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/>
              <a:t>Che cos'è un "trigger"?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A9FED-54E0-4097-AC2C-AB0F318F3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128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C1393E4-B54A-42E3-8DC6-6268F65A6B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 dirty="0" err="1">
                <a:latin typeface="Times New Roman" panose="02020603050405020304" pitchFamily="18" charset="0"/>
              </a:rPr>
              <a:t>Introduzione</a:t>
            </a:r>
            <a:r>
              <a:rPr lang="en-US" altLang="it-IT" sz="4800" dirty="0">
                <a:latin typeface="Times New Roman" panose="02020603050405020304" pitchFamily="18" charset="0"/>
              </a:rPr>
              <a:t> a</a:t>
            </a:r>
            <a:br>
              <a:rPr lang="en-US" altLang="it-IT" sz="4800" dirty="0">
                <a:latin typeface="Times New Roman" panose="02020603050405020304" pitchFamily="18" charset="0"/>
              </a:rPr>
            </a:br>
            <a:r>
              <a:rPr lang="en-US" altLang="it-IT" sz="4800" dirty="0">
                <a:latin typeface="Times New Roman" panose="02020603050405020304" pitchFamily="18" charset="0"/>
              </a:rPr>
              <a:t>Microsoft SQL Server</a:t>
            </a:r>
            <a:endParaRPr lang="en-US" altLang="it-IT" sz="6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ED6D8A-3540-4073-A008-8714EBC08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What Is SQL Server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A9D952-1DBC-405A-BB17-12F4EC19F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E232D901-8B69-40AE-9036-C05A924FF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038600"/>
            <a:ext cx="426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67FA1908-51F4-4706-A17F-CC5A9BBD9BF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828800"/>
            <a:ext cx="1527175" cy="2376488"/>
            <a:chOff x="2378" y="694"/>
            <a:chExt cx="802" cy="1252"/>
          </a:xfrm>
        </p:grpSpPr>
        <p:grpSp>
          <p:nvGrpSpPr>
            <p:cNvPr id="6205" name="Group 5">
              <a:extLst>
                <a:ext uri="{FF2B5EF4-FFF2-40B4-BE49-F238E27FC236}">
                  <a16:creationId xmlns:a16="http://schemas.microsoft.com/office/drawing/2014/main" id="{B1717A79-9EF1-4BB2-B945-2C3841D80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6232" name="Freeform 6">
                <a:extLst>
                  <a:ext uri="{FF2B5EF4-FFF2-40B4-BE49-F238E27FC236}">
                    <a16:creationId xmlns:a16="http://schemas.microsoft.com/office/drawing/2014/main" id="{942BD07D-2364-40FF-83CF-CE63D25D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3" name="Freeform 7">
                <a:extLst>
                  <a:ext uri="{FF2B5EF4-FFF2-40B4-BE49-F238E27FC236}">
                    <a16:creationId xmlns:a16="http://schemas.microsoft.com/office/drawing/2014/main" id="{3CCBF597-E26D-4453-988E-BA7617361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06" name="Group 8">
              <a:extLst>
                <a:ext uri="{FF2B5EF4-FFF2-40B4-BE49-F238E27FC236}">
                  <a16:creationId xmlns:a16="http://schemas.microsoft.com/office/drawing/2014/main" id="{C91B271C-2EA0-404F-81FE-E4C9DE23C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6230" name="Freeform 9">
                <a:extLst>
                  <a:ext uri="{FF2B5EF4-FFF2-40B4-BE49-F238E27FC236}">
                    <a16:creationId xmlns:a16="http://schemas.microsoft.com/office/drawing/2014/main" id="{2EDAB7A3-2E42-42F8-A9F0-F8336C0E5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1" name="Freeform 10">
                <a:extLst>
                  <a:ext uri="{FF2B5EF4-FFF2-40B4-BE49-F238E27FC236}">
                    <a16:creationId xmlns:a16="http://schemas.microsoft.com/office/drawing/2014/main" id="{DE045C34-7376-4EAA-BB51-0857721D8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07" name="Group 11">
              <a:extLst>
                <a:ext uri="{FF2B5EF4-FFF2-40B4-BE49-F238E27FC236}">
                  <a16:creationId xmlns:a16="http://schemas.microsoft.com/office/drawing/2014/main" id="{C493F46B-4E31-43C5-8DE2-D6C802411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6228" name="Freeform 12">
                <a:extLst>
                  <a:ext uri="{FF2B5EF4-FFF2-40B4-BE49-F238E27FC236}">
                    <a16:creationId xmlns:a16="http://schemas.microsoft.com/office/drawing/2014/main" id="{CD5D140A-DF0D-42EF-A93B-8645A3395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9" name="Freeform 13">
                <a:extLst>
                  <a:ext uri="{FF2B5EF4-FFF2-40B4-BE49-F238E27FC236}">
                    <a16:creationId xmlns:a16="http://schemas.microsoft.com/office/drawing/2014/main" id="{1760067C-DEBF-45CE-821C-B7B50440E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8" name="Line 14">
              <a:extLst>
                <a:ext uri="{FF2B5EF4-FFF2-40B4-BE49-F238E27FC236}">
                  <a16:creationId xmlns:a16="http://schemas.microsoft.com/office/drawing/2014/main" id="{A85E0526-82BF-4750-A705-E4866CFF4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09" name="Group 15">
              <a:extLst>
                <a:ext uri="{FF2B5EF4-FFF2-40B4-BE49-F238E27FC236}">
                  <a16:creationId xmlns:a16="http://schemas.microsoft.com/office/drawing/2014/main" id="{A6BC5238-AD60-4C53-97CD-10869700B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6226" name="Freeform 16">
                <a:extLst>
                  <a:ext uri="{FF2B5EF4-FFF2-40B4-BE49-F238E27FC236}">
                    <a16:creationId xmlns:a16="http://schemas.microsoft.com/office/drawing/2014/main" id="{5266E72F-342D-47D2-85AC-EED8B9F7C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7" name="Freeform 17">
                <a:extLst>
                  <a:ext uri="{FF2B5EF4-FFF2-40B4-BE49-F238E27FC236}">
                    <a16:creationId xmlns:a16="http://schemas.microsoft.com/office/drawing/2014/main" id="{607AB043-CF4F-4E90-9D36-7FC7ED8CC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0" name="Line 18">
              <a:extLst>
                <a:ext uri="{FF2B5EF4-FFF2-40B4-BE49-F238E27FC236}">
                  <a16:creationId xmlns:a16="http://schemas.microsoft.com/office/drawing/2014/main" id="{FA6A1149-D892-41C6-9917-DA7530898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19">
              <a:extLst>
                <a:ext uri="{FF2B5EF4-FFF2-40B4-BE49-F238E27FC236}">
                  <a16:creationId xmlns:a16="http://schemas.microsoft.com/office/drawing/2014/main" id="{BCADC946-A373-4A8D-AAA4-FBE804273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20">
              <a:extLst>
                <a:ext uri="{FF2B5EF4-FFF2-40B4-BE49-F238E27FC236}">
                  <a16:creationId xmlns:a16="http://schemas.microsoft.com/office/drawing/2014/main" id="{DF17AA30-810F-4E39-8C24-4D93749F6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Oval 21">
              <a:extLst>
                <a:ext uri="{FF2B5EF4-FFF2-40B4-BE49-F238E27FC236}">
                  <a16:creationId xmlns:a16="http://schemas.microsoft.com/office/drawing/2014/main" id="{407584A3-F0FF-4485-8B93-D1D9465AF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214" name="Freeform 22">
              <a:extLst>
                <a:ext uri="{FF2B5EF4-FFF2-40B4-BE49-F238E27FC236}">
                  <a16:creationId xmlns:a16="http://schemas.microsoft.com/office/drawing/2014/main" id="{C442C6F4-9AE8-4E55-8267-40CE35A5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3">
              <a:extLst>
                <a:ext uri="{FF2B5EF4-FFF2-40B4-BE49-F238E27FC236}">
                  <a16:creationId xmlns:a16="http://schemas.microsoft.com/office/drawing/2014/main" id="{97A40A0B-86BE-4C8E-9935-464968B2C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4">
              <a:extLst>
                <a:ext uri="{FF2B5EF4-FFF2-40B4-BE49-F238E27FC236}">
                  <a16:creationId xmlns:a16="http://schemas.microsoft.com/office/drawing/2014/main" id="{77167B9C-27C3-4000-9F34-9E4C671E4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">
              <a:extLst>
                <a:ext uri="{FF2B5EF4-FFF2-40B4-BE49-F238E27FC236}">
                  <a16:creationId xmlns:a16="http://schemas.microsoft.com/office/drawing/2014/main" id="{7E37C6AF-AEDD-4359-B9B2-0BBD5F768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6224" name="Freeform 26">
                <a:extLst>
                  <a:ext uri="{FF2B5EF4-FFF2-40B4-BE49-F238E27FC236}">
                    <a16:creationId xmlns:a16="http://schemas.microsoft.com/office/drawing/2014/main" id="{A17E6BCF-7E6B-495E-A886-F66CCF78C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5" name="Freeform 27">
                <a:extLst>
                  <a:ext uri="{FF2B5EF4-FFF2-40B4-BE49-F238E27FC236}">
                    <a16:creationId xmlns:a16="http://schemas.microsoft.com/office/drawing/2014/main" id="{B38D43E8-062C-4AFA-A0E9-2D70C3C73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8" name="Freeform 28">
              <a:extLst>
                <a:ext uri="{FF2B5EF4-FFF2-40B4-BE49-F238E27FC236}">
                  <a16:creationId xmlns:a16="http://schemas.microsoft.com/office/drawing/2014/main" id="{9D708D0E-AA8D-4B4B-9BDE-3CD88CCCE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9" name="Group 29">
              <a:extLst>
                <a:ext uri="{FF2B5EF4-FFF2-40B4-BE49-F238E27FC236}">
                  <a16:creationId xmlns:a16="http://schemas.microsoft.com/office/drawing/2014/main" id="{BA7E12E4-28B5-48A1-A894-AF068A9B6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6220" name="Line 30">
                <a:extLst>
                  <a:ext uri="{FF2B5EF4-FFF2-40B4-BE49-F238E27FC236}">
                    <a16:creationId xmlns:a16="http://schemas.microsoft.com/office/drawing/2014/main" id="{2A87B901-74A1-42F2-B527-A2FB23774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1" name="Line 31">
                <a:extLst>
                  <a:ext uri="{FF2B5EF4-FFF2-40B4-BE49-F238E27FC236}">
                    <a16:creationId xmlns:a16="http://schemas.microsoft.com/office/drawing/2014/main" id="{E96C4BB4-488C-4660-9A22-49CED56A4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Line 32">
                <a:extLst>
                  <a:ext uri="{FF2B5EF4-FFF2-40B4-BE49-F238E27FC236}">
                    <a16:creationId xmlns:a16="http://schemas.microsoft.com/office/drawing/2014/main" id="{7D6E2691-0C45-43E9-9BE8-9175ABFA9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3" name="Line 33">
                <a:extLst>
                  <a:ext uri="{FF2B5EF4-FFF2-40B4-BE49-F238E27FC236}">
                    <a16:creationId xmlns:a16="http://schemas.microsoft.com/office/drawing/2014/main" id="{09181C9D-AE50-45D3-AC53-39883623B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49" name="AutoShape 34">
            <a:extLst>
              <a:ext uri="{FF2B5EF4-FFF2-40B4-BE49-F238E27FC236}">
                <a16:creationId xmlns:a16="http://schemas.microsoft.com/office/drawing/2014/main" id="{531C04A8-71DD-4178-9B27-435762F9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95600"/>
            <a:ext cx="1828800" cy="1066800"/>
          </a:xfrm>
          <a:prstGeom prst="can">
            <a:avLst>
              <a:gd name="adj" fmla="val 31102"/>
            </a:avLst>
          </a:prstGeom>
          <a:gradFill rotWithShape="0">
            <a:gsLst>
              <a:gs pos="0">
                <a:srgbClr val="008080"/>
              </a:gs>
              <a:gs pos="50000">
                <a:srgbClr val="33CCCC"/>
              </a:gs>
              <a:gs pos="100000">
                <a:srgbClr val="008080"/>
              </a:gs>
            </a:gsLst>
            <a:lin ang="0" scaled="1"/>
          </a:gra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grpSp>
        <p:nvGrpSpPr>
          <p:cNvPr id="6150" name="Group 35">
            <a:extLst>
              <a:ext uri="{FF2B5EF4-FFF2-40B4-BE49-F238E27FC236}">
                <a16:creationId xmlns:a16="http://schemas.microsoft.com/office/drawing/2014/main" id="{C226683D-B3FB-42D6-BD15-0D9C716D1DBF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657600"/>
            <a:ext cx="1447800" cy="685800"/>
            <a:chOff x="2208" y="3456"/>
            <a:chExt cx="912" cy="432"/>
          </a:xfrm>
        </p:grpSpPr>
        <p:sp>
          <p:nvSpPr>
            <p:cNvPr id="20516" name="Rectangle 36">
              <a:extLst>
                <a:ext uri="{FF2B5EF4-FFF2-40B4-BE49-F238E27FC236}">
                  <a16:creationId xmlns:a16="http://schemas.microsoft.com/office/drawing/2014/main" id="{6959A703-B8F2-4A23-9B80-2FCF20549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56"/>
              <a:ext cx="912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it-IT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table</a:t>
              </a:r>
              <a:endParaRPr lang="en-US" altLang="it-IT" sz="16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6198" name="Rectangle 37">
              <a:extLst>
                <a:ext uri="{FF2B5EF4-FFF2-40B4-BE49-F238E27FC236}">
                  <a16:creationId xmlns:a16="http://schemas.microsoft.com/office/drawing/2014/main" id="{FE56FFAB-E543-4003-A165-7BC7D1718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00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199" name="Rectangle 38">
              <a:extLst>
                <a:ext uri="{FF2B5EF4-FFF2-40B4-BE49-F238E27FC236}">
                  <a16:creationId xmlns:a16="http://schemas.microsoft.com/office/drawing/2014/main" id="{56FAB3B6-D144-4E2D-9AF2-AE2A3454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96"/>
              <a:ext cx="2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200" name="Rectangle 39">
              <a:extLst>
                <a:ext uri="{FF2B5EF4-FFF2-40B4-BE49-F238E27FC236}">
                  <a16:creationId xmlns:a16="http://schemas.microsoft.com/office/drawing/2014/main" id="{8A4BB122-6860-40E7-A159-52F6020B7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00"/>
              <a:ext cx="672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201" name="Rectangle 40">
              <a:extLst>
                <a:ext uri="{FF2B5EF4-FFF2-40B4-BE49-F238E27FC236}">
                  <a16:creationId xmlns:a16="http://schemas.microsoft.com/office/drawing/2014/main" id="{96B70C9B-E727-43FB-9415-03228D93A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96"/>
              <a:ext cx="67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202" name="Rectangle 41">
              <a:extLst>
                <a:ext uri="{FF2B5EF4-FFF2-40B4-BE49-F238E27FC236}">
                  <a16:creationId xmlns:a16="http://schemas.microsoft.com/office/drawing/2014/main" id="{34820E49-8D66-4DAC-9372-C7DBB291C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744"/>
              <a:ext cx="912" cy="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203" name="Rectangle 42">
              <a:extLst>
                <a:ext uri="{FF2B5EF4-FFF2-40B4-BE49-F238E27FC236}">
                  <a16:creationId xmlns:a16="http://schemas.microsoft.com/office/drawing/2014/main" id="{B7C3AC60-038E-4C5F-B511-A6BC1E2A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9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204" name="Rectangle 43">
              <a:extLst>
                <a:ext uri="{FF2B5EF4-FFF2-40B4-BE49-F238E27FC236}">
                  <a16:creationId xmlns:a16="http://schemas.microsoft.com/office/drawing/2014/main" id="{E4C95C20-4C79-4BDE-82B8-CB8046837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96"/>
              <a:ext cx="67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20524" name="AutoShape 44">
            <a:extLst>
              <a:ext uri="{FF2B5EF4-FFF2-40B4-BE49-F238E27FC236}">
                <a16:creationId xmlns:a16="http://schemas.microsoft.com/office/drawing/2014/main" id="{4757AE3A-AB93-4C5C-821B-AA743A8D0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9000"/>
            <a:ext cx="3276600" cy="609600"/>
          </a:xfrm>
          <a:prstGeom prst="rightArrow">
            <a:avLst>
              <a:gd name="adj1" fmla="val 42861"/>
              <a:gd name="adj2" fmla="val 9687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Request for Data</a:t>
            </a:r>
            <a:endParaRPr lang="en-US" altLang="it-IT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6152" name="Group 45">
            <a:extLst>
              <a:ext uri="{FF2B5EF4-FFF2-40B4-BE49-F238E27FC236}">
                <a16:creationId xmlns:a16="http://schemas.microsoft.com/office/drawing/2014/main" id="{80DAA156-503E-4A7D-9E7D-652257BE7EF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43200"/>
            <a:ext cx="1533525" cy="1638300"/>
            <a:chOff x="1249" y="2374"/>
            <a:chExt cx="966" cy="1032"/>
          </a:xfrm>
        </p:grpSpPr>
        <p:grpSp>
          <p:nvGrpSpPr>
            <p:cNvPr id="6159" name="Group 46">
              <a:extLst>
                <a:ext uri="{FF2B5EF4-FFF2-40B4-BE49-F238E27FC236}">
                  <a16:creationId xmlns:a16="http://schemas.microsoft.com/office/drawing/2014/main" id="{6519A26E-EBF2-4E94-81A7-FD744C360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3" y="3040"/>
              <a:ext cx="332" cy="366"/>
              <a:chOff x="3090" y="3040"/>
              <a:chExt cx="332" cy="366"/>
            </a:xfrm>
          </p:grpSpPr>
          <p:sp>
            <p:nvSpPr>
              <p:cNvPr id="6195" name="Freeform 47">
                <a:extLst>
                  <a:ext uri="{FF2B5EF4-FFF2-40B4-BE49-F238E27FC236}">
                    <a16:creationId xmlns:a16="http://schemas.microsoft.com/office/drawing/2014/main" id="{B946C767-91B6-41D2-8E38-FE4BB42F4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" name="Freeform 48">
                <a:extLst>
                  <a:ext uri="{FF2B5EF4-FFF2-40B4-BE49-F238E27FC236}">
                    <a16:creationId xmlns:a16="http://schemas.microsoft.com/office/drawing/2014/main" id="{9E4A4F0D-9DBD-4AD1-80BC-6960277B0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0" name="Group 49">
              <a:extLst>
                <a:ext uri="{FF2B5EF4-FFF2-40B4-BE49-F238E27FC236}">
                  <a16:creationId xmlns:a16="http://schemas.microsoft.com/office/drawing/2014/main" id="{17C7A224-B48E-485E-9DF7-9685D5660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2905"/>
              <a:ext cx="966" cy="333"/>
              <a:chOff x="2456" y="2905"/>
              <a:chExt cx="966" cy="333"/>
            </a:xfrm>
          </p:grpSpPr>
          <p:sp>
            <p:nvSpPr>
              <p:cNvPr id="6193" name="Freeform 50">
                <a:extLst>
                  <a:ext uri="{FF2B5EF4-FFF2-40B4-BE49-F238E27FC236}">
                    <a16:creationId xmlns:a16="http://schemas.microsoft.com/office/drawing/2014/main" id="{2C7DEB6A-7781-45B8-A180-CF9E0871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4" name="Freeform 51">
                <a:extLst>
                  <a:ext uri="{FF2B5EF4-FFF2-40B4-BE49-F238E27FC236}">
                    <a16:creationId xmlns:a16="http://schemas.microsoft.com/office/drawing/2014/main" id="{C2E7212E-FF6D-4039-AAE5-F9436435E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1" name="Group 52">
              <a:extLst>
                <a:ext uri="{FF2B5EF4-FFF2-40B4-BE49-F238E27FC236}">
                  <a16:creationId xmlns:a16="http://schemas.microsoft.com/office/drawing/2014/main" id="{44FFFE2D-56C2-4940-A315-539EA957C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3072"/>
              <a:ext cx="634" cy="334"/>
              <a:chOff x="2456" y="3072"/>
              <a:chExt cx="634" cy="334"/>
            </a:xfrm>
          </p:grpSpPr>
          <p:sp>
            <p:nvSpPr>
              <p:cNvPr id="6191" name="Freeform 53">
                <a:extLst>
                  <a:ext uri="{FF2B5EF4-FFF2-40B4-BE49-F238E27FC236}">
                    <a16:creationId xmlns:a16="http://schemas.microsoft.com/office/drawing/2014/main" id="{399B5053-F1E3-4A8C-BA5E-2DD919C9F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2" name="Freeform 54">
                <a:extLst>
                  <a:ext uri="{FF2B5EF4-FFF2-40B4-BE49-F238E27FC236}">
                    <a16:creationId xmlns:a16="http://schemas.microsoft.com/office/drawing/2014/main" id="{4C6CE5D3-904C-4CE8-9309-9C4003E8B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2" name="Freeform 55">
              <a:extLst>
                <a:ext uri="{FF2B5EF4-FFF2-40B4-BE49-F238E27FC236}">
                  <a16:creationId xmlns:a16="http://schemas.microsoft.com/office/drawing/2014/main" id="{80902C2B-C07F-4566-AABD-17CA70EC1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3130"/>
              <a:ext cx="127" cy="77"/>
            </a:xfrm>
            <a:custGeom>
              <a:avLst/>
              <a:gdLst>
                <a:gd name="T0" fmla="*/ 127 w 127"/>
                <a:gd name="T1" fmla="*/ 77 h 77"/>
                <a:gd name="T2" fmla="*/ 0 w 127"/>
                <a:gd name="T3" fmla="*/ 44 h 77"/>
                <a:gd name="T4" fmla="*/ 0 w 127"/>
                <a:gd name="T5" fmla="*/ 0 h 77"/>
                <a:gd name="T6" fmla="*/ 127 w 127"/>
                <a:gd name="T7" fmla="*/ 36 h 77"/>
                <a:gd name="T8" fmla="*/ 127 w 127"/>
                <a:gd name="T9" fmla="*/ 7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77">
                  <a:moveTo>
                    <a:pt x="127" y="77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27" y="36"/>
                  </a:lnTo>
                  <a:lnTo>
                    <a:pt x="127" y="7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63" name="Group 56">
              <a:extLst>
                <a:ext uri="{FF2B5EF4-FFF2-40B4-BE49-F238E27FC236}">
                  <a16:creationId xmlns:a16="http://schemas.microsoft.com/office/drawing/2014/main" id="{DE9DD5F8-597B-4655-9D36-C719790AC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0" y="3195"/>
              <a:ext cx="248" cy="169"/>
              <a:chOff x="2787" y="3195"/>
              <a:chExt cx="248" cy="169"/>
            </a:xfrm>
          </p:grpSpPr>
          <p:sp>
            <p:nvSpPr>
              <p:cNvPr id="6189" name="Freeform 57">
                <a:extLst>
                  <a:ext uri="{FF2B5EF4-FFF2-40B4-BE49-F238E27FC236}">
                    <a16:creationId xmlns:a16="http://schemas.microsoft.com/office/drawing/2014/main" id="{0151929A-2D59-4FF4-A7E4-09BEAB65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0" name="Freeform 58">
                <a:extLst>
                  <a:ext uri="{FF2B5EF4-FFF2-40B4-BE49-F238E27FC236}">
                    <a16:creationId xmlns:a16="http://schemas.microsoft.com/office/drawing/2014/main" id="{2E7FD53C-FF57-47FC-A26C-687358A3D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A9A9A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4" name="Line 59">
              <a:extLst>
                <a:ext uri="{FF2B5EF4-FFF2-40B4-BE49-F238E27FC236}">
                  <a16:creationId xmlns:a16="http://schemas.microsoft.com/office/drawing/2014/main" id="{8EE5766B-33A3-4AC7-A8F5-8665B4709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7" y="3254"/>
              <a:ext cx="233" cy="56"/>
            </a:xfrm>
            <a:prstGeom prst="line">
              <a:avLst/>
            </a:prstGeom>
            <a:noFill/>
            <a:ln w="1270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60">
              <a:extLst>
                <a:ext uri="{FF2B5EF4-FFF2-40B4-BE49-F238E27FC236}">
                  <a16:creationId xmlns:a16="http://schemas.microsoft.com/office/drawing/2014/main" id="{91B7E4FD-0AAA-46D9-9C9D-C748E4E4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84"/>
              <a:ext cx="87" cy="38"/>
            </a:xfrm>
            <a:custGeom>
              <a:avLst/>
              <a:gdLst>
                <a:gd name="T0" fmla="*/ 0 w 87"/>
                <a:gd name="T1" fmla="*/ 0 h 38"/>
                <a:gd name="T2" fmla="*/ 0 w 87"/>
                <a:gd name="T3" fmla="*/ 13 h 38"/>
                <a:gd name="T4" fmla="*/ 87 w 87"/>
                <a:gd name="T5" fmla="*/ 38 h 38"/>
                <a:gd name="T6" fmla="*/ 87 w 87"/>
                <a:gd name="T7" fmla="*/ 23 h 38"/>
                <a:gd name="T8" fmla="*/ 0 w 87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8">
                  <a:moveTo>
                    <a:pt x="0" y="0"/>
                  </a:moveTo>
                  <a:lnTo>
                    <a:pt x="0" y="13"/>
                  </a:lnTo>
                  <a:lnTo>
                    <a:pt x="87" y="38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61">
              <a:extLst>
                <a:ext uri="{FF2B5EF4-FFF2-40B4-BE49-F238E27FC236}">
                  <a16:creationId xmlns:a16="http://schemas.microsoft.com/office/drawing/2014/main" id="{EC6DDA93-AAD4-47FC-8A76-B9CBC949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34"/>
              <a:ext cx="87" cy="36"/>
            </a:xfrm>
            <a:custGeom>
              <a:avLst/>
              <a:gdLst>
                <a:gd name="T0" fmla="*/ 0 w 87"/>
                <a:gd name="T1" fmla="*/ 0 h 36"/>
                <a:gd name="T2" fmla="*/ 0 w 87"/>
                <a:gd name="T3" fmla="*/ 13 h 36"/>
                <a:gd name="T4" fmla="*/ 87 w 87"/>
                <a:gd name="T5" fmla="*/ 36 h 36"/>
                <a:gd name="T6" fmla="*/ 87 w 87"/>
                <a:gd name="T7" fmla="*/ 23 h 36"/>
                <a:gd name="T8" fmla="*/ 0 w 8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6">
                  <a:moveTo>
                    <a:pt x="0" y="0"/>
                  </a:moveTo>
                  <a:lnTo>
                    <a:pt x="0" y="13"/>
                  </a:lnTo>
                  <a:lnTo>
                    <a:pt x="87" y="36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67" name="Group 62">
              <a:extLst>
                <a:ext uri="{FF2B5EF4-FFF2-40B4-BE49-F238E27FC236}">
                  <a16:creationId xmlns:a16="http://schemas.microsoft.com/office/drawing/2014/main" id="{B07B089F-5FA6-4D6F-9324-6C14C5DAA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374"/>
              <a:ext cx="582" cy="570"/>
              <a:chOff x="2801" y="2374"/>
              <a:chExt cx="582" cy="570"/>
            </a:xfrm>
          </p:grpSpPr>
          <p:sp>
            <p:nvSpPr>
              <p:cNvPr id="6187" name="Freeform 63">
                <a:extLst>
                  <a:ext uri="{FF2B5EF4-FFF2-40B4-BE49-F238E27FC236}">
                    <a16:creationId xmlns:a16="http://schemas.microsoft.com/office/drawing/2014/main" id="{61058BED-E082-41FB-ABC4-A51264FEB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480 w 582"/>
                  <a:gd name="T11" fmla="*/ 570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  <a:lnTo>
                      <a:pt x="480" y="57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Freeform 64">
                <a:extLst>
                  <a:ext uri="{FF2B5EF4-FFF2-40B4-BE49-F238E27FC236}">
                    <a16:creationId xmlns:a16="http://schemas.microsoft.com/office/drawing/2014/main" id="{FCCA010D-04F3-409F-BE1D-D2D414552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8" name="Group 65">
              <a:extLst>
                <a:ext uri="{FF2B5EF4-FFF2-40B4-BE49-F238E27FC236}">
                  <a16:creationId xmlns:a16="http://schemas.microsoft.com/office/drawing/2014/main" id="{DD1B963A-CF8E-4E3D-B5D7-A6D573E8F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1" y="2523"/>
              <a:ext cx="190" cy="626"/>
              <a:chOff x="3088" y="2523"/>
              <a:chExt cx="190" cy="626"/>
            </a:xfrm>
          </p:grpSpPr>
          <p:sp>
            <p:nvSpPr>
              <p:cNvPr id="6185" name="Freeform 66">
                <a:extLst>
                  <a:ext uri="{FF2B5EF4-FFF2-40B4-BE49-F238E27FC236}">
                    <a16:creationId xmlns:a16="http://schemas.microsoft.com/office/drawing/2014/main" id="{6E1C99F8-5567-4072-A209-2FD0D54DD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Freeform 67">
                <a:extLst>
                  <a:ext uri="{FF2B5EF4-FFF2-40B4-BE49-F238E27FC236}">
                    <a16:creationId xmlns:a16="http://schemas.microsoft.com/office/drawing/2014/main" id="{165C6BCB-47BD-44A0-B143-CAC7C2D54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9" name="Group 68">
              <a:extLst>
                <a:ext uri="{FF2B5EF4-FFF2-40B4-BE49-F238E27FC236}">
                  <a16:creationId xmlns:a16="http://schemas.microsoft.com/office/drawing/2014/main" id="{2E469015-8324-45A3-9A4F-727B67820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395"/>
              <a:ext cx="786" cy="231"/>
              <a:chOff x="2492" y="2395"/>
              <a:chExt cx="786" cy="231"/>
            </a:xfrm>
          </p:grpSpPr>
          <p:sp>
            <p:nvSpPr>
              <p:cNvPr id="6183" name="Freeform 69">
                <a:extLst>
                  <a:ext uri="{FF2B5EF4-FFF2-40B4-BE49-F238E27FC236}">
                    <a16:creationId xmlns:a16="http://schemas.microsoft.com/office/drawing/2014/main" id="{B116B3A1-22C0-4D9F-83CE-7EFFAC42C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4" name="Freeform 70">
                <a:extLst>
                  <a:ext uri="{FF2B5EF4-FFF2-40B4-BE49-F238E27FC236}">
                    <a16:creationId xmlns:a16="http://schemas.microsoft.com/office/drawing/2014/main" id="{2035250C-7755-4DB0-8A98-90F7821E5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70" name="Group 71">
              <a:extLst>
                <a:ext uri="{FF2B5EF4-FFF2-40B4-BE49-F238E27FC236}">
                  <a16:creationId xmlns:a16="http://schemas.microsoft.com/office/drawing/2014/main" id="{63E67890-1597-4EC7-AC93-B47E232EA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" y="3026"/>
              <a:ext cx="415" cy="127"/>
              <a:chOff x="2610" y="3026"/>
              <a:chExt cx="415" cy="127"/>
            </a:xfrm>
          </p:grpSpPr>
          <p:sp>
            <p:nvSpPr>
              <p:cNvPr id="6181" name="Freeform 72">
                <a:extLst>
                  <a:ext uri="{FF2B5EF4-FFF2-40B4-BE49-F238E27FC236}">
                    <a16:creationId xmlns:a16="http://schemas.microsoft.com/office/drawing/2014/main" id="{1D469B99-25C8-4BA1-8BC1-54B0BA83E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w 415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Freeform 73">
                <a:extLst>
                  <a:ext uri="{FF2B5EF4-FFF2-40B4-BE49-F238E27FC236}">
                    <a16:creationId xmlns:a16="http://schemas.microsoft.com/office/drawing/2014/main" id="{CDC6B235-70E4-40A3-B3F6-447B6F869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71" name="Group 74">
              <a:extLst>
                <a:ext uri="{FF2B5EF4-FFF2-40B4-BE49-F238E27FC236}">
                  <a16:creationId xmlns:a16="http://schemas.microsoft.com/office/drawing/2014/main" id="{B441537E-0FA5-45EC-965C-235A7A99E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483"/>
              <a:ext cx="596" cy="667"/>
              <a:chOff x="2492" y="2483"/>
              <a:chExt cx="596" cy="667"/>
            </a:xfrm>
          </p:grpSpPr>
          <p:sp>
            <p:nvSpPr>
              <p:cNvPr id="6179" name="Freeform 75">
                <a:extLst>
                  <a:ext uri="{FF2B5EF4-FFF2-40B4-BE49-F238E27FC236}">
                    <a16:creationId xmlns:a16="http://schemas.microsoft.com/office/drawing/2014/main" id="{38E50BA1-E6A2-49CE-A1AF-0034EC8E2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0" name="Freeform 76">
                <a:extLst>
                  <a:ext uri="{FF2B5EF4-FFF2-40B4-BE49-F238E27FC236}">
                    <a16:creationId xmlns:a16="http://schemas.microsoft.com/office/drawing/2014/main" id="{84EA5D66-FF1F-48FC-9EC7-53FD4CD35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72" name="Group 77">
              <a:extLst>
                <a:ext uri="{FF2B5EF4-FFF2-40B4-BE49-F238E27FC236}">
                  <a16:creationId xmlns:a16="http://schemas.microsoft.com/office/drawing/2014/main" id="{8F58D91C-570C-47BE-A1D0-C2522689F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0" y="2559"/>
              <a:ext cx="435" cy="486"/>
              <a:chOff x="2567" y="2559"/>
              <a:chExt cx="435" cy="486"/>
            </a:xfrm>
          </p:grpSpPr>
          <p:sp>
            <p:nvSpPr>
              <p:cNvPr id="6177" name="Freeform 78">
                <a:extLst>
                  <a:ext uri="{FF2B5EF4-FFF2-40B4-BE49-F238E27FC236}">
                    <a16:creationId xmlns:a16="http://schemas.microsoft.com/office/drawing/2014/main" id="{D5532E8D-BEDF-4073-B013-D1C4C8302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Freeform 79">
                <a:extLst>
                  <a:ext uri="{FF2B5EF4-FFF2-40B4-BE49-F238E27FC236}">
                    <a16:creationId xmlns:a16="http://schemas.microsoft.com/office/drawing/2014/main" id="{ADC03DF3-AF22-47F0-97C4-81CDC4535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73" name="Group 80">
              <a:extLst>
                <a:ext uri="{FF2B5EF4-FFF2-40B4-BE49-F238E27FC236}">
                  <a16:creationId xmlns:a16="http://schemas.microsoft.com/office/drawing/2014/main" id="{AA2DB54B-28E5-40B3-AB55-C0BE566EF5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2592"/>
              <a:ext cx="383" cy="412"/>
              <a:chOff x="1395" y="2592"/>
              <a:chExt cx="383" cy="412"/>
            </a:xfrm>
          </p:grpSpPr>
          <p:sp>
            <p:nvSpPr>
              <p:cNvPr id="6175" name="Freeform 81">
                <a:extLst>
                  <a:ext uri="{FF2B5EF4-FFF2-40B4-BE49-F238E27FC236}">
                    <a16:creationId xmlns:a16="http://schemas.microsoft.com/office/drawing/2014/main" id="{07877378-35AD-4D48-8742-85DC20E07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6" name="Freeform 82">
                <a:extLst>
                  <a:ext uri="{FF2B5EF4-FFF2-40B4-BE49-F238E27FC236}">
                    <a16:creationId xmlns:a16="http://schemas.microsoft.com/office/drawing/2014/main" id="{3B9E6562-7F2C-400C-AC4A-AADA79BA8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</a:path>
                </a:pathLst>
              </a:custGeom>
              <a:noFill/>
              <a:ln w="12700">
                <a:solidFill>
                  <a:srgbClr val="91919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74" name="Rectangle 83">
              <a:extLst>
                <a:ext uri="{FF2B5EF4-FFF2-40B4-BE49-F238E27FC236}">
                  <a16:creationId xmlns:a16="http://schemas.microsoft.com/office/drawing/2014/main" id="{4CFDEF2C-2417-403B-B388-1316D30F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652"/>
              <a:ext cx="36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6153" name="Rectangle 84">
            <a:extLst>
              <a:ext uri="{FF2B5EF4-FFF2-40B4-BE49-F238E27FC236}">
                <a16:creationId xmlns:a16="http://schemas.microsoft.com/office/drawing/2014/main" id="{BC2316E6-8D37-4698-BFB5-9DA7B10A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 Narrow" panose="020B0606020202030204" pitchFamily="34" charset="0"/>
              </a:rPr>
              <a:t>Application</a:t>
            </a:r>
          </a:p>
        </p:txBody>
      </p:sp>
      <p:sp>
        <p:nvSpPr>
          <p:cNvPr id="20565" name="AutoShape 85">
            <a:extLst>
              <a:ext uri="{FF2B5EF4-FFF2-40B4-BE49-F238E27FC236}">
                <a16:creationId xmlns:a16="http://schemas.microsoft.com/office/drawing/2014/main" id="{87D47E05-3A16-4053-ADF6-426EAE96C79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81200" y="2819400"/>
            <a:ext cx="3276600" cy="609600"/>
          </a:xfrm>
          <a:prstGeom prst="rightArrow">
            <a:avLst>
              <a:gd name="adj1" fmla="val 42861"/>
              <a:gd name="adj2" fmla="val 9687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0322" dir="4293903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Data</a:t>
            </a:r>
          </a:p>
        </p:txBody>
      </p:sp>
      <p:sp>
        <p:nvSpPr>
          <p:cNvPr id="6155" name="Text Box 86">
            <a:extLst>
              <a:ext uri="{FF2B5EF4-FFF2-40B4-BE49-F238E27FC236}">
                <a16:creationId xmlns:a16="http://schemas.microsoft.com/office/drawing/2014/main" id="{C346F46C-5D6E-497B-AF58-130EEE98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223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" panose="020B0604020202020204" pitchFamily="34" charset="0"/>
              </a:rPr>
              <a:t>File Server</a:t>
            </a:r>
          </a:p>
        </p:txBody>
      </p:sp>
      <p:sp>
        <p:nvSpPr>
          <p:cNvPr id="6156" name="Rectangle 87">
            <a:extLst>
              <a:ext uri="{FF2B5EF4-FFF2-40B4-BE49-F238E27FC236}">
                <a16:creationId xmlns:a16="http://schemas.microsoft.com/office/drawing/2014/main" id="{92EC26D5-6760-44D1-83CF-71A77CFC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860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6157" name="Text Box 88">
            <a:extLst>
              <a:ext uri="{FF2B5EF4-FFF2-40B4-BE49-F238E27FC236}">
                <a16:creationId xmlns:a16="http://schemas.microsoft.com/office/drawing/2014/main" id="{974E2F44-885E-43A8-BEC0-EA9AB0011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48200"/>
            <a:ext cx="25066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SELECT * FROM table</a:t>
            </a:r>
          </a:p>
          <a:p>
            <a:r>
              <a:rPr lang="it-IT" altLang="it-IT" sz="1600" b="1">
                <a:latin typeface="Courier New" panose="02070309020205020404" pitchFamily="49" charset="0"/>
              </a:rPr>
              <a:t>WHERE IDrow = 123</a:t>
            </a:r>
          </a:p>
        </p:txBody>
      </p:sp>
      <p:sp>
        <p:nvSpPr>
          <p:cNvPr id="6158" name="Text Box 89">
            <a:extLst>
              <a:ext uri="{FF2B5EF4-FFF2-40B4-BE49-F238E27FC236}">
                <a16:creationId xmlns:a16="http://schemas.microsoft.com/office/drawing/2014/main" id="{6E38D66D-9DD7-4158-AFB3-18F84AE9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19600"/>
            <a:ext cx="1570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Database 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31498D-5E08-4995-B27E-0CFC3F63A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What Is SQL Server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A8DE42-FB21-48E7-AD22-0E1AF7C42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Line 3">
            <a:extLst>
              <a:ext uri="{FF2B5EF4-FFF2-40B4-BE49-F238E27FC236}">
                <a16:creationId xmlns:a16="http://schemas.microsoft.com/office/drawing/2014/main" id="{9FFE6795-6C8D-40B0-8428-F5D177B9B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038600"/>
            <a:ext cx="3276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B689278E-B3D4-4D9C-B580-56EFF00F287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286000"/>
            <a:ext cx="1527175" cy="2376488"/>
            <a:chOff x="2378" y="694"/>
            <a:chExt cx="802" cy="1252"/>
          </a:xfrm>
        </p:grpSpPr>
        <p:grpSp>
          <p:nvGrpSpPr>
            <p:cNvPr id="7229" name="Group 5">
              <a:extLst>
                <a:ext uri="{FF2B5EF4-FFF2-40B4-BE49-F238E27FC236}">
                  <a16:creationId xmlns:a16="http://schemas.microsoft.com/office/drawing/2014/main" id="{597B0EC6-B70A-453A-AE84-1D6EA3392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7256" name="Freeform 6">
                <a:extLst>
                  <a:ext uri="{FF2B5EF4-FFF2-40B4-BE49-F238E27FC236}">
                    <a16:creationId xmlns:a16="http://schemas.microsoft.com/office/drawing/2014/main" id="{1F14A6DF-17EB-40E4-887C-1FC81CA55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7" name="Freeform 7">
                <a:extLst>
                  <a:ext uri="{FF2B5EF4-FFF2-40B4-BE49-F238E27FC236}">
                    <a16:creationId xmlns:a16="http://schemas.microsoft.com/office/drawing/2014/main" id="{45600625-B3CC-4132-AFCA-A3D413936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0" name="Group 8">
              <a:extLst>
                <a:ext uri="{FF2B5EF4-FFF2-40B4-BE49-F238E27FC236}">
                  <a16:creationId xmlns:a16="http://schemas.microsoft.com/office/drawing/2014/main" id="{5B9FF1B0-07B6-4B56-8378-AA4A86340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7254" name="Freeform 9">
                <a:extLst>
                  <a:ext uri="{FF2B5EF4-FFF2-40B4-BE49-F238E27FC236}">
                    <a16:creationId xmlns:a16="http://schemas.microsoft.com/office/drawing/2014/main" id="{C8BBC170-2472-48C0-A27F-EC8C6148A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5" name="Freeform 10">
                <a:extLst>
                  <a:ext uri="{FF2B5EF4-FFF2-40B4-BE49-F238E27FC236}">
                    <a16:creationId xmlns:a16="http://schemas.microsoft.com/office/drawing/2014/main" id="{77EABA4E-A37C-47F6-B2B4-4C62F026E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1" name="Group 11">
              <a:extLst>
                <a:ext uri="{FF2B5EF4-FFF2-40B4-BE49-F238E27FC236}">
                  <a16:creationId xmlns:a16="http://schemas.microsoft.com/office/drawing/2014/main" id="{0DBC1989-3427-4902-AA0B-CDFD2AD68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7252" name="Freeform 12">
                <a:extLst>
                  <a:ext uri="{FF2B5EF4-FFF2-40B4-BE49-F238E27FC236}">
                    <a16:creationId xmlns:a16="http://schemas.microsoft.com/office/drawing/2014/main" id="{E8A2250E-383E-4853-95AC-E36C63BD0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3" name="Freeform 13">
                <a:extLst>
                  <a:ext uri="{FF2B5EF4-FFF2-40B4-BE49-F238E27FC236}">
                    <a16:creationId xmlns:a16="http://schemas.microsoft.com/office/drawing/2014/main" id="{114EF5A1-12B6-4CE9-971D-1105ED876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32" name="Line 14">
              <a:extLst>
                <a:ext uri="{FF2B5EF4-FFF2-40B4-BE49-F238E27FC236}">
                  <a16:creationId xmlns:a16="http://schemas.microsoft.com/office/drawing/2014/main" id="{799EFBB1-56C3-4224-B510-A439FBFD3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3" name="Group 15">
              <a:extLst>
                <a:ext uri="{FF2B5EF4-FFF2-40B4-BE49-F238E27FC236}">
                  <a16:creationId xmlns:a16="http://schemas.microsoft.com/office/drawing/2014/main" id="{169C7771-4FAF-456F-9DAE-B6994F9AC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7250" name="Freeform 16">
                <a:extLst>
                  <a:ext uri="{FF2B5EF4-FFF2-40B4-BE49-F238E27FC236}">
                    <a16:creationId xmlns:a16="http://schemas.microsoft.com/office/drawing/2014/main" id="{EEB7DF07-5B94-4EF7-83D7-20CA3CB09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1" name="Freeform 17">
                <a:extLst>
                  <a:ext uri="{FF2B5EF4-FFF2-40B4-BE49-F238E27FC236}">
                    <a16:creationId xmlns:a16="http://schemas.microsoft.com/office/drawing/2014/main" id="{4B279F27-2F89-43DC-A5F7-D6337DE89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34" name="Line 18">
              <a:extLst>
                <a:ext uri="{FF2B5EF4-FFF2-40B4-BE49-F238E27FC236}">
                  <a16:creationId xmlns:a16="http://schemas.microsoft.com/office/drawing/2014/main" id="{A63A2780-C9BF-43E3-95B9-28E168F84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19">
              <a:extLst>
                <a:ext uri="{FF2B5EF4-FFF2-40B4-BE49-F238E27FC236}">
                  <a16:creationId xmlns:a16="http://schemas.microsoft.com/office/drawing/2014/main" id="{60A179D8-E0B6-47CE-A163-219B17288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20">
              <a:extLst>
                <a:ext uri="{FF2B5EF4-FFF2-40B4-BE49-F238E27FC236}">
                  <a16:creationId xmlns:a16="http://schemas.microsoft.com/office/drawing/2014/main" id="{D1944E85-A776-4BC0-AF13-47248892F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Oval 21">
              <a:extLst>
                <a:ext uri="{FF2B5EF4-FFF2-40B4-BE49-F238E27FC236}">
                  <a16:creationId xmlns:a16="http://schemas.microsoft.com/office/drawing/2014/main" id="{349E8242-CB4F-4D9F-BD9F-2F153EBCA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7238" name="Freeform 22">
              <a:extLst>
                <a:ext uri="{FF2B5EF4-FFF2-40B4-BE49-F238E27FC236}">
                  <a16:creationId xmlns:a16="http://schemas.microsoft.com/office/drawing/2014/main" id="{CA25C15B-6532-4EB6-B568-884F29D07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Line 23">
              <a:extLst>
                <a:ext uri="{FF2B5EF4-FFF2-40B4-BE49-F238E27FC236}">
                  <a16:creationId xmlns:a16="http://schemas.microsoft.com/office/drawing/2014/main" id="{9A68D27E-B0FD-48D5-BB18-F062A9BFA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Line 24">
              <a:extLst>
                <a:ext uri="{FF2B5EF4-FFF2-40B4-BE49-F238E27FC236}">
                  <a16:creationId xmlns:a16="http://schemas.microsoft.com/office/drawing/2014/main" id="{1473E64D-30C1-4A3C-85A2-28F5ACD8D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41" name="Group 25">
              <a:extLst>
                <a:ext uri="{FF2B5EF4-FFF2-40B4-BE49-F238E27FC236}">
                  <a16:creationId xmlns:a16="http://schemas.microsoft.com/office/drawing/2014/main" id="{C90E8F05-533B-43D0-8757-7FEB5183B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7248" name="Freeform 26">
                <a:extLst>
                  <a:ext uri="{FF2B5EF4-FFF2-40B4-BE49-F238E27FC236}">
                    <a16:creationId xmlns:a16="http://schemas.microsoft.com/office/drawing/2014/main" id="{09A2CA14-E9F6-4E00-B9D1-6EB37C28E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9" name="Freeform 27">
                <a:extLst>
                  <a:ext uri="{FF2B5EF4-FFF2-40B4-BE49-F238E27FC236}">
                    <a16:creationId xmlns:a16="http://schemas.microsoft.com/office/drawing/2014/main" id="{7E387687-3745-47E1-A481-F8068B3C9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42" name="Freeform 28">
              <a:extLst>
                <a:ext uri="{FF2B5EF4-FFF2-40B4-BE49-F238E27FC236}">
                  <a16:creationId xmlns:a16="http://schemas.microsoft.com/office/drawing/2014/main" id="{57E81D77-CB88-48D9-9335-9C06CB2A4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43" name="Group 29">
              <a:extLst>
                <a:ext uri="{FF2B5EF4-FFF2-40B4-BE49-F238E27FC236}">
                  <a16:creationId xmlns:a16="http://schemas.microsoft.com/office/drawing/2014/main" id="{21A6ECB3-ECAF-483E-9F98-FB037C255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7244" name="Line 30">
                <a:extLst>
                  <a:ext uri="{FF2B5EF4-FFF2-40B4-BE49-F238E27FC236}">
                    <a16:creationId xmlns:a16="http://schemas.microsoft.com/office/drawing/2014/main" id="{CCEF5104-9730-4689-A21B-C292934FC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5" name="Line 31">
                <a:extLst>
                  <a:ext uri="{FF2B5EF4-FFF2-40B4-BE49-F238E27FC236}">
                    <a16:creationId xmlns:a16="http://schemas.microsoft.com/office/drawing/2014/main" id="{3CE8CD85-2EA2-4CE8-90C5-2C82F2D09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6" name="Line 32">
                <a:extLst>
                  <a:ext uri="{FF2B5EF4-FFF2-40B4-BE49-F238E27FC236}">
                    <a16:creationId xmlns:a16="http://schemas.microsoft.com/office/drawing/2014/main" id="{4AE5AD16-4CD5-46F6-9601-73AE2EDB8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7" name="Line 33">
                <a:extLst>
                  <a:ext uri="{FF2B5EF4-FFF2-40B4-BE49-F238E27FC236}">
                    <a16:creationId xmlns:a16="http://schemas.microsoft.com/office/drawing/2014/main" id="{FFC1A721-C055-479E-B9AA-C1EE7045C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73" name="AutoShape 34">
            <a:extLst>
              <a:ext uri="{FF2B5EF4-FFF2-40B4-BE49-F238E27FC236}">
                <a16:creationId xmlns:a16="http://schemas.microsoft.com/office/drawing/2014/main" id="{7873B120-72D4-4F06-8C8C-8192BA3D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76600"/>
            <a:ext cx="1828800" cy="1066800"/>
          </a:xfrm>
          <a:prstGeom prst="can">
            <a:avLst>
              <a:gd name="adj" fmla="val 31102"/>
            </a:avLst>
          </a:prstGeom>
          <a:gradFill rotWithShape="0">
            <a:gsLst>
              <a:gs pos="0">
                <a:srgbClr val="008080"/>
              </a:gs>
              <a:gs pos="50000">
                <a:srgbClr val="33CCCC"/>
              </a:gs>
              <a:gs pos="100000">
                <a:srgbClr val="008080"/>
              </a:gs>
            </a:gsLst>
            <a:lin ang="0" scaled="1"/>
          </a:gra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174" name="Text Box 35">
            <a:extLst>
              <a:ext uri="{FF2B5EF4-FFF2-40B4-BE49-F238E27FC236}">
                <a16:creationId xmlns:a16="http://schemas.microsoft.com/office/drawing/2014/main" id="{DC6A4035-789B-4D25-B55B-9F729C0E8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29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" panose="020B0604020202020204" pitchFamily="34" charset="0"/>
              </a:rPr>
              <a:t>SQL Server</a:t>
            </a:r>
          </a:p>
        </p:txBody>
      </p:sp>
      <p:grpSp>
        <p:nvGrpSpPr>
          <p:cNvPr id="7175" name="Group 36">
            <a:extLst>
              <a:ext uri="{FF2B5EF4-FFF2-40B4-BE49-F238E27FC236}">
                <a16:creationId xmlns:a16="http://schemas.microsoft.com/office/drawing/2014/main" id="{1514EC30-EDF3-4E80-80C3-EBC2CCF4EF68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429000"/>
            <a:ext cx="1447800" cy="685800"/>
            <a:chOff x="2208" y="3456"/>
            <a:chExt cx="912" cy="432"/>
          </a:xfrm>
        </p:grpSpPr>
        <p:sp>
          <p:nvSpPr>
            <p:cNvPr id="21541" name="Rectangle 37">
              <a:extLst>
                <a:ext uri="{FF2B5EF4-FFF2-40B4-BE49-F238E27FC236}">
                  <a16:creationId xmlns:a16="http://schemas.microsoft.com/office/drawing/2014/main" id="{79771F43-54BF-4DE4-BFAB-0AD6EC740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56"/>
              <a:ext cx="912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it-IT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table</a:t>
              </a:r>
              <a:endParaRPr lang="en-US" altLang="it-IT" sz="16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7222" name="Rectangle 38">
              <a:extLst>
                <a:ext uri="{FF2B5EF4-FFF2-40B4-BE49-F238E27FC236}">
                  <a16:creationId xmlns:a16="http://schemas.microsoft.com/office/drawing/2014/main" id="{1CDD7EFE-4E94-467A-A0F5-C9AE227F7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00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7223" name="Rectangle 39">
              <a:extLst>
                <a:ext uri="{FF2B5EF4-FFF2-40B4-BE49-F238E27FC236}">
                  <a16:creationId xmlns:a16="http://schemas.microsoft.com/office/drawing/2014/main" id="{F12EF958-2C2A-4B5B-B072-6FD31F491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96"/>
              <a:ext cx="2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7224" name="Rectangle 40">
              <a:extLst>
                <a:ext uri="{FF2B5EF4-FFF2-40B4-BE49-F238E27FC236}">
                  <a16:creationId xmlns:a16="http://schemas.microsoft.com/office/drawing/2014/main" id="{4CCB8FE7-94BA-4D35-AAB5-236C537F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00"/>
              <a:ext cx="672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7225" name="Rectangle 41">
              <a:extLst>
                <a:ext uri="{FF2B5EF4-FFF2-40B4-BE49-F238E27FC236}">
                  <a16:creationId xmlns:a16="http://schemas.microsoft.com/office/drawing/2014/main" id="{C4E867A1-96C7-4F85-94EF-CBC482C9F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96"/>
              <a:ext cx="67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7226" name="Rectangle 42">
              <a:extLst>
                <a:ext uri="{FF2B5EF4-FFF2-40B4-BE49-F238E27FC236}">
                  <a16:creationId xmlns:a16="http://schemas.microsoft.com/office/drawing/2014/main" id="{32EA9187-89B9-4CDF-A851-88E2443EB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744"/>
              <a:ext cx="912" cy="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7227" name="Rectangle 43">
              <a:extLst>
                <a:ext uri="{FF2B5EF4-FFF2-40B4-BE49-F238E27FC236}">
                  <a16:creationId xmlns:a16="http://schemas.microsoft.com/office/drawing/2014/main" id="{6A07DA72-FF8C-4D6D-81AF-BF42F9881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9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7228" name="Rectangle 44">
              <a:extLst>
                <a:ext uri="{FF2B5EF4-FFF2-40B4-BE49-F238E27FC236}">
                  <a16:creationId xmlns:a16="http://schemas.microsoft.com/office/drawing/2014/main" id="{7719CF43-A707-45CA-8141-8D0853872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96"/>
              <a:ext cx="67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21549" name="AutoShape 45">
            <a:extLst>
              <a:ext uri="{FF2B5EF4-FFF2-40B4-BE49-F238E27FC236}">
                <a16:creationId xmlns:a16="http://schemas.microsoft.com/office/drawing/2014/main" id="{94DAD624-432D-41A9-A4F4-313F15E39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9000"/>
            <a:ext cx="3276600" cy="609600"/>
          </a:xfrm>
          <a:prstGeom prst="rightArrow">
            <a:avLst>
              <a:gd name="adj1" fmla="val 42861"/>
              <a:gd name="adj2" fmla="val 9687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SQL Query</a:t>
            </a:r>
            <a:endParaRPr lang="en-US" altLang="it-IT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7177" name="Group 46">
            <a:extLst>
              <a:ext uri="{FF2B5EF4-FFF2-40B4-BE49-F238E27FC236}">
                <a16:creationId xmlns:a16="http://schemas.microsoft.com/office/drawing/2014/main" id="{BCB3B9FA-11B5-4A6C-BC57-7CF913B86CA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43200"/>
            <a:ext cx="1533525" cy="1638300"/>
            <a:chOff x="1249" y="2374"/>
            <a:chExt cx="966" cy="1032"/>
          </a:xfrm>
        </p:grpSpPr>
        <p:grpSp>
          <p:nvGrpSpPr>
            <p:cNvPr id="7183" name="Group 47">
              <a:extLst>
                <a:ext uri="{FF2B5EF4-FFF2-40B4-BE49-F238E27FC236}">
                  <a16:creationId xmlns:a16="http://schemas.microsoft.com/office/drawing/2014/main" id="{F54442FA-979F-4550-9603-366BCDEA6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3" y="3040"/>
              <a:ext cx="332" cy="366"/>
              <a:chOff x="3090" y="3040"/>
              <a:chExt cx="332" cy="366"/>
            </a:xfrm>
          </p:grpSpPr>
          <p:sp>
            <p:nvSpPr>
              <p:cNvPr id="7219" name="Freeform 48">
                <a:extLst>
                  <a:ext uri="{FF2B5EF4-FFF2-40B4-BE49-F238E27FC236}">
                    <a16:creationId xmlns:a16="http://schemas.microsoft.com/office/drawing/2014/main" id="{E18EB345-9952-4CDD-B055-568C65A49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0" name="Freeform 49">
                <a:extLst>
                  <a:ext uri="{FF2B5EF4-FFF2-40B4-BE49-F238E27FC236}">
                    <a16:creationId xmlns:a16="http://schemas.microsoft.com/office/drawing/2014/main" id="{FC2CA56E-5327-4085-A0AD-8CC448C62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84" name="Group 50">
              <a:extLst>
                <a:ext uri="{FF2B5EF4-FFF2-40B4-BE49-F238E27FC236}">
                  <a16:creationId xmlns:a16="http://schemas.microsoft.com/office/drawing/2014/main" id="{7B1E1C87-64D0-42DB-B7D5-69DF14177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2905"/>
              <a:ext cx="966" cy="333"/>
              <a:chOff x="2456" y="2905"/>
              <a:chExt cx="966" cy="333"/>
            </a:xfrm>
          </p:grpSpPr>
          <p:sp>
            <p:nvSpPr>
              <p:cNvPr id="7217" name="Freeform 51">
                <a:extLst>
                  <a:ext uri="{FF2B5EF4-FFF2-40B4-BE49-F238E27FC236}">
                    <a16:creationId xmlns:a16="http://schemas.microsoft.com/office/drawing/2014/main" id="{DFAB3F45-095C-4519-B4E2-D3751D0CE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8" name="Freeform 52">
                <a:extLst>
                  <a:ext uri="{FF2B5EF4-FFF2-40B4-BE49-F238E27FC236}">
                    <a16:creationId xmlns:a16="http://schemas.microsoft.com/office/drawing/2014/main" id="{03E50AB1-077B-49A4-8EC5-A8E6D3913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85" name="Group 53">
              <a:extLst>
                <a:ext uri="{FF2B5EF4-FFF2-40B4-BE49-F238E27FC236}">
                  <a16:creationId xmlns:a16="http://schemas.microsoft.com/office/drawing/2014/main" id="{25631921-74F7-41CA-9D1D-59E917358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3072"/>
              <a:ext cx="634" cy="334"/>
              <a:chOff x="2456" y="3072"/>
              <a:chExt cx="634" cy="334"/>
            </a:xfrm>
          </p:grpSpPr>
          <p:sp>
            <p:nvSpPr>
              <p:cNvPr id="7215" name="Freeform 54">
                <a:extLst>
                  <a:ext uri="{FF2B5EF4-FFF2-40B4-BE49-F238E27FC236}">
                    <a16:creationId xmlns:a16="http://schemas.microsoft.com/office/drawing/2014/main" id="{60C0F31F-A5D7-4182-A397-FF52785B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6" name="Freeform 55">
                <a:extLst>
                  <a:ext uri="{FF2B5EF4-FFF2-40B4-BE49-F238E27FC236}">
                    <a16:creationId xmlns:a16="http://schemas.microsoft.com/office/drawing/2014/main" id="{E6617F70-3797-41D5-B440-B4DCB43CF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6" name="Freeform 56">
              <a:extLst>
                <a:ext uri="{FF2B5EF4-FFF2-40B4-BE49-F238E27FC236}">
                  <a16:creationId xmlns:a16="http://schemas.microsoft.com/office/drawing/2014/main" id="{F6AD4A0A-4AA0-447E-B2FD-4D12DF29D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3130"/>
              <a:ext cx="127" cy="77"/>
            </a:xfrm>
            <a:custGeom>
              <a:avLst/>
              <a:gdLst>
                <a:gd name="T0" fmla="*/ 127 w 127"/>
                <a:gd name="T1" fmla="*/ 77 h 77"/>
                <a:gd name="T2" fmla="*/ 0 w 127"/>
                <a:gd name="T3" fmla="*/ 44 h 77"/>
                <a:gd name="T4" fmla="*/ 0 w 127"/>
                <a:gd name="T5" fmla="*/ 0 h 77"/>
                <a:gd name="T6" fmla="*/ 127 w 127"/>
                <a:gd name="T7" fmla="*/ 36 h 77"/>
                <a:gd name="T8" fmla="*/ 127 w 127"/>
                <a:gd name="T9" fmla="*/ 7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77">
                  <a:moveTo>
                    <a:pt x="127" y="77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27" y="36"/>
                  </a:lnTo>
                  <a:lnTo>
                    <a:pt x="127" y="7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7" name="Group 57">
              <a:extLst>
                <a:ext uri="{FF2B5EF4-FFF2-40B4-BE49-F238E27FC236}">
                  <a16:creationId xmlns:a16="http://schemas.microsoft.com/office/drawing/2014/main" id="{33C5E142-9BA4-410E-987E-87C4C0580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0" y="3195"/>
              <a:ext cx="248" cy="169"/>
              <a:chOff x="2787" y="3195"/>
              <a:chExt cx="248" cy="169"/>
            </a:xfrm>
          </p:grpSpPr>
          <p:sp>
            <p:nvSpPr>
              <p:cNvPr id="7213" name="Freeform 58">
                <a:extLst>
                  <a:ext uri="{FF2B5EF4-FFF2-40B4-BE49-F238E27FC236}">
                    <a16:creationId xmlns:a16="http://schemas.microsoft.com/office/drawing/2014/main" id="{0442F7CF-4A52-403D-9909-16BB5201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4" name="Freeform 59">
                <a:extLst>
                  <a:ext uri="{FF2B5EF4-FFF2-40B4-BE49-F238E27FC236}">
                    <a16:creationId xmlns:a16="http://schemas.microsoft.com/office/drawing/2014/main" id="{34501791-77D9-4859-991E-3B5703621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A9A9A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8" name="Line 60">
              <a:extLst>
                <a:ext uri="{FF2B5EF4-FFF2-40B4-BE49-F238E27FC236}">
                  <a16:creationId xmlns:a16="http://schemas.microsoft.com/office/drawing/2014/main" id="{9A12DDEC-0398-4E74-8928-2A29D7E3F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7" y="3254"/>
              <a:ext cx="233" cy="56"/>
            </a:xfrm>
            <a:prstGeom prst="line">
              <a:avLst/>
            </a:prstGeom>
            <a:noFill/>
            <a:ln w="1270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61">
              <a:extLst>
                <a:ext uri="{FF2B5EF4-FFF2-40B4-BE49-F238E27FC236}">
                  <a16:creationId xmlns:a16="http://schemas.microsoft.com/office/drawing/2014/main" id="{A7EA140F-FEB6-4DF9-A234-2309B4669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84"/>
              <a:ext cx="87" cy="38"/>
            </a:xfrm>
            <a:custGeom>
              <a:avLst/>
              <a:gdLst>
                <a:gd name="T0" fmla="*/ 0 w 87"/>
                <a:gd name="T1" fmla="*/ 0 h 38"/>
                <a:gd name="T2" fmla="*/ 0 w 87"/>
                <a:gd name="T3" fmla="*/ 13 h 38"/>
                <a:gd name="T4" fmla="*/ 87 w 87"/>
                <a:gd name="T5" fmla="*/ 38 h 38"/>
                <a:gd name="T6" fmla="*/ 87 w 87"/>
                <a:gd name="T7" fmla="*/ 23 h 38"/>
                <a:gd name="T8" fmla="*/ 0 w 87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8">
                  <a:moveTo>
                    <a:pt x="0" y="0"/>
                  </a:moveTo>
                  <a:lnTo>
                    <a:pt x="0" y="13"/>
                  </a:lnTo>
                  <a:lnTo>
                    <a:pt x="87" y="38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Freeform 62">
              <a:extLst>
                <a:ext uri="{FF2B5EF4-FFF2-40B4-BE49-F238E27FC236}">
                  <a16:creationId xmlns:a16="http://schemas.microsoft.com/office/drawing/2014/main" id="{B2F5F65C-B217-4AA1-A081-99EEFD7DA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34"/>
              <a:ext cx="87" cy="36"/>
            </a:xfrm>
            <a:custGeom>
              <a:avLst/>
              <a:gdLst>
                <a:gd name="T0" fmla="*/ 0 w 87"/>
                <a:gd name="T1" fmla="*/ 0 h 36"/>
                <a:gd name="T2" fmla="*/ 0 w 87"/>
                <a:gd name="T3" fmla="*/ 13 h 36"/>
                <a:gd name="T4" fmla="*/ 87 w 87"/>
                <a:gd name="T5" fmla="*/ 36 h 36"/>
                <a:gd name="T6" fmla="*/ 87 w 87"/>
                <a:gd name="T7" fmla="*/ 23 h 36"/>
                <a:gd name="T8" fmla="*/ 0 w 8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6">
                  <a:moveTo>
                    <a:pt x="0" y="0"/>
                  </a:moveTo>
                  <a:lnTo>
                    <a:pt x="0" y="13"/>
                  </a:lnTo>
                  <a:lnTo>
                    <a:pt x="87" y="36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91" name="Group 63">
              <a:extLst>
                <a:ext uri="{FF2B5EF4-FFF2-40B4-BE49-F238E27FC236}">
                  <a16:creationId xmlns:a16="http://schemas.microsoft.com/office/drawing/2014/main" id="{C54616F2-AD18-49BD-80A9-5922AB365B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374"/>
              <a:ext cx="582" cy="570"/>
              <a:chOff x="2801" y="2374"/>
              <a:chExt cx="582" cy="570"/>
            </a:xfrm>
          </p:grpSpPr>
          <p:sp>
            <p:nvSpPr>
              <p:cNvPr id="7211" name="Freeform 64">
                <a:extLst>
                  <a:ext uri="{FF2B5EF4-FFF2-40B4-BE49-F238E27FC236}">
                    <a16:creationId xmlns:a16="http://schemas.microsoft.com/office/drawing/2014/main" id="{5221D46D-2870-423C-8170-27E84908F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480 w 582"/>
                  <a:gd name="T11" fmla="*/ 570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  <a:lnTo>
                      <a:pt x="480" y="57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Freeform 65">
                <a:extLst>
                  <a:ext uri="{FF2B5EF4-FFF2-40B4-BE49-F238E27FC236}">
                    <a16:creationId xmlns:a16="http://schemas.microsoft.com/office/drawing/2014/main" id="{288934FC-7C21-4736-B73C-56ED2A16B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2" name="Group 66">
              <a:extLst>
                <a:ext uri="{FF2B5EF4-FFF2-40B4-BE49-F238E27FC236}">
                  <a16:creationId xmlns:a16="http://schemas.microsoft.com/office/drawing/2014/main" id="{B1F0F823-2A3A-4429-B477-998578D87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1" y="2523"/>
              <a:ext cx="190" cy="626"/>
              <a:chOff x="3088" y="2523"/>
              <a:chExt cx="190" cy="626"/>
            </a:xfrm>
          </p:grpSpPr>
          <p:sp>
            <p:nvSpPr>
              <p:cNvPr id="7209" name="Freeform 67">
                <a:extLst>
                  <a:ext uri="{FF2B5EF4-FFF2-40B4-BE49-F238E27FC236}">
                    <a16:creationId xmlns:a16="http://schemas.microsoft.com/office/drawing/2014/main" id="{A88563B9-5EC1-4E70-A983-40CA14E2B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0" name="Freeform 68">
                <a:extLst>
                  <a:ext uri="{FF2B5EF4-FFF2-40B4-BE49-F238E27FC236}">
                    <a16:creationId xmlns:a16="http://schemas.microsoft.com/office/drawing/2014/main" id="{7280F1AF-6663-4D8C-A9ED-199F36BC8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3" name="Group 69">
              <a:extLst>
                <a:ext uri="{FF2B5EF4-FFF2-40B4-BE49-F238E27FC236}">
                  <a16:creationId xmlns:a16="http://schemas.microsoft.com/office/drawing/2014/main" id="{0E7077B3-B84B-4CE7-BDD3-27E3B2CEE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395"/>
              <a:ext cx="786" cy="231"/>
              <a:chOff x="2492" y="2395"/>
              <a:chExt cx="786" cy="231"/>
            </a:xfrm>
          </p:grpSpPr>
          <p:sp>
            <p:nvSpPr>
              <p:cNvPr id="7207" name="Freeform 70">
                <a:extLst>
                  <a:ext uri="{FF2B5EF4-FFF2-40B4-BE49-F238E27FC236}">
                    <a16:creationId xmlns:a16="http://schemas.microsoft.com/office/drawing/2014/main" id="{37012BC0-72B9-47C1-A9AF-88F20FEE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8" name="Freeform 71">
                <a:extLst>
                  <a:ext uri="{FF2B5EF4-FFF2-40B4-BE49-F238E27FC236}">
                    <a16:creationId xmlns:a16="http://schemas.microsoft.com/office/drawing/2014/main" id="{619F73CD-FC96-4F3A-89F6-7D570BB21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4" name="Group 72">
              <a:extLst>
                <a:ext uri="{FF2B5EF4-FFF2-40B4-BE49-F238E27FC236}">
                  <a16:creationId xmlns:a16="http://schemas.microsoft.com/office/drawing/2014/main" id="{0156D45D-E84E-40C4-83CE-516DC3FCB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" y="3026"/>
              <a:ext cx="415" cy="127"/>
              <a:chOff x="2610" y="3026"/>
              <a:chExt cx="415" cy="127"/>
            </a:xfrm>
          </p:grpSpPr>
          <p:sp>
            <p:nvSpPr>
              <p:cNvPr id="7205" name="Freeform 73">
                <a:extLst>
                  <a:ext uri="{FF2B5EF4-FFF2-40B4-BE49-F238E27FC236}">
                    <a16:creationId xmlns:a16="http://schemas.microsoft.com/office/drawing/2014/main" id="{3C17891A-E81F-4F8C-8F47-ECF256844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w 415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6" name="Freeform 74">
                <a:extLst>
                  <a:ext uri="{FF2B5EF4-FFF2-40B4-BE49-F238E27FC236}">
                    <a16:creationId xmlns:a16="http://schemas.microsoft.com/office/drawing/2014/main" id="{8B6E399B-C042-482C-80DA-5B6D9B2BA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5" name="Group 75">
              <a:extLst>
                <a:ext uri="{FF2B5EF4-FFF2-40B4-BE49-F238E27FC236}">
                  <a16:creationId xmlns:a16="http://schemas.microsoft.com/office/drawing/2014/main" id="{9F1288AE-10D8-4A8A-8B03-FBF947EAD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483"/>
              <a:ext cx="596" cy="667"/>
              <a:chOff x="2492" y="2483"/>
              <a:chExt cx="596" cy="667"/>
            </a:xfrm>
          </p:grpSpPr>
          <p:sp>
            <p:nvSpPr>
              <p:cNvPr id="7203" name="Freeform 76">
                <a:extLst>
                  <a:ext uri="{FF2B5EF4-FFF2-40B4-BE49-F238E27FC236}">
                    <a16:creationId xmlns:a16="http://schemas.microsoft.com/office/drawing/2014/main" id="{3F5C1DFF-62F7-4BB6-8C84-277C867B5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4" name="Freeform 77">
                <a:extLst>
                  <a:ext uri="{FF2B5EF4-FFF2-40B4-BE49-F238E27FC236}">
                    <a16:creationId xmlns:a16="http://schemas.microsoft.com/office/drawing/2014/main" id="{DAC4B6A6-1068-491A-BA04-D30C0D531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6" name="Group 78">
              <a:extLst>
                <a:ext uri="{FF2B5EF4-FFF2-40B4-BE49-F238E27FC236}">
                  <a16:creationId xmlns:a16="http://schemas.microsoft.com/office/drawing/2014/main" id="{7EEB7CA7-B0D8-4056-9280-BF0995A35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0" y="2559"/>
              <a:ext cx="435" cy="486"/>
              <a:chOff x="2567" y="2559"/>
              <a:chExt cx="435" cy="486"/>
            </a:xfrm>
          </p:grpSpPr>
          <p:sp>
            <p:nvSpPr>
              <p:cNvPr id="7201" name="Freeform 79">
                <a:extLst>
                  <a:ext uri="{FF2B5EF4-FFF2-40B4-BE49-F238E27FC236}">
                    <a16:creationId xmlns:a16="http://schemas.microsoft.com/office/drawing/2014/main" id="{23565FA8-1A03-4404-8B0F-57C6FC18E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Freeform 80">
                <a:extLst>
                  <a:ext uri="{FF2B5EF4-FFF2-40B4-BE49-F238E27FC236}">
                    <a16:creationId xmlns:a16="http://schemas.microsoft.com/office/drawing/2014/main" id="{A147F5F3-40A7-4A61-A725-2DDFBDE67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7" name="Group 81">
              <a:extLst>
                <a:ext uri="{FF2B5EF4-FFF2-40B4-BE49-F238E27FC236}">
                  <a16:creationId xmlns:a16="http://schemas.microsoft.com/office/drawing/2014/main" id="{23C26474-51C3-4B89-A2BE-3E0AD5016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2592"/>
              <a:ext cx="383" cy="412"/>
              <a:chOff x="1395" y="2592"/>
              <a:chExt cx="383" cy="412"/>
            </a:xfrm>
          </p:grpSpPr>
          <p:sp>
            <p:nvSpPr>
              <p:cNvPr id="7199" name="Freeform 82">
                <a:extLst>
                  <a:ext uri="{FF2B5EF4-FFF2-40B4-BE49-F238E27FC236}">
                    <a16:creationId xmlns:a16="http://schemas.microsoft.com/office/drawing/2014/main" id="{60F31738-6228-434D-84A7-42A826E14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0" name="Freeform 83">
                <a:extLst>
                  <a:ext uri="{FF2B5EF4-FFF2-40B4-BE49-F238E27FC236}">
                    <a16:creationId xmlns:a16="http://schemas.microsoft.com/office/drawing/2014/main" id="{E255CF7E-EA94-4C77-B145-7E8EC0571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</a:path>
                </a:pathLst>
              </a:custGeom>
              <a:noFill/>
              <a:ln w="12700">
                <a:solidFill>
                  <a:srgbClr val="91919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98" name="Rectangle 84">
              <a:extLst>
                <a:ext uri="{FF2B5EF4-FFF2-40B4-BE49-F238E27FC236}">
                  <a16:creationId xmlns:a16="http://schemas.microsoft.com/office/drawing/2014/main" id="{57BF703C-FEFA-48CC-ACF1-771D45ED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652"/>
              <a:ext cx="36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7178" name="Rectangle 85">
            <a:extLst>
              <a:ext uri="{FF2B5EF4-FFF2-40B4-BE49-F238E27FC236}">
                <a16:creationId xmlns:a16="http://schemas.microsoft.com/office/drawing/2014/main" id="{3F619109-6DA7-47AF-A155-A52275F25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 Narrow" panose="020B0606020202030204" pitchFamily="34" charset="0"/>
              </a:rPr>
              <a:t>Application</a:t>
            </a:r>
          </a:p>
        </p:txBody>
      </p:sp>
      <p:sp>
        <p:nvSpPr>
          <p:cNvPr id="7179" name="Rectangle 86">
            <a:extLst>
              <a:ext uri="{FF2B5EF4-FFF2-40B4-BE49-F238E27FC236}">
                <a16:creationId xmlns:a16="http://schemas.microsoft.com/office/drawing/2014/main" id="{12B1439C-2D96-4A50-A1ED-DBF0E6D2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860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21591" name="AutoShape 87">
            <a:extLst>
              <a:ext uri="{FF2B5EF4-FFF2-40B4-BE49-F238E27FC236}">
                <a16:creationId xmlns:a16="http://schemas.microsoft.com/office/drawing/2014/main" id="{CB074CFA-F87F-42DE-9DA0-F3FEE97CD8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81200" y="2819400"/>
            <a:ext cx="3276600" cy="609600"/>
          </a:xfrm>
          <a:prstGeom prst="rightArrow">
            <a:avLst>
              <a:gd name="adj1" fmla="val 42861"/>
              <a:gd name="adj2" fmla="val 9687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0322" dir="4293903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Results</a:t>
            </a:r>
          </a:p>
        </p:txBody>
      </p:sp>
      <p:sp>
        <p:nvSpPr>
          <p:cNvPr id="7181" name="Text Box 88">
            <a:extLst>
              <a:ext uri="{FF2B5EF4-FFF2-40B4-BE49-F238E27FC236}">
                <a16:creationId xmlns:a16="http://schemas.microsoft.com/office/drawing/2014/main" id="{713434A8-50FD-4506-9F5A-824BBDE4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48200"/>
            <a:ext cx="25066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SELECT * FROM table</a:t>
            </a:r>
          </a:p>
          <a:p>
            <a:r>
              <a:rPr lang="it-IT" altLang="it-IT" sz="1600" b="1">
                <a:latin typeface="Courier New" panose="02070309020205020404" pitchFamily="49" charset="0"/>
              </a:rPr>
              <a:t>WHERE IDrow = 123</a:t>
            </a:r>
          </a:p>
        </p:txBody>
      </p:sp>
      <p:sp>
        <p:nvSpPr>
          <p:cNvPr id="7182" name="Text Box 89">
            <a:extLst>
              <a:ext uri="{FF2B5EF4-FFF2-40B4-BE49-F238E27FC236}">
                <a16:creationId xmlns:a16="http://schemas.microsoft.com/office/drawing/2014/main" id="{EB608E60-4C4E-4C9C-B789-465CA19E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71975"/>
            <a:ext cx="22050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" panose="020B0604020202020204" pitchFamily="34" charset="0"/>
              </a:rPr>
              <a:t>Relational Database</a:t>
            </a:r>
          </a:p>
          <a:p>
            <a:r>
              <a:rPr lang="en-US" altLang="it-IT" sz="1600" b="1">
                <a:latin typeface="Arial" panose="020B0604020202020204" pitchFamily="34" charset="0"/>
              </a:rPr>
              <a:t>Management System</a:t>
            </a:r>
          </a:p>
          <a:p>
            <a:r>
              <a:rPr lang="en-US" altLang="it-IT" sz="1600" b="1">
                <a:latin typeface="Arial" panose="020B0604020202020204" pitchFamily="34" charset="0"/>
              </a:rPr>
              <a:t>(RDBMS)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3336</TotalTime>
  <Words>717</Words>
  <Application>Microsoft Office PowerPoint</Application>
  <PresentationFormat>On-screen Show (4:3)</PresentationFormat>
  <Paragraphs>128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Encode Sans</vt:lpstr>
      <vt:lpstr>Arial Narrow</vt:lpstr>
      <vt:lpstr>Encode Sans ExtraLight</vt:lpstr>
      <vt:lpstr>Times New Roman</vt:lpstr>
      <vt:lpstr>Wingdings</vt:lpstr>
      <vt:lpstr>Courier New</vt:lpstr>
      <vt:lpstr>Arial</vt:lpstr>
      <vt:lpstr>Laertes template</vt:lpstr>
      <vt:lpstr>Unità Formativa D68444-67496 BASE DI DATI – SQL Docente: Alberto Venditti</vt:lpstr>
      <vt:lpstr>Mi presento</vt:lpstr>
      <vt:lpstr>Obiettivi dell’Unità Formativa</vt:lpstr>
      <vt:lpstr>Metodologia didattica</vt:lpstr>
      <vt:lpstr>Domande di warm-up: ripassiamo alcuni concetti e anticipiamo alcune tematiche future</vt:lpstr>
      <vt:lpstr>Domande di warm-up: ripassiamo alcuni concetti e anticipiamo alcune tematiche future</vt:lpstr>
      <vt:lpstr>Introduzione a Microsoft SQL Server</vt:lpstr>
      <vt:lpstr>What Is SQL Server</vt:lpstr>
      <vt:lpstr>What Is SQL Server</vt:lpstr>
      <vt:lpstr>What Is Transact-SQL</vt:lpstr>
      <vt:lpstr>SQL Server Platforms</vt:lpstr>
      <vt:lpstr>SQL Server Platforms</vt:lpstr>
      <vt:lpstr>SQL Server Editions</vt:lpstr>
      <vt:lpstr>SQL Server Services</vt:lpstr>
      <vt:lpstr>SQL Server Software</vt:lpstr>
      <vt:lpstr>Communication Basic Concepts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117</cp:revision>
  <cp:lastPrinted>1999-05-25T16:42:24Z</cp:lastPrinted>
  <dcterms:created xsi:type="dcterms:W3CDTF">1998-02-16T21:05:10Z</dcterms:created>
  <dcterms:modified xsi:type="dcterms:W3CDTF">2022-01-19T08:14:18Z</dcterms:modified>
</cp:coreProperties>
</file>