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569" r:id="rId2"/>
    <p:sldId id="414" r:id="rId3"/>
    <p:sldId id="515" r:id="rId4"/>
    <p:sldId id="516" r:id="rId5"/>
    <p:sldId id="517" r:id="rId6"/>
    <p:sldId id="545" r:id="rId7"/>
    <p:sldId id="546" r:id="rId8"/>
    <p:sldId id="422" r:id="rId9"/>
    <p:sldId id="535" r:id="rId10"/>
    <p:sldId id="536" r:id="rId11"/>
    <p:sldId id="537" r:id="rId12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Lucida Sans Typewriter" panose="020B0509030504030204" pitchFamily="49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FF00"/>
    <a:srgbClr val="0000FF"/>
    <a:srgbClr val="66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4" autoAdjust="0"/>
    <p:restoredTop sz="90929"/>
  </p:normalViewPr>
  <p:slideViewPr>
    <p:cSldViewPr>
      <p:cViewPr varScale="1">
        <p:scale>
          <a:sx n="100" d="100"/>
          <a:sy n="100" d="100"/>
        </p:scale>
        <p:origin x="14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181D602-832F-4A1F-A7A0-22CFB58C61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DDCCEC7-354C-491E-99A2-D2F7E455F9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3901F8A-7234-4CD0-B204-8E07F2983A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59459D4-608B-498C-97A0-9C7BC395EC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AB32DE-9BDD-4030-B085-1B1E35938D0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AC81293-A589-4298-B07B-A229DD52B5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7B9B6F8-1014-4292-BE93-231C10E105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162458C-2F5C-43CF-B91A-92425B8F2A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471A8E7-E26B-4949-A566-F958B8A329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6D6ACBB-E81C-44CB-ACEE-0A1D356F11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FCA2EE6E-C810-4194-AC38-F86BA0BC5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D5259A-AA11-4A8B-B1BF-463801713ACB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752601"/>
            <a:ext cx="7175700" cy="392974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  <p:extLst>
      <p:ext uri="{BB962C8B-B14F-4D97-AF65-F5344CB8AC3E}">
        <p14:creationId xmlns:p14="http://schemas.microsoft.com/office/powerpoint/2010/main" val="14929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501533"/>
            <a:ext cx="56721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3554055"/>
            <a:ext cx="567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329907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5623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118293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592200"/>
            <a:ext cx="63354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112683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06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id="{F2E47A38-F329-6744-9F60-C06219F4BCB9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id="{09196BD8-1AF8-704D-867C-4761D161A798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6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id="{03A33C7E-44B0-A447-A10F-3EE447DA6110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id="{096F49CE-1BC2-6646-AD0B-55CFE6CCA88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94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id="{7A8D26BD-44DA-FB4A-9CF9-453FBF8614DE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id="{6D40635D-3865-6E41-95A6-D1E0C7F7A3B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367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47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6125133"/>
            <a:ext cx="10974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907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 sz="2800" dirty="0"/>
              <a:t>Unità Formativa D68444-67496</a:t>
            </a:r>
            <a:br>
              <a:rPr lang="it-IT" sz="4000" dirty="0"/>
            </a:br>
            <a:r>
              <a:rPr lang="it-IT" sz="4000" dirty="0"/>
              <a:t>BASE DI DATI – SQL</a:t>
            </a:r>
            <a:br>
              <a:rPr lang="it-IT" sz="4000" dirty="0"/>
            </a:br>
            <a:r>
              <a:rPr lang="it-IT" dirty="0"/>
              <a:t>Docente: Alberto Venditti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C40B2700-C00D-4A12-8EEA-1126065BB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Functions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ED9E989-A920-47DC-9337-16D3E24B6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484784"/>
            <a:ext cx="7497000" cy="39284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altLang="it-IT"/>
              <a:t>Rowset Functions</a:t>
            </a:r>
          </a:p>
          <a:p>
            <a:pPr>
              <a:lnSpc>
                <a:spcPct val="98000"/>
              </a:lnSpc>
            </a:pPr>
            <a:endParaRPr lang="en-US" altLang="it-IT"/>
          </a:p>
          <a:p>
            <a:pPr>
              <a:lnSpc>
                <a:spcPct val="98000"/>
              </a:lnSpc>
            </a:pPr>
            <a:endParaRPr lang="en-US" altLang="it-IT"/>
          </a:p>
          <a:p>
            <a:pPr>
              <a:lnSpc>
                <a:spcPct val="98000"/>
              </a:lnSpc>
            </a:pPr>
            <a:r>
              <a:rPr lang="en-US" altLang="it-IT"/>
              <a:t>Aggregate Functions</a:t>
            </a:r>
          </a:p>
          <a:p>
            <a:endParaRPr lang="en-US" altLang="it-IT"/>
          </a:p>
          <a:p>
            <a:endParaRPr lang="en-US" altLang="it-IT"/>
          </a:p>
          <a:p>
            <a:r>
              <a:rPr lang="en-US" altLang="it-IT"/>
              <a:t>Scalar Functions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7FA998FE-36E0-4947-9FFB-43069D809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0984"/>
            <a:ext cx="7924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2000">
                <a:latin typeface="Lucida Sans Typewriter" panose="020B0509030504030204" pitchFamily="49" charset="0"/>
              </a:rPr>
              <a:t>SELECT *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 FROM OPENQUERY</a:t>
            </a:r>
            <a:br>
              <a:rPr lang="en-US" altLang="it-IT" sz="2000">
                <a:latin typeface="Lucida Sans Typewriter" panose="020B0509030504030204" pitchFamily="49" charset="0"/>
              </a:rPr>
            </a:br>
            <a:r>
              <a:rPr lang="en-US" altLang="it-IT" sz="2000">
                <a:latin typeface="Lucida Sans Typewriter" panose="020B0509030504030204" pitchFamily="49" charset="0"/>
              </a:rPr>
              <a:t>  (OracleSvr, 'SELECT name, id FROM owner.titles')</a:t>
            </a:r>
            <a:r>
              <a:rPr lang="en-US" altLang="it-IT" sz="2000" noProof="1">
                <a:latin typeface="Lucida Sans Typewriter" panose="020B0509030504030204" pitchFamily="49" charset="0"/>
              </a:rPr>
              <a:t>  </a:t>
            </a:r>
            <a:endParaRPr lang="en-US" altLang="it-IT" sz="2000">
              <a:latin typeface="Lucida Sans Typewriter" panose="020B0509030504030204" pitchFamily="49" charset="0"/>
            </a:endParaRP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41F8E90B-5963-49CF-A977-1076B6D8C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65984"/>
            <a:ext cx="792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2000">
                <a:latin typeface="Lucida Sans Typewriter" panose="020B0509030504030204" pitchFamily="49" charset="0"/>
              </a:rPr>
              <a:t>SELECT AVG(unitprice) FROM products</a:t>
            </a:r>
            <a:endParaRPr lang="en-US" altLang="it-IT"/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05146F65-C25D-4D45-9DA3-6EFE0C47C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989984"/>
            <a:ext cx="7924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2000">
                <a:latin typeface="Lucida Sans Typewriter" panose="020B0509030504030204" pitchFamily="49" charset="0"/>
              </a:rPr>
              <a:t>SELECT DB_NAME() AS 'database'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6B48528-12BC-456A-AF89-D8D112F4F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Function Examples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FBF32F7-69F6-43D6-A820-913C0B25A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52600"/>
            <a:ext cx="853440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SELECT 'ANSI:', CONVERT(varchar(30), GETDATE(), 102) AS Style</a:t>
            </a:r>
            <a:br>
              <a:rPr lang="en-US" altLang="it-IT" sz="1600" noProof="1">
                <a:latin typeface="Lucida Sans Typewriter" panose="020B0509030504030204" pitchFamily="49" charset="0"/>
              </a:rPr>
            </a:br>
            <a:r>
              <a:rPr lang="en-US" altLang="it-IT" sz="1600" noProof="1">
                <a:latin typeface="Lucida Sans Typewriter" panose="020B0509030504030204" pitchFamily="49" charset="0"/>
              </a:rPr>
              <a:t>UNION</a:t>
            </a:r>
            <a:br>
              <a:rPr lang="en-US" altLang="it-IT" sz="1600" noProof="1">
                <a:latin typeface="Lucida Sans Typewriter" panose="020B0509030504030204" pitchFamily="49" charset="0"/>
              </a:rPr>
            </a:br>
            <a:r>
              <a:rPr lang="en-US" altLang="it-IT" sz="1600" noProof="1">
                <a:latin typeface="Lucida Sans Typewriter" panose="020B0509030504030204" pitchFamily="49" charset="0"/>
              </a:rPr>
              <a:t>SELECT 'Japanese:', CONVERT(varchar(30), GETDATE(), 111)</a:t>
            </a:r>
            <a:br>
              <a:rPr lang="en-US" altLang="it-IT" sz="1600" noProof="1">
                <a:latin typeface="Lucida Sans Typewriter" panose="020B0509030504030204" pitchFamily="49" charset="0"/>
              </a:rPr>
            </a:br>
            <a:r>
              <a:rPr lang="en-US" altLang="it-IT" sz="1600" noProof="1">
                <a:latin typeface="Lucida Sans Typewriter" panose="020B0509030504030204" pitchFamily="49" charset="0"/>
              </a:rPr>
              <a:t>UNION</a:t>
            </a:r>
            <a:br>
              <a:rPr lang="en-US" altLang="it-IT" sz="1600" noProof="1">
                <a:latin typeface="Lucida Sans Typewriter" panose="020B0509030504030204" pitchFamily="49" charset="0"/>
              </a:rPr>
            </a:br>
            <a:r>
              <a:rPr lang="en-US" altLang="it-IT" sz="1600" noProof="1">
                <a:latin typeface="Lucida Sans Typewriter" panose="020B0509030504030204" pitchFamily="49" charset="0"/>
              </a:rPr>
              <a:t>SELECT 'European:', CONVERT(varchar(30), GETDATE(), 113)</a:t>
            </a:r>
            <a:endParaRPr lang="en-US" altLang="it-IT" noProof="1">
              <a:latin typeface="Lucida Sans Typewriter" panose="020B0509030504030204" pitchFamily="49" charset="0"/>
            </a:endParaRP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EC14B164-F418-4D1E-9C3C-0C399E048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8" y="3403600"/>
            <a:ext cx="960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2000" b="1"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2576139D-07EC-45CB-B59D-AB25C50F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264025"/>
            <a:ext cx="1884362" cy="33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ANSI: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343D29C3-E330-4638-BD84-BA2996E1E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597400"/>
            <a:ext cx="1884362" cy="334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Japanese:</a:t>
            </a: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09D29229-64BD-49E4-BA81-B1655DBF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932363"/>
            <a:ext cx="1884362" cy="33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European:</a:t>
            </a:r>
          </a:p>
        </p:txBody>
      </p:sp>
      <p:sp>
        <p:nvSpPr>
          <p:cNvPr id="320520" name="Rectangle 8">
            <a:extLst>
              <a:ext uri="{FF2B5EF4-FFF2-40B4-BE49-F238E27FC236}">
                <a16:creationId xmlns:a16="http://schemas.microsoft.com/office/drawing/2014/main" id="{77DFC732-3B88-4F9F-A42B-B513119F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46513"/>
            <a:ext cx="3148013" cy="417512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it-IT" sz="2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Style</a:t>
            </a:r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7F4B52E5-F3E8-48AC-B774-A5E124E8D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4264025"/>
            <a:ext cx="1185863" cy="33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DAC1E6D4-1DDA-4C9E-A95C-FC1D8E8D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4597400"/>
            <a:ext cx="1185863" cy="334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267" name="Rectangle 11">
            <a:extLst>
              <a:ext uri="{FF2B5EF4-FFF2-40B4-BE49-F238E27FC236}">
                <a16:creationId xmlns:a16="http://schemas.microsoft.com/office/drawing/2014/main" id="{618DEAF8-01D5-4EEB-AA4A-34142A2D5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4025"/>
            <a:ext cx="3148013" cy="333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1998.03.19</a:t>
            </a:r>
          </a:p>
        </p:txBody>
      </p:sp>
      <p:sp>
        <p:nvSpPr>
          <p:cNvPr id="96268" name="Rectangle 12">
            <a:extLst>
              <a:ext uri="{FF2B5EF4-FFF2-40B4-BE49-F238E27FC236}">
                <a16:creationId xmlns:a16="http://schemas.microsoft.com/office/drawing/2014/main" id="{AA433A99-50FD-43A7-83BD-FBA234531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97400"/>
            <a:ext cx="3148013" cy="334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1998/03/19</a:t>
            </a:r>
          </a:p>
        </p:txBody>
      </p:sp>
      <p:sp>
        <p:nvSpPr>
          <p:cNvPr id="96269" name="Rectangle 13">
            <a:extLst>
              <a:ext uri="{FF2B5EF4-FFF2-40B4-BE49-F238E27FC236}">
                <a16:creationId xmlns:a16="http://schemas.microsoft.com/office/drawing/2014/main" id="{8CE86146-FD38-49B4-8255-CBA42B9C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32363"/>
            <a:ext cx="3148013" cy="333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19 Mar 1998 16:34:40:616</a:t>
            </a:r>
          </a:p>
        </p:txBody>
      </p:sp>
      <p:sp>
        <p:nvSpPr>
          <p:cNvPr id="320526" name="Rectangle 14">
            <a:extLst>
              <a:ext uri="{FF2B5EF4-FFF2-40B4-BE49-F238E27FC236}">
                <a16:creationId xmlns:a16="http://schemas.microsoft.com/office/drawing/2014/main" id="{E35CBF4C-D0FF-4708-9E29-E3781FD9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849688"/>
            <a:ext cx="1884362" cy="417512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 altLang="it-IT" sz="20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2EFB43C-0D13-41E8-8A29-A94B2EDEA3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</a:pPr>
            <a:r>
              <a:rPr lang="en-US" altLang="it-IT" sz="4800">
                <a:latin typeface="Times New Roman" panose="02020603050405020304" pitchFamily="18" charset="0"/>
              </a:rPr>
              <a:t>Aspetti</a:t>
            </a:r>
            <a:br>
              <a:rPr lang="en-US" altLang="it-IT" sz="4800">
                <a:latin typeface="Times New Roman" panose="02020603050405020304" pitchFamily="18" charset="0"/>
              </a:rPr>
            </a:br>
            <a:r>
              <a:rPr lang="en-US" altLang="it-IT" sz="4800">
                <a:latin typeface="Times New Roman" panose="02020603050405020304" pitchFamily="18" charset="0"/>
              </a:rPr>
              <a:t>Implementativi</a:t>
            </a:r>
            <a:endParaRPr lang="en-US" altLang="it-IT" sz="5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561F638-866F-4400-B975-7FD069B77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Creating a Table from a Result Set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0FF8222-F46B-4C14-9E64-22E4EE155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Using the SELECT INTO Statement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Requires unique table name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You can create a local or global temporary table</a:t>
            </a:r>
          </a:p>
          <a:p>
            <a:pPr lvl="1">
              <a:lnSpc>
                <a:spcPct val="96000"/>
              </a:lnSpc>
              <a:spcAft>
                <a:spcPts val="800"/>
              </a:spcAft>
            </a:pPr>
            <a:r>
              <a:rPr lang="en-US" altLang="it-IT" dirty="0">
                <a:solidFill>
                  <a:schemeClr val="tx1"/>
                </a:solidFill>
              </a:rPr>
              <a:t>Set the </a:t>
            </a:r>
            <a:r>
              <a:rPr lang="en-US" altLang="it-IT" b="1" dirty="0">
                <a:solidFill>
                  <a:schemeClr val="tx1"/>
                </a:solidFill>
              </a:rPr>
              <a:t>select into/</a:t>
            </a:r>
            <a:r>
              <a:rPr lang="en-US" altLang="it-IT" b="1" dirty="0" err="1">
                <a:solidFill>
                  <a:schemeClr val="tx1"/>
                </a:solidFill>
              </a:rPr>
              <a:t>bulkcopy</a:t>
            </a:r>
            <a:r>
              <a:rPr lang="en-US" altLang="it-IT" dirty="0">
                <a:solidFill>
                  <a:schemeClr val="tx1"/>
                </a:solidFill>
              </a:rPr>
              <a:t> database option ON,</a:t>
            </a:r>
            <a:br>
              <a:rPr lang="en-US" altLang="it-IT" dirty="0">
                <a:solidFill>
                  <a:schemeClr val="tx1"/>
                </a:solidFill>
              </a:rPr>
            </a:br>
            <a:r>
              <a:rPr lang="en-US" altLang="it-IT" dirty="0">
                <a:solidFill>
                  <a:schemeClr val="tx1"/>
                </a:solidFill>
              </a:rPr>
              <a:t>in order to create a permanent table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B1CE2036-DDFA-4E27-8835-00773E70B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49080"/>
            <a:ext cx="7924800" cy="194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0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2000" noProof="1">
                <a:latin typeface="Lucida Sans Typewriter" panose="020B0509030504030204" pitchFamily="49" charset="0"/>
              </a:rPr>
              <a:t>USE northwind</a:t>
            </a:r>
          </a:p>
          <a:p>
            <a:pPr>
              <a:lnSpc>
                <a:spcPct val="96000"/>
              </a:lnSpc>
            </a:pPr>
            <a:r>
              <a:rPr lang="en-US" altLang="it-IT" sz="2000" noProof="1">
                <a:latin typeface="Lucida Sans Typewriter" panose="020B0509030504030204" pitchFamily="49" charset="0"/>
              </a:rPr>
              <a:t>SELECT productname AS products,</a:t>
            </a:r>
          </a:p>
          <a:p>
            <a:pPr>
              <a:lnSpc>
                <a:spcPct val="96000"/>
              </a:lnSpc>
            </a:pPr>
            <a:r>
              <a:rPr lang="en-US" altLang="it-IT" sz="2000" noProof="1">
                <a:latin typeface="Lucida Sans Typewriter" panose="020B0509030504030204" pitchFamily="49" charset="0"/>
              </a:rPr>
              <a:t>       unitprice AS price,</a:t>
            </a:r>
          </a:p>
          <a:p>
            <a:pPr>
              <a:lnSpc>
                <a:spcPct val="96000"/>
              </a:lnSpc>
            </a:pPr>
            <a:r>
              <a:rPr lang="en-US" altLang="it-IT" sz="2000" noProof="1">
                <a:latin typeface="Lucida Sans Typewriter" panose="020B0509030504030204" pitchFamily="49" charset="0"/>
              </a:rPr>
              <a:t>       (unitprice * 1.1) AS tax</a:t>
            </a:r>
          </a:p>
          <a:p>
            <a:pPr>
              <a:lnSpc>
                <a:spcPct val="96000"/>
              </a:lnSpc>
            </a:pPr>
            <a:r>
              <a:rPr lang="en-US" altLang="it-IT" sz="2000" noProof="1">
                <a:latin typeface="Lucida Sans Typewriter" panose="020B0509030504030204" pitchFamily="49" charset="0"/>
              </a:rPr>
              <a:t>INTO #pricetable</a:t>
            </a:r>
          </a:p>
          <a:p>
            <a:pPr>
              <a:lnSpc>
                <a:spcPct val="96000"/>
              </a:lnSpc>
            </a:pPr>
            <a:r>
              <a:rPr lang="en-US" altLang="it-IT" sz="2000" noProof="1">
                <a:latin typeface="Lucida Sans Typewriter" panose="020B0509030504030204" pitchFamily="49" charset="0"/>
              </a:rPr>
              <a:t>FROM products</a:t>
            </a:r>
            <a:endParaRPr lang="en-US" altLang="it-IT" sz="20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EEDCEAB-E2FA-404E-9E5B-8C09B862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48" y="4941168"/>
            <a:ext cx="7991475" cy="1689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137160" rIns="90488" bIns="13716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SELECT orderid, customerid</a:t>
            </a:r>
          </a:p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FROM orders</a:t>
            </a:r>
          </a:p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WHERE orderdate = </a:t>
            </a:r>
            <a:r>
              <a:rPr lang="en-US" altLang="it-IT" b="1" noProof="1">
                <a:latin typeface="Lucida Sans Typewriter" panose="020B0509030504030204" pitchFamily="49" charset="0"/>
              </a:rPr>
              <a:t>(SELECT max(orderdate)</a:t>
            </a:r>
            <a:br>
              <a:rPr lang="en-US" altLang="it-IT" b="1" noProof="1">
                <a:latin typeface="Lucida Sans Typewriter" panose="020B0509030504030204" pitchFamily="49" charset="0"/>
              </a:rPr>
            </a:br>
            <a:r>
              <a:rPr lang="en-US" altLang="it-IT" b="1" noProof="1">
                <a:latin typeface="Lucida Sans Typewriter" panose="020B0509030504030204" pitchFamily="49" charset="0"/>
              </a:rPr>
              <a:t>	     FROM orders)</a:t>
            </a:r>
            <a:endParaRPr lang="en-US" altLang="it-IT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3A91FA7-5345-46A5-BE35-FC5603622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Nested Subqueries Samples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824FF1D3-DDCC-4A00-9AEA-9C2309D4A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214633"/>
            <a:ext cx="7497000" cy="4313967"/>
          </a:xfrm>
        </p:spPr>
        <p:txBody>
          <a:bodyPr/>
          <a:lstStyle/>
          <a:p>
            <a:r>
              <a:rPr lang="en-US" altLang="it-IT" dirty="0"/>
              <a:t>Single Column</a:t>
            </a:r>
          </a:p>
          <a:p>
            <a:endParaRPr lang="en-US" altLang="it-IT" dirty="0"/>
          </a:p>
          <a:p>
            <a:endParaRPr lang="en-US" altLang="it-IT" dirty="0"/>
          </a:p>
          <a:p>
            <a:endParaRPr lang="en-US" altLang="it-IT" dirty="0"/>
          </a:p>
          <a:p>
            <a:endParaRPr lang="en-US" altLang="it-IT" sz="1600" dirty="0"/>
          </a:p>
          <a:p>
            <a:endParaRPr lang="en-US" altLang="it-IT" dirty="0"/>
          </a:p>
          <a:p>
            <a:endParaRPr lang="en-US" altLang="it-IT" sz="1200" dirty="0"/>
          </a:p>
          <a:p>
            <a:r>
              <a:rPr lang="en-US" altLang="it-IT" dirty="0"/>
              <a:t>Single Value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4758F4C5-6D10-4D71-BA69-3E9A06A59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" y="1793886"/>
            <a:ext cx="8077200" cy="23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45720" tIns="137160" rIns="90488" bIns="13716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SELECT companyname</a:t>
            </a:r>
          </a:p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FROM customers</a:t>
            </a:r>
          </a:p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WHERE customerid IN</a:t>
            </a:r>
          </a:p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	</a:t>
            </a:r>
            <a:r>
              <a:rPr lang="en-US" altLang="it-IT" b="1" noProof="1">
                <a:latin typeface="Lucida Sans Typewriter" panose="020B0509030504030204" pitchFamily="49" charset="0"/>
              </a:rPr>
              <a:t>(SELECT customerid</a:t>
            </a:r>
            <a:br>
              <a:rPr lang="en-US" altLang="it-IT" b="1" noProof="1">
                <a:latin typeface="Lucida Sans Typewriter" panose="020B0509030504030204" pitchFamily="49" charset="0"/>
              </a:rPr>
            </a:br>
            <a:r>
              <a:rPr lang="en-US" altLang="it-IT" b="1" noProof="1">
                <a:latin typeface="Lucida Sans Typewriter" panose="020B0509030504030204" pitchFamily="49" charset="0"/>
              </a:rPr>
              <a:t>	 FROM orders</a:t>
            </a:r>
          </a:p>
          <a:p>
            <a:pPr>
              <a:lnSpc>
                <a:spcPct val="96000"/>
              </a:lnSpc>
            </a:pPr>
            <a:r>
              <a:rPr lang="en-US" altLang="it-IT" b="1" noProof="1">
                <a:latin typeface="Lucida Sans Typewriter" panose="020B0509030504030204" pitchFamily="49" charset="0"/>
              </a:rPr>
              <a:t>	 WHERE orderdate &gt;'1/1/95')</a:t>
            </a:r>
            <a:endParaRPr lang="en-US" altLang="it-IT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CABDAD2-9FA0-4751-803A-4940DF73B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solidFill>
                  <a:schemeClr val="tx1"/>
                </a:solidFill>
              </a:rPr>
              <a:t>Correlated Subqueries: How They Work</a:t>
            </a:r>
            <a:endParaRPr lang="en-US" altLang="it-IT" b="0">
              <a:solidFill>
                <a:schemeClr val="tx1"/>
              </a:solidFill>
            </a:endParaRPr>
          </a:p>
        </p:txBody>
      </p:sp>
      <p:grpSp>
        <p:nvGrpSpPr>
          <p:cNvPr id="87043" name="Group 3">
            <a:extLst>
              <a:ext uri="{FF2B5EF4-FFF2-40B4-BE49-F238E27FC236}">
                <a16:creationId xmlns:a16="http://schemas.microsoft.com/office/drawing/2014/main" id="{0C5F236C-7A73-4320-A554-261849FB461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85589"/>
            <a:ext cx="8153400" cy="5211763"/>
            <a:chOff x="288" y="672"/>
            <a:chExt cx="5136" cy="3283"/>
          </a:xfrm>
        </p:grpSpPr>
        <p:sp>
          <p:nvSpPr>
            <p:cNvPr id="87044" name="Text Box 4">
              <a:extLst>
                <a:ext uri="{FF2B5EF4-FFF2-40B4-BE49-F238E27FC236}">
                  <a16:creationId xmlns:a16="http://schemas.microsoft.com/office/drawing/2014/main" id="{CF780C1F-9111-49FD-A9AA-333C71B20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602"/>
              <a:ext cx="1776" cy="35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6600CC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6666FF"/>
              </a:outerShdw>
            </a:effectLst>
          </p:spPr>
          <p:txBody>
            <a:bodyPr lIns="90488" tIns="137160" rIns="90488" bIns="137160">
              <a:spAutoFit/>
            </a:bodyPr>
            <a:lstStyle>
              <a:lvl1pPr marL="228600"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 i="1">
                  <a:latin typeface="Arial Narrow" panose="020B0606020202030204" pitchFamily="34" charset="0"/>
                </a:rPr>
                <a:t>Back to Step 1</a:t>
              </a:r>
            </a:p>
          </p:txBody>
        </p:sp>
        <p:sp>
          <p:nvSpPr>
            <p:cNvPr id="87045" name="Rectangle 5">
              <a:extLst>
                <a:ext uri="{FF2B5EF4-FFF2-40B4-BE49-F238E27FC236}">
                  <a16:creationId xmlns:a16="http://schemas.microsoft.com/office/drawing/2014/main" id="{84ACEF0B-3220-49CA-9353-73CA20DD4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00"/>
              <a:ext cx="5034" cy="1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0488" tIns="137160" rIns="90488" bIns="137160">
              <a:spAutoFit/>
            </a:bodyPr>
            <a:lstStyle>
              <a:lvl1pPr marL="228600"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>
                  <a:latin typeface="Lucida Sans Typewriter" panose="020B0509030504030204" pitchFamily="49" charset="0"/>
                </a:rPr>
                <a:t>SELECT orderid, customerid</a:t>
              </a:r>
            </a:p>
            <a:p>
              <a:r>
                <a:rPr lang="en-US" altLang="it-IT" sz="2000">
                  <a:latin typeface="Lucida Sans Typewriter" panose="020B0509030504030204" pitchFamily="49" charset="0"/>
                </a:rPr>
                <a:t>FROM orders </a:t>
              </a:r>
              <a:r>
                <a:rPr lang="en-US" altLang="it-IT" sz="2000" b="1">
                  <a:latin typeface="Lucida Sans Typewriter" panose="020B0509030504030204" pitchFamily="49" charset="0"/>
                </a:rPr>
                <a:t>or1</a:t>
              </a:r>
              <a:endParaRPr lang="en-US" altLang="it-IT" sz="2000">
                <a:latin typeface="Lucida Sans Typewriter" panose="020B0509030504030204" pitchFamily="49" charset="0"/>
              </a:endParaRPr>
            </a:p>
            <a:p>
              <a:r>
                <a:rPr lang="en-US" altLang="it-IT" sz="2000">
                  <a:latin typeface="Lucida Sans Typewriter" panose="020B0509030504030204" pitchFamily="49" charset="0"/>
                </a:rPr>
                <a:t>WHERE 20 &lt; (SELECT quantity</a:t>
              </a:r>
              <a:br>
                <a:rPr lang="en-US" altLang="it-IT" sz="2000">
                  <a:latin typeface="Lucida Sans Typewriter" panose="020B0509030504030204" pitchFamily="49" charset="0"/>
                </a:rPr>
              </a:br>
              <a:r>
                <a:rPr lang="en-US" altLang="it-IT" sz="2000">
                  <a:latin typeface="Lucida Sans Typewriter" panose="020B0509030504030204" pitchFamily="49" charset="0"/>
                </a:rPr>
                <a:t> 	FROM [order details] od       	  WHERE </a:t>
              </a:r>
              <a:r>
                <a:rPr lang="en-US" altLang="it-IT" sz="2000" b="1">
                  <a:latin typeface="Lucida Sans Typewriter" panose="020B0509030504030204" pitchFamily="49" charset="0"/>
                </a:rPr>
                <a:t>or1</a:t>
              </a:r>
              <a:r>
                <a:rPr lang="en-US" altLang="it-IT" sz="2000">
                  <a:latin typeface="Lucida Sans Typewriter" panose="020B0509030504030204" pitchFamily="49" charset="0"/>
                </a:rPr>
                <a:t>.orderid = od.orderid</a:t>
              </a:r>
            </a:p>
            <a:p>
              <a:r>
                <a:rPr lang="en-US" altLang="it-IT" sz="2000">
                  <a:latin typeface="Lucida Sans Typewriter" panose="020B0509030504030204" pitchFamily="49" charset="0"/>
                </a:rPr>
                <a:t>  	AND od.productid = 23)</a:t>
              </a:r>
            </a:p>
          </p:txBody>
        </p:sp>
        <p:grpSp>
          <p:nvGrpSpPr>
            <p:cNvPr id="87046" name="Group 6">
              <a:extLst>
                <a:ext uri="{FF2B5EF4-FFF2-40B4-BE49-F238E27FC236}">
                  <a16:creationId xmlns:a16="http://schemas.microsoft.com/office/drawing/2014/main" id="{C098BEB1-66B6-4067-972D-81142B2CD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672"/>
              <a:ext cx="2496" cy="526"/>
              <a:chOff x="192" y="1104"/>
              <a:chExt cx="2496" cy="526"/>
            </a:xfrm>
          </p:grpSpPr>
          <p:sp>
            <p:nvSpPr>
              <p:cNvPr id="87057" name="Text Box 7">
                <a:extLst>
                  <a:ext uri="{FF2B5EF4-FFF2-40B4-BE49-F238E27FC236}">
                    <a16:creationId xmlns:a16="http://schemas.microsoft.com/office/drawing/2014/main" id="{461D53C9-D449-430F-8CE5-133996757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1104"/>
                <a:ext cx="2439" cy="526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rgbClr val="6600CC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6600CC"/>
                </a:outerShdw>
              </a:effectLst>
            </p:spPr>
            <p:txBody>
              <a:bodyPr lIns="90488" tIns="137160" rIns="90488" bIns="137160">
                <a:spAutoFit/>
              </a:bodyPr>
              <a:lstStyle>
                <a:lvl1pPr marL="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>
                    <a:latin typeface="Arial Narrow" panose="020B0606020202030204" pitchFamily="34" charset="0"/>
                  </a:rPr>
                  <a:t>Outer query passes</a:t>
                </a:r>
                <a:br>
                  <a:rPr lang="en-US" altLang="it-IT" sz="1800" b="1">
                    <a:latin typeface="Arial Narrow" panose="020B0606020202030204" pitchFamily="34" charset="0"/>
                  </a:rPr>
                </a:br>
                <a:r>
                  <a:rPr lang="en-US" altLang="it-IT" sz="1800" b="1">
                    <a:latin typeface="Arial Narrow" panose="020B0606020202030204" pitchFamily="34" charset="0"/>
                  </a:rPr>
                  <a:t>column values to the inner query</a:t>
                </a:r>
              </a:p>
            </p:txBody>
          </p:sp>
          <p:sp>
            <p:nvSpPr>
              <p:cNvPr id="290824" name="Oval 8">
                <a:extLst>
                  <a:ext uri="{FF2B5EF4-FFF2-40B4-BE49-F238E27FC236}">
                    <a16:creationId xmlns:a16="http://schemas.microsoft.com/office/drawing/2014/main" id="{5EDB9771-06C4-4F8C-AFA7-FDA20AA87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152"/>
                <a:ext cx="196" cy="196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30196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009999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87047" name="Group 9">
              <a:extLst>
                <a:ext uri="{FF2B5EF4-FFF2-40B4-BE49-F238E27FC236}">
                  <a16:creationId xmlns:a16="http://schemas.microsoft.com/office/drawing/2014/main" id="{2B6D98C7-7B36-41DD-AE6D-ECEFC4CC4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058"/>
              <a:ext cx="2400" cy="526"/>
              <a:chOff x="3168" y="1490"/>
              <a:chExt cx="2400" cy="526"/>
            </a:xfrm>
          </p:grpSpPr>
          <p:sp>
            <p:nvSpPr>
              <p:cNvPr id="87055" name="Text Box 10">
                <a:extLst>
                  <a:ext uri="{FF2B5EF4-FFF2-40B4-BE49-F238E27FC236}">
                    <a16:creationId xmlns:a16="http://schemas.microsoft.com/office/drawing/2014/main" id="{FA595BA3-124B-4548-AAD1-EF72092E8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" y="1490"/>
                <a:ext cx="2333" cy="526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rgbClr val="6600CC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6600CC"/>
                </a:outerShdw>
              </a:effectLst>
            </p:spPr>
            <p:txBody>
              <a:bodyPr lIns="90488" tIns="137160" rIns="90488" bIns="137160">
                <a:spAutoFit/>
              </a:bodyPr>
              <a:lstStyle>
                <a:lvl1pPr marL="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>
                    <a:latin typeface="Arial Narrow" panose="020B0606020202030204" pitchFamily="34" charset="0"/>
                  </a:rPr>
                  <a:t>Inner query uses</a:t>
                </a:r>
                <a:br>
                  <a:rPr lang="en-US" altLang="it-IT" sz="1800" b="1">
                    <a:latin typeface="Arial Narrow" panose="020B0606020202030204" pitchFamily="34" charset="0"/>
                  </a:rPr>
                </a:br>
                <a:r>
                  <a:rPr lang="en-US" altLang="it-IT" sz="1800" b="1">
                    <a:latin typeface="Arial Narrow" panose="020B0606020202030204" pitchFamily="34" charset="0"/>
                  </a:rPr>
                  <a:t>that value to satisfy the inner query</a:t>
                </a:r>
                <a:endParaRPr lang="en-US" altLang="it-IT"/>
              </a:p>
            </p:txBody>
          </p:sp>
          <p:sp>
            <p:nvSpPr>
              <p:cNvPr id="290827" name="Oval 11">
                <a:extLst>
                  <a:ext uri="{FF2B5EF4-FFF2-40B4-BE49-F238E27FC236}">
                    <a16:creationId xmlns:a16="http://schemas.microsoft.com/office/drawing/2014/main" id="{939C7BF4-9011-4ECA-A43D-74F27B862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536"/>
                <a:ext cx="196" cy="196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30196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009999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87048" name="Group 12">
              <a:extLst>
                <a:ext uri="{FF2B5EF4-FFF2-40B4-BE49-F238E27FC236}">
                  <a16:creationId xmlns:a16="http://schemas.microsoft.com/office/drawing/2014/main" id="{CFE55A7F-B3E0-4C1F-B29C-B4271F133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50"/>
              <a:ext cx="2160" cy="526"/>
              <a:chOff x="192" y="2882"/>
              <a:chExt cx="2160" cy="526"/>
            </a:xfrm>
          </p:grpSpPr>
          <p:sp>
            <p:nvSpPr>
              <p:cNvPr id="87053" name="Text Box 13">
                <a:extLst>
                  <a:ext uri="{FF2B5EF4-FFF2-40B4-BE49-F238E27FC236}">
                    <a16:creationId xmlns:a16="http://schemas.microsoft.com/office/drawing/2014/main" id="{5B6FDA85-BC50-4C6A-9F0B-EEA75B7FC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2882"/>
                <a:ext cx="2112" cy="526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rgbClr val="6600CC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6600CC"/>
                </a:outerShdw>
              </a:effectLst>
            </p:spPr>
            <p:txBody>
              <a:bodyPr lIns="90488" tIns="137160" rIns="90488" bIns="137160">
                <a:spAutoFit/>
              </a:bodyPr>
              <a:lstStyle>
                <a:lvl1pPr marL="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>
                    <a:latin typeface="Arial Narrow" panose="020B0606020202030204" pitchFamily="34" charset="0"/>
                  </a:rPr>
                  <a:t>Inner query returns</a:t>
                </a:r>
                <a:br>
                  <a:rPr lang="en-US" altLang="it-IT" sz="1800" b="1">
                    <a:latin typeface="Arial Narrow" panose="020B0606020202030204" pitchFamily="34" charset="0"/>
                  </a:rPr>
                </a:br>
                <a:r>
                  <a:rPr lang="en-US" altLang="it-IT" sz="1800" b="1">
                    <a:latin typeface="Arial Narrow" panose="020B0606020202030204" pitchFamily="34" charset="0"/>
                  </a:rPr>
                  <a:t>a value back to the outer query</a:t>
                </a:r>
                <a:endParaRPr lang="en-US" altLang="it-IT"/>
              </a:p>
            </p:txBody>
          </p:sp>
          <p:sp>
            <p:nvSpPr>
              <p:cNvPr id="290830" name="Oval 14">
                <a:extLst>
                  <a:ext uri="{FF2B5EF4-FFF2-40B4-BE49-F238E27FC236}">
                    <a16:creationId xmlns:a16="http://schemas.microsoft.com/office/drawing/2014/main" id="{A3D8BCDB-0E38-4A90-B454-1BB90D606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928"/>
                <a:ext cx="196" cy="196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30196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009999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87049" name="Group 15">
              <a:extLst>
                <a:ext uri="{FF2B5EF4-FFF2-40B4-BE49-F238E27FC236}">
                  <a16:creationId xmlns:a16="http://schemas.microsoft.com/office/drawing/2014/main" id="{692B9BA3-75C4-4754-B567-D7B9E1F940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786"/>
              <a:ext cx="2496" cy="526"/>
              <a:chOff x="2736" y="2880"/>
              <a:chExt cx="2496" cy="526"/>
            </a:xfrm>
          </p:grpSpPr>
          <p:sp>
            <p:nvSpPr>
              <p:cNvPr id="87051" name="Text Box 16">
                <a:extLst>
                  <a:ext uri="{FF2B5EF4-FFF2-40B4-BE49-F238E27FC236}">
                    <a16:creationId xmlns:a16="http://schemas.microsoft.com/office/drawing/2014/main" id="{AC1858DD-94DF-4A0A-8481-2FEA609755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3" y="2880"/>
                <a:ext cx="2439" cy="526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rgbClr val="6600CC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6600CC"/>
                </a:outerShdw>
              </a:effectLst>
            </p:spPr>
            <p:txBody>
              <a:bodyPr lIns="90488" tIns="137160" rIns="90488" bIns="137160">
                <a:spAutoFit/>
              </a:bodyPr>
              <a:lstStyle>
                <a:lvl1pPr marL="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80035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>
                    <a:latin typeface="Arial Narrow" panose="020B0606020202030204" pitchFamily="34" charset="0"/>
                  </a:rPr>
                  <a:t>The process is repeated for the next column value of the outer query</a:t>
                </a:r>
              </a:p>
            </p:txBody>
          </p:sp>
          <p:sp>
            <p:nvSpPr>
              <p:cNvPr id="290833" name="Oval 17">
                <a:extLst>
                  <a:ext uri="{FF2B5EF4-FFF2-40B4-BE49-F238E27FC236}">
                    <a16:creationId xmlns:a16="http://schemas.microsoft.com/office/drawing/2014/main" id="{741E7FDC-3A89-4F90-B234-F598583DD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928"/>
                <a:ext cx="196" cy="196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30196"/>
                      <a:invGamma/>
                    </a:schemeClr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009999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it-IT" sz="1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87050" name="AutoShape 18">
              <a:extLst>
                <a:ext uri="{FF2B5EF4-FFF2-40B4-BE49-F238E27FC236}">
                  <a16:creationId xmlns:a16="http://schemas.microsoft.com/office/drawing/2014/main" id="{41CB01CD-543A-4D09-8915-B9B35D63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3312"/>
              <a:ext cx="384" cy="384"/>
            </a:xfrm>
            <a:prstGeom prst="downArrow">
              <a:avLst>
                <a:gd name="adj1" fmla="val 57574"/>
                <a:gd name="adj2" fmla="val 5885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78CF6AF-3F8F-4D95-9232-BCF82612E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INSERT, UPDATE, DELETE</a:t>
            </a:r>
          </a:p>
        </p:txBody>
      </p:sp>
      <p:sp>
        <p:nvSpPr>
          <p:cNvPr id="88067" name="Rectangle 4">
            <a:extLst>
              <a:ext uri="{FF2B5EF4-FFF2-40B4-BE49-F238E27FC236}">
                <a16:creationId xmlns:a16="http://schemas.microsoft.com/office/drawing/2014/main" id="{137FAC1E-E611-4DCD-BA50-2486FCFB5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86876"/>
            <a:ext cx="7991475" cy="987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137160" rIns="90488" bIns="13716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INSERT </a:t>
            </a:r>
            <a:r>
              <a:rPr lang="en-US" altLang="it-IT" i="1" noProof="1">
                <a:latin typeface="Lucida Sans Typewriter" panose="020B0509030504030204" pitchFamily="49" charset="0"/>
              </a:rPr>
              <a:t>table_name</a:t>
            </a:r>
            <a:r>
              <a:rPr lang="en-US" altLang="it-IT" noProof="1">
                <a:latin typeface="Lucida Sans Typewriter" panose="020B0509030504030204" pitchFamily="49" charset="0"/>
              </a:rPr>
              <a:t> (</a:t>
            </a:r>
            <a:r>
              <a:rPr lang="en-US" altLang="it-IT" i="1" noProof="1">
                <a:latin typeface="Lucida Sans Typewriter" panose="020B0509030504030204" pitchFamily="49" charset="0"/>
              </a:rPr>
              <a:t>column_names</a:t>
            </a:r>
            <a:r>
              <a:rPr lang="en-US" altLang="it-IT" noProof="1">
                <a:latin typeface="Lucida Sans Typewriter" panose="020B0509030504030204" pitchFamily="49" charset="0"/>
              </a:rPr>
              <a:t>)</a:t>
            </a:r>
          </a:p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VALUES (</a:t>
            </a:r>
            <a:r>
              <a:rPr lang="en-US" altLang="it-IT" i="1" noProof="1">
                <a:latin typeface="Lucida Sans Typewriter" panose="020B0509030504030204" pitchFamily="49" charset="0"/>
              </a:rPr>
              <a:t>column_values</a:t>
            </a:r>
            <a:r>
              <a:rPr lang="en-US" altLang="it-IT" noProof="1"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88068" name="Rectangle 5">
            <a:extLst>
              <a:ext uri="{FF2B5EF4-FFF2-40B4-BE49-F238E27FC236}">
                <a16:creationId xmlns:a16="http://schemas.microsoft.com/office/drawing/2014/main" id="{73A55968-2215-4D92-A9D6-3D7EC2632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25" y="2759868"/>
            <a:ext cx="7991475" cy="1338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137160" rIns="90488" bIns="13716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UPDATE </a:t>
            </a:r>
            <a:r>
              <a:rPr lang="en-US" altLang="it-IT" i="1" noProof="1">
                <a:latin typeface="Lucida Sans Typewriter" panose="020B0509030504030204" pitchFamily="49" charset="0"/>
              </a:rPr>
              <a:t>table_name</a:t>
            </a:r>
          </a:p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SET </a:t>
            </a:r>
            <a:r>
              <a:rPr lang="en-US" altLang="it-IT" i="1" noProof="1">
                <a:latin typeface="Lucida Sans Typewriter" panose="020B0509030504030204" pitchFamily="49" charset="0"/>
              </a:rPr>
              <a:t>column_name</a:t>
            </a:r>
            <a:r>
              <a:rPr lang="en-US" altLang="it-IT" noProof="1">
                <a:latin typeface="Lucida Sans Typewriter" panose="020B0509030504030204" pitchFamily="49" charset="0"/>
              </a:rPr>
              <a:t>=</a:t>
            </a:r>
            <a:r>
              <a:rPr lang="en-US" altLang="it-IT" i="1" noProof="1">
                <a:latin typeface="Lucida Sans Typewriter" panose="020B0509030504030204" pitchFamily="49" charset="0"/>
              </a:rPr>
              <a:t>column_value</a:t>
            </a:r>
          </a:p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WHERE</a:t>
            </a:r>
            <a:r>
              <a:rPr lang="en-US" altLang="it-IT" i="1" noProof="1">
                <a:latin typeface="Lucida Sans Typewriter" panose="020B0509030504030204" pitchFamily="49" charset="0"/>
              </a:rPr>
              <a:t> conditions</a:t>
            </a:r>
            <a:endParaRPr lang="en-US" altLang="it-IT" noProof="1">
              <a:latin typeface="Lucida Sans Typewriter" panose="020B0509030504030204" pitchFamily="49" charset="0"/>
            </a:endParaRPr>
          </a:p>
        </p:txBody>
      </p:sp>
      <p:sp>
        <p:nvSpPr>
          <p:cNvPr id="88069" name="Rectangle 6">
            <a:extLst>
              <a:ext uri="{FF2B5EF4-FFF2-40B4-BE49-F238E27FC236}">
                <a16:creationId xmlns:a16="http://schemas.microsoft.com/office/drawing/2014/main" id="{62460500-E47E-4F29-B0E4-357EFBA85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75175"/>
            <a:ext cx="7991475" cy="987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137160" rIns="90488" bIns="13716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DELETE </a:t>
            </a:r>
            <a:r>
              <a:rPr lang="en-US" altLang="it-IT" i="1" noProof="1">
                <a:latin typeface="Lucida Sans Typewriter" panose="020B0509030504030204" pitchFamily="49" charset="0"/>
              </a:rPr>
              <a:t>table_name</a:t>
            </a:r>
          </a:p>
          <a:p>
            <a:pPr>
              <a:lnSpc>
                <a:spcPct val="96000"/>
              </a:lnSpc>
            </a:pPr>
            <a:r>
              <a:rPr lang="en-US" altLang="it-IT" noProof="1">
                <a:latin typeface="Lucida Sans Typewriter" panose="020B0509030504030204" pitchFamily="49" charset="0"/>
              </a:rPr>
              <a:t>WHERE</a:t>
            </a:r>
            <a:r>
              <a:rPr lang="en-US" altLang="it-IT" i="1" noProof="1">
                <a:latin typeface="Lucida Sans Typewriter" panose="020B0509030504030204" pitchFamily="49" charset="0"/>
              </a:rPr>
              <a:t> conditions</a:t>
            </a:r>
            <a:endParaRPr lang="en-US" altLang="it-IT" noProof="1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0B0A84DE-2265-4542-965E-2C96F9AC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0" y="4149080"/>
            <a:ext cx="8001000" cy="2393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137160" rIns="90488" bIns="13716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USE northwind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INSERT customers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SELECT substring (firstname, 1, 3) +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       substring (lastname, 1, 2),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                 lastname, firstname, 	title,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                 address, city, region, postalcode,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                 country, homephone, NULL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Lucida Sans Typewriter" panose="020B0509030504030204" pitchFamily="49" charset="0"/>
              </a:rPr>
              <a:t>FROM employees</a:t>
            </a:r>
            <a:endParaRPr lang="en-US" altLang="it-IT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4949BA0-ABB2-41E3-8AA5-7B3ECA644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Using the INSERT…SELECT Statement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6E57DB99-4832-4ECF-9F4B-633D30097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214632"/>
            <a:ext cx="7497000" cy="4313967"/>
          </a:xfrm>
        </p:spPr>
        <p:txBody>
          <a:bodyPr/>
          <a:lstStyle/>
          <a:p>
            <a:r>
              <a:rPr lang="en-US" altLang="it-IT" dirty="0"/>
              <a:t>All rows that satisfy the SELECT statement are inserted</a:t>
            </a:r>
          </a:p>
          <a:p>
            <a:r>
              <a:rPr lang="en-US" altLang="it-IT" dirty="0"/>
              <a:t>Verify that the table that receives new rows exists</a:t>
            </a:r>
          </a:p>
          <a:p>
            <a:r>
              <a:rPr lang="en-US" altLang="it-IT" dirty="0"/>
              <a:t>Ensure that data types are compatible </a:t>
            </a:r>
          </a:p>
          <a:p>
            <a:r>
              <a:rPr lang="en-US" altLang="it-IT" dirty="0"/>
              <a:t>Determine whether default values exist or whether NULL values are allowed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7E2201A-F525-4EA9-A857-20FCDE4CA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7600"/>
            <a:ext cx="7162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1800" b="1" noProof="1">
                <a:latin typeface="Courier New" panose="02070309020205020404" pitchFamily="49" charset="0"/>
              </a:rPr>
              <a:t>DECLARE @vlname</a:t>
            </a:r>
            <a:r>
              <a:rPr lang="en-US" altLang="it-IT" sz="1800" noProof="1">
                <a:latin typeface="Courier New" panose="02070309020205020404" pitchFamily="49" charset="0"/>
              </a:rPr>
              <a:t> char(20)</a:t>
            </a:r>
            <a:br>
              <a:rPr lang="en-US" altLang="it-IT" sz="1800" noProof="1">
                <a:latin typeface="Courier New" panose="02070309020205020404" pitchFamily="49" charset="0"/>
              </a:rPr>
            </a:br>
            <a:r>
              <a:rPr lang="en-US" altLang="it-IT" sz="1800" b="1" noProof="1">
                <a:latin typeface="Courier New" panose="02070309020205020404" pitchFamily="49" charset="0"/>
              </a:rPr>
              <a:t>SET @vlname</a:t>
            </a:r>
            <a:r>
              <a:rPr lang="en-US" altLang="it-IT" sz="1800" noProof="1">
                <a:latin typeface="Courier New" panose="02070309020205020404" pitchFamily="49" charset="0"/>
              </a:rPr>
              <a:t> = </a:t>
            </a:r>
            <a:r>
              <a:rPr lang="en-US" altLang="it-IT" sz="1800">
                <a:latin typeface="Courier New" panose="02070309020205020404" pitchFamily="49" charset="0"/>
              </a:rPr>
              <a:t>'</a:t>
            </a:r>
            <a:r>
              <a:rPr lang="en-US" altLang="it-IT" sz="1800" noProof="1">
                <a:latin typeface="Courier New" panose="02070309020205020404" pitchFamily="49" charset="0"/>
              </a:rPr>
              <a:t>Dodsworth</a:t>
            </a:r>
            <a:r>
              <a:rPr lang="en-US" altLang="it-IT" sz="1800">
                <a:latin typeface="Courier New" panose="02070309020205020404" pitchFamily="49" charset="0"/>
              </a:rPr>
              <a:t>'</a:t>
            </a:r>
            <a:endParaRPr lang="en-US" altLang="it-IT" sz="1800" noProof="1">
              <a:latin typeface="Courier New" panose="020703090202050204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Courier New" panose="02070309020205020404" pitchFamily="49" charset="0"/>
              </a:rPr>
              <a:t>SELECT lastname, firstname, title</a:t>
            </a:r>
            <a:br>
              <a:rPr lang="en-US" altLang="it-IT" sz="1800" noProof="1">
                <a:latin typeface="Courier New" panose="02070309020205020404" pitchFamily="49" charset="0"/>
              </a:rPr>
            </a:br>
            <a:r>
              <a:rPr lang="en-US" altLang="it-IT" sz="1800" noProof="1">
                <a:latin typeface="Courier New" panose="02070309020205020404" pitchFamily="49" charset="0"/>
              </a:rPr>
              <a:t>  FROM northwind..employees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Courier New" panose="02070309020205020404" pitchFamily="49" charset="0"/>
              </a:rPr>
              <a:t>  WHERE lastname = </a:t>
            </a:r>
            <a:r>
              <a:rPr lang="en-US" altLang="it-IT" sz="1800" b="1" noProof="1">
                <a:latin typeface="Courier New" panose="02070309020205020404" pitchFamily="49" charset="0"/>
              </a:rPr>
              <a:t>@vlname</a:t>
            </a:r>
            <a:br>
              <a:rPr lang="en-US" altLang="it-IT" sz="1800" noProof="1">
                <a:latin typeface="Courier New" panose="02070309020205020404" pitchFamily="49" charset="0"/>
              </a:rPr>
            </a:br>
            <a:r>
              <a:rPr lang="en-US" altLang="it-IT" sz="1800" noProof="1">
                <a:latin typeface="Courier New" panose="02070309020205020404" pitchFamily="49" charset="0"/>
              </a:rPr>
              <a:t>GO</a:t>
            </a:r>
            <a:endParaRPr lang="en-US" altLang="it-IT" sz="1800">
              <a:latin typeface="Courier New" panose="02070309020205020404" pitchFamily="49" charset="0"/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CF49929-4E20-438D-ACE8-4395396C3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Local Variables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C3B04784-B791-4496-898E-36EACC6B1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Local Variable</a:t>
            </a:r>
          </a:p>
          <a:p>
            <a:pPr lvl="1">
              <a:spcBef>
                <a:spcPct val="40000"/>
              </a:spcBef>
            </a:pPr>
            <a:r>
              <a:rPr lang="en-US" altLang="it-IT" dirty="0">
                <a:solidFill>
                  <a:schemeClr val="tx1"/>
                </a:solidFill>
              </a:rPr>
              <a:t>User-defined with DECLARE statement</a:t>
            </a:r>
          </a:p>
          <a:p>
            <a:pPr lvl="1">
              <a:spcBef>
                <a:spcPct val="40000"/>
              </a:spcBef>
            </a:pPr>
            <a:r>
              <a:rPr lang="en-US" altLang="it-IT" dirty="0">
                <a:solidFill>
                  <a:schemeClr val="tx1"/>
                </a:solidFill>
              </a:rPr>
              <a:t>Assigned values with SET (or SELECT) </a:t>
            </a:r>
            <a:r>
              <a:rPr lang="en-US" altLang="it-IT" dirty="0"/>
              <a:t>statement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6B2E41C2-E403-4557-8823-9A6850A05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Operators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10D8425-AED5-4462-81C7-BAAA0BA16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Types of Operators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Arithmetic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Comparison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String concatenation</a:t>
            </a:r>
          </a:p>
          <a:p>
            <a:pPr lvl="1"/>
            <a:r>
              <a:rPr lang="en-US" altLang="it-IT" dirty="0">
                <a:solidFill>
                  <a:schemeClr val="tx1"/>
                </a:solidFill>
              </a:rPr>
              <a:t>Logical</a:t>
            </a:r>
          </a:p>
          <a:p>
            <a:r>
              <a:rPr lang="en-US" altLang="it-IT" dirty="0"/>
              <a:t>Operator Precedence Levels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c:\tools\template\WKBKDES.POT</Template>
  <TotalTime>3334</TotalTime>
  <Words>535</Words>
  <Application>Microsoft Office PowerPoint</Application>
  <PresentationFormat>On-screen Show (4:3)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Courier New</vt:lpstr>
      <vt:lpstr>Lucida Sans Typewriter</vt:lpstr>
      <vt:lpstr>Arial Narrow</vt:lpstr>
      <vt:lpstr>Arial</vt:lpstr>
      <vt:lpstr>Times New Roman</vt:lpstr>
      <vt:lpstr>Encode Sans</vt:lpstr>
      <vt:lpstr>Encode Sans ExtraLight</vt:lpstr>
      <vt:lpstr>Laertes template</vt:lpstr>
      <vt:lpstr>Unità Formativa D68444-67496 BASE DI DATI – SQL Docente: Alberto Venditti</vt:lpstr>
      <vt:lpstr>Aspetti Implementativi</vt:lpstr>
      <vt:lpstr>Creating a Table from a Result Set</vt:lpstr>
      <vt:lpstr>Nested Subqueries Samples</vt:lpstr>
      <vt:lpstr>Correlated Subqueries: How They Work</vt:lpstr>
      <vt:lpstr>INSERT, UPDATE, DELETE</vt:lpstr>
      <vt:lpstr>Using the INSERT…SELECT Statement</vt:lpstr>
      <vt:lpstr>Local Variables</vt:lpstr>
      <vt:lpstr>Operators</vt:lpstr>
      <vt:lpstr>Functions</vt:lpstr>
      <vt:lpstr>Function Examples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lorio</dc:creator>
  <cp:lastModifiedBy>Alberto Venditti</cp:lastModifiedBy>
  <cp:revision>117</cp:revision>
  <cp:lastPrinted>1999-05-25T16:42:24Z</cp:lastPrinted>
  <dcterms:created xsi:type="dcterms:W3CDTF">1998-02-16T21:05:10Z</dcterms:created>
  <dcterms:modified xsi:type="dcterms:W3CDTF">2022-03-01T08:49:29Z</dcterms:modified>
</cp:coreProperties>
</file>