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569" r:id="rId2"/>
    <p:sldId id="413" r:id="rId3"/>
    <p:sldId id="402" r:id="rId4"/>
    <p:sldId id="563" r:id="rId5"/>
    <p:sldId id="414" r:id="rId6"/>
    <p:sldId id="421" r:id="rId7"/>
    <p:sldId id="422" r:id="rId8"/>
    <p:sldId id="535" r:id="rId9"/>
    <p:sldId id="536" r:id="rId10"/>
    <p:sldId id="537" r:id="rId11"/>
    <p:sldId id="538" r:id="rId12"/>
    <p:sldId id="539" r:id="rId13"/>
    <p:sldId id="542" r:id="rId14"/>
    <p:sldId id="541" r:id="rId15"/>
    <p:sldId id="403" r:id="rId16"/>
    <p:sldId id="404" r:id="rId17"/>
    <p:sldId id="405" r:id="rId18"/>
    <p:sldId id="566" r:id="rId19"/>
    <p:sldId id="406" r:id="rId20"/>
    <p:sldId id="567" r:id="rId21"/>
    <p:sldId id="407" r:id="rId22"/>
    <p:sldId id="532" r:id="rId23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Lucida Sans Typewriter" panose="020B0509030504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6B48528-12BC-456A-AF89-D8D112F4F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Function Examples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FBF32F7-69F6-43D6-A820-913C0B25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534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'ANSI:', CONVERT(varchar(30), GETDATE(), 102) AS Style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UNION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SELECT 'Japanese:', CONVERT(varchar(30), GETDATE(), 111)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UNION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SELECT 'European:', CONVERT(varchar(30), GETDATE(), 113)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EC14B164-F418-4D1E-9C3C-0C399E04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3403600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000" b="1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2576139D-07EC-45CB-B59D-AB25C50F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264025"/>
            <a:ext cx="1884362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ANSI: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343D29C3-E330-4638-BD84-BA2996E1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597400"/>
            <a:ext cx="1884362" cy="334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Japanese: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09D29229-64BD-49E4-BA81-B1655DBF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932363"/>
            <a:ext cx="1884362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European:</a:t>
            </a:r>
          </a:p>
        </p:txBody>
      </p:sp>
      <p:sp>
        <p:nvSpPr>
          <p:cNvPr id="320520" name="Rectangle 8">
            <a:extLst>
              <a:ext uri="{FF2B5EF4-FFF2-40B4-BE49-F238E27FC236}">
                <a16:creationId xmlns:a16="http://schemas.microsoft.com/office/drawing/2014/main" id="{77DFC732-3B88-4F9F-A42B-B513119F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46513"/>
            <a:ext cx="3148013" cy="41751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it-IT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Style</a:t>
            </a: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7F4B52E5-F3E8-48AC-B774-A5E124E8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264025"/>
            <a:ext cx="1185863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DAC1E6D4-1DDA-4C9E-A95C-FC1D8E8D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597400"/>
            <a:ext cx="1185863" cy="334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618DEAF8-01D5-4EEB-AA4A-34142A2D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4025"/>
            <a:ext cx="3148013" cy="333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1998.03.19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AA433A99-50FD-43A7-83BD-FBA23453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97400"/>
            <a:ext cx="3148013" cy="334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1998/03/19</a:t>
            </a:r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8CE86146-FD38-49B4-8255-CBA42B9C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3148013" cy="333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 Mar 1998 16:34:40:616</a:t>
            </a:r>
          </a:p>
        </p:txBody>
      </p:sp>
      <p:sp>
        <p:nvSpPr>
          <p:cNvPr id="320526" name="Rectangle 14">
            <a:extLst>
              <a:ext uri="{FF2B5EF4-FFF2-40B4-BE49-F238E27FC236}">
                <a16:creationId xmlns:a16="http://schemas.microsoft.com/office/drawing/2014/main" id="{E35CBF4C-D0FF-4708-9E29-E3781FD9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49688"/>
            <a:ext cx="1884362" cy="41751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altLang="it-IT" sz="2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FB1BD07-65F2-4E08-8512-EF8CE2E0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Control of Flow Language Elements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5C54440-F858-4C6D-9B9A-BEB5C697F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Statement Level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BEGIN … END block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IF … ELSE block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WHILE constructs</a:t>
            </a:r>
          </a:p>
          <a:p>
            <a:r>
              <a:rPr lang="en-US" altLang="it-IT" dirty="0"/>
              <a:t>Row Level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CASE expression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3A277933-BEFF-4A4D-B2BE-B9D686F0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05000"/>
            <a:ext cx="4267200" cy="2397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Lucida Sans Typewriter" panose="020B0509030504030204" pitchFamily="49" charset="0"/>
              </a:rPr>
              <a:t>IF USER_NAME() &lt;&gt; 'dbo'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BEGIN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  RAISERROR('Must be sysadmin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   to Perform Operation',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   10, 1)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  RETURN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  END</a:t>
            </a:r>
          </a:p>
          <a:p>
            <a:r>
              <a:rPr lang="en-US" altLang="it-IT" sz="1600" noProof="1">
                <a:latin typeface="Lucida Sans Typewriter" panose="020B0509030504030204" pitchFamily="49" charset="0"/>
              </a:rPr>
              <a:t>ELSE</a:t>
            </a:r>
          </a:p>
          <a:p>
            <a:r>
              <a:rPr lang="en-US" altLang="it-IT" sz="1600" noProof="1">
                <a:latin typeface="Lucida Sans Typewriter" panose="020B0509030504030204" pitchFamily="49" charset="0"/>
              </a:rPr>
              <a:t>   DBCC CHECKDB(library)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E765CBA-9E2C-4DE0-ABB8-4A17743FC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Comments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C3F8634-AF29-4D8B-8576-24A0AD142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In-Line Comments</a:t>
            </a:r>
          </a:p>
          <a:p>
            <a:endParaRPr lang="en-US" altLang="it-IT"/>
          </a:p>
          <a:p>
            <a:endParaRPr lang="en-US" altLang="it-IT"/>
          </a:p>
          <a:p>
            <a:endParaRPr lang="en-US" altLang="it-IT"/>
          </a:p>
          <a:p>
            <a:r>
              <a:rPr lang="en-US" altLang="it-IT"/>
              <a:t>Block Comments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A982E2DD-A697-420A-9026-3B6E8BB85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97050"/>
            <a:ext cx="7772400" cy="1136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productname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, (unitsinstock - unitsonorder) </a:t>
            </a:r>
            <a:r>
              <a:rPr lang="en-US" altLang="it-IT" sz="1600" b="1" noProof="1">
                <a:latin typeface="Lucida Sans Typewriter" panose="020B0509030504030204" pitchFamily="49" charset="0"/>
              </a:rPr>
              <a:t>-- Calculates inventory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, supplierID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FROM products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CF4467AB-6DC8-4D38-8D22-4670821C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67016"/>
            <a:ext cx="7772400" cy="184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b="1" noProof="1">
                <a:latin typeface="Lucida Sans Typewriter" panose="020B0509030504030204" pitchFamily="49" charset="0"/>
              </a:rPr>
              <a:t>/* </a:t>
            </a:r>
          </a:p>
          <a:p>
            <a:pPr>
              <a:lnSpc>
                <a:spcPct val="96000"/>
              </a:lnSpc>
            </a:pPr>
            <a:r>
              <a:rPr lang="en-US" altLang="it-IT" sz="1600" b="1" noProof="1">
                <a:latin typeface="Lucida Sans Typewriter" panose="020B0509030504030204" pitchFamily="49" charset="0"/>
              </a:rPr>
              <a:t>** This code retrieves all rows of the products table </a:t>
            </a:r>
            <a:br>
              <a:rPr lang="en-US" altLang="it-IT" sz="1600" b="1" noProof="1">
                <a:latin typeface="Lucida Sans Typewriter" panose="020B0509030504030204" pitchFamily="49" charset="0"/>
              </a:rPr>
            </a:br>
            <a:r>
              <a:rPr lang="en-US" altLang="it-IT" sz="1600" b="1" noProof="1">
                <a:latin typeface="Lucida Sans Typewriter" panose="020B0509030504030204" pitchFamily="49" charset="0"/>
              </a:rPr>
              <a:t>** and displays the unit price, the unit price increased </a:t>
            </a:r>
          </a:p>
          <a:p>
            <a:pPr>
              <a:lnSpc>
                <a:spcPct val="96000"/>
              </a:lnSpc>
            </a:pPr>
            <a:r>
              <a:rPr lang="en-US" altLang="it-IT" sz="1600" b="1" noProof="1">
                <a:latin typeface="Lucida Sans Typewriter" panose="020B0509030504030204" pitchFamily="49" charset="0"/>
              </a:rPr>
              <a:t>** by 10 percent, and the name of the product. </a:t>
            </a:r>
          </a:p>
          <a:p>
            <a:pPr>
              <a:lnSpc>
                <a:spcPct val="96000"/>
              </a:lnSpc>
            </a:pPr>
            <a:r>
              <a:rPr lang="en-US" altLang="it-IT" sz="1600" b="1" noProof="1">
                <a:latin typeface="Lucida Sans Typewriter" panose="020B0509030504030204" pitchFamily="49" charset="0"/>
              </a:rPr>
              <a:t>*/</a:t>
            </a:r>
          </a:p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unitprice, (unitprice * 1.1), productname FROM products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9A7532E-3E69-4BC1-8544-1A41934E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Batches and Scripts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F0918D-F918-4AB0-B06D-05FF6A115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6000"/>
              </a:lnSpc>
            </a:pPr>
            <a:r>
              <a:rPr lang="en-US" altLang="it-IT" dirty="0"/>
              <a:t>Batch: one or more Transact-SQL statements </a:t>
            </a:r>
            <a:br>
              <a:rPr lang="en-US" altLang="it-IT" dirty="0"/>
            </a:br>
            <a:r>
              <a:rPr lang="en-US" altLang="it-IT" dirty="0"/>
              <a:t>submitted together</a:t>
            </a:r>
          </a:p>
          <a:p>
            <a:pPr>
              <a:lnSpc>
                <a:spcPct val="86000"/>
              </a:lnSpc>
            </a:pPr>
            <a:r>
              <a:rPr lang="en-US" altLang="it-IT" dirty="0"/>
              <a:t>Define a Batch with the </a:t>
            </a:r>
            <a:r>
              <a:rPr lang="en-US" altLang="it-IT" dirty="0">
                <a:latin typeface="Courier New" panose="02070309020205020404" pitchFamily="49" charset="0"/>
              </a:rPr>
              <a:t>GO</a:t>
            </a:r>
            <a:r>
              <a:rPr lang="en-US" altLang="it-IT" dirty="0"/>
              <a:t> Statement</a:t>
            </a:r>
          </a:p>
          <a:p>
            <a:pPr>
              <a:lnSpc>
                <a:spcPct val="86000"/>
              </a:lnSpc>
            </a:pPr>
            <a:r>
              <a:rPr lang="en-US" altLang="it-IT" dirty="0"/>
              <a:t>Some statements cannot be combined in a Batch</a:t>
            </a:r>
          </a:p>
          <a:p>
            <a:pPr>
              <a:lnSpc>
                <a:spcPct val="80000"/>
              </a:lnSpc>
              <a:spcBef>
                <a:spcPct val="180000"/>
              </a:spcBef>
            </a:pPr>
            <a:r>
              <a:rPr lang="en-US" altLang="it-IT" dirty="0"/>
              <a:t>Script: text file containing saved statements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Can be written in any text editor ( </a:t>
            </a:r>
            <a:r>
              <a:rPr lang="en-US" altLang="it-IT" dirty="0">
                <a:latin typeface="Courier New" panose="02070309020205020404" pitchFamily="49" charset="0"/>
              </a:rPr>
              <a:t>.</a:t>
            </a:r>
            <a:r>
              <a:rPr lang="en-US" altLang="it-IT" dirty="0" err="1">
                <a:latin typeface="Courier New" panose="02070309020205020404" pitchFamily="49" charset="0"/>
              </a:rPr>
              <a:t>sql</a:t>
            </a:r>
            <a:r>
              <a:rPr lang="en-US" altLang="it-IT" dirty="0"/>
              <a:t> extension)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Used to recreate database objects or to execute statements repeatedly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Can be produced from Management Studio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895C97A-D364-47CD-9A27-982F8E34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EXECUTE Keyword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D1CC087-4D45-43C8-B4E3-C8D5A565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Use EXECUTE with string literals and variables</a:t>
            </a:r>
          </a:p>
          <a:p>
            <a:r>
              <a:rPr lang="en-US" altLang="it-IT" dirty="0"/>
              <a:t>Use when you must assign value of variable</a:t>
            </a:r>
            <a:br>
              <a:rPr lang="en-US" altLang="it-IT" dirty="0"/>
            </a:br>
            <a:r>
              <a:rPr lang="en-US" altLang="it-IT" dirty="0"/>
              <a:t>at execution time</a:t>
            </a:r>
          </a:p>
          <a:p>
            <a:r>
              <a:rPr lang="en-US" altLang="it-IT" dirty="0"/>
              <a:t>Any variables and temporary tables last only during execution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FF33E209-E96B-4EA5-9353-7186A7F4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010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369F8DE-A6BC-4518-A656-97093CB3B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67150"/>
            <a:ext cx="7848600" cy="2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endParaRPr lang="en-US" altLang="it-IT" sz="2000" noProof="1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DECLARE @dbname varchar(30), @tblname varchar(30)</a:t>
            </a:r>
            <a:br>
              <a:rPr lang="en-US" altLang="it-IT" sz="2000" noProof="1">
                <a:latin typeface="Lucida Sans Typewriter" panose="020B0509030504030204" pitchFamily="49" charset="0"/>
              </a:rPr>
            </a:br>
            <a:r>
              <a:rPr lang="en-US" altLang="it-IT" sz="2000" noProof="1">
                <a:latin typeface="Lucida Sans Typewriter" panose="020B0509030504030204" pitchFamily="49" charset="0"/>
              </a:rPr>
              <a:t>SET @dbname = 'northwind'</a:t>
            </a:r>
            <a:br>
              <a:rPr lang="en-US" altLang="it-IT" sz="2000" noProof="1">
                <a:latin typeface="Lucida Sans Typewriter" panose="020B0509030504030204" pitchFamily="49" charset="0"/>
              </a:rPr>
            </a:br>
            <a:r>
              <a:rPr lang="en-US" altLang="it-IT" sz="2000" noProof="1">
                <a:latin typeface="Lucida Sans Typewriter" panose="020B0509030504030204" pitchFamily="49" charset="0"/>
              </a:rPr>
              <a:t>SET @tblname = 'products'</a:t>
            </a:r>
            <a:br>
              <a:rPr lang="en-US" altLang="it-IT" sz="2000" noProof="1">
                <a:latin typeface="Lucida Sans Typewriter" panose="020B0509030504030204" pitchFamily="49" charset="0"/>
              </a:rPr>
            </a:br>
            <a:endParaRPr lang="en-US" altLang="it-IT" sz="2000" noProof="1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EXECUTE</a:t>
            </a:r>
            <a:br>
              <a:rPr lang="en-US" altLang="it-IT" sz="2000" noProof="1">
                <a:latin typeface="Lucida Sans Typewriter" panose="020B0509030504030204" pitchFamily="49" charset="0"/>
              </a:rPr>
            </a:br>
            <a:r>
              <a:rPr lang="en-US" altLang="it-IT" sz="2000" noProof="1">
                <a:latin typeface="Lucida Sans Typewriter" panose="020B0509030504030204" pitchFamily="49" charset="0"/>
              </a:rPr>
              <a:t>('USE ' + @dbname + ' SELECT * FROM '+ @tblname)</a:t>
            </a:r>
          </a:p>
          <a:p>
            <a:pPr>
              <a:lnSpc>
                <a:spcPct val="96000"/>
              </a:lnSpc>
            </a:pPr>
            <a:endParaRPr lang="en-US" altLang="it-IT" sz="2000" noProof="1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7F75299-3C61-48F1-B332-D516BAFB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Triggers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4450960-CB44-474F-AF10-2B13AD843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Associated with a Table</a:t>
            </a:r>
          </a:p>
          <a:p>
            <a:r>
              <a:rPr lang="en-US" altLang="it-IT"/>
              <a:t>Associated with a Modification Action</a:t>
            </a:r>
          </a:p>
          <a:p>
            <a:r>
              <a:rPr lang="en-US" altLang="it-IT"/>
              <a:t>Invoked Automatically</a:t>
            </a:r>
          </a:p>
          <a:p>
            <a:r>
              <a:rPr lang="en-US" altLang="it-IT"/>
              <a:t>Cannot Be Called Directly</a:t>
            </a:r>
          </a:p>
          <a:p>
            <a:r>
              <a:rPr lang="en-US" altLang="it-IT"/>
              <a:t>Is a Transaction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295BAF4-6952-4863-A100-8F4FA711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Uses of Triggers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00017E5-1027-4943-A027-A29DAE62D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84784"/>
            <a:ext cx="7838824" cy="4043816"/>
          </a:xfrm>
        </p:spPr>
        <p:txBody>
          <a:bodyPr/>
          <a:lstStyle/>
          <a:p>
            <a:r>
              <a:rPr lang="en-US" altLang="it-IT" dirty="0"/>
              <a:t>Cascade changes </a:t>
            </a:r>
            <a:r>
              <a:rPr lang="en-US" altLang="it-IT" b="0" dirty="0"/>
              <a:t>through related tables in a database</a:t>
            </a:r>
            <a:br>
              <a:rPr lang="en-US" altLang="it-IT" b="0" dirty="0"/>
            </a:br>
            <a:r>
              <a:rPr lang="en-US" altLang="it-IT" b="0" dirty="0"/>
              <a:t>(SQL Server also supports Cascading Referential Integrity)</a:t>
            </a:r>
          </a:p>
          <a:p>
            <a:r>
              <a:rPr lang="en-US" altLang="it-IT" dirty="0"/>
              <a:t>Enforce more complex data integrity</a:t>
            </a:r>
            <a:br>
              <a:rPr lang="en-US" altLang="it-IT" dirty="0"/>
            </a:br>
            <a:r>
              <a:rPr lang="en-US" altLang="it-IT" b="0" dirty="0"/>
              <a:t>than a CHECK constraint (can access other tables)</a:t>
            </a:r>
          </a:p>
          <a:p>
            <a:r>
              <a:rPr lang="en-US" altLang="it-IT" dirty="0"/>
              <a:t>Define custom error messages</a:t>
            </a:r>
          </a:p>
          <a:p>
            <a:r>
              <a:rPr lang="en-US" altLang="it-IT" dirty="0"/>
              <a:t>Maintain denormalized data</a:t>
            </a:r>
          </a:p>
          <a:p>
            <a:r>
              <a:rPr lang="en-US" altLang="it-IT" dirty="0"/>
              <a:t>Compare before and after states of data under modification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31">
            <a:extLst>
              <a:ext uri="{FF2B5EF4-FFF2-40B4-BE49-F238E27FC236}">
                <a16:creationId xmlns:a16="http://schemas.microsoft.com/office/drawing/2014/main" id="{820E4D7A-FC70-4353-AC69-932735C2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95800"/>
            <a:ext cx="15573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/>
              <a:t>derived field</a:t>
            </a:r>
            <a:endParaRPr lang="it-IT" altLang="it-IT" sz="2000"/>
          </a:p>
        </p:txBody>
      </p:sp>
      <p:sp>
        <p:nvSpPr>
          <p:cNvPr id="111619" name="Line 2">
            <a:extLst>
              <a:ext uri="{FF2B5EF4-FFF2-40B4-BE49-F238E27FC236}">
                <a16:creationId xmlns:a16="http://schemas.microsoft.com/office/drawing/2014/main" id="{A6C0D9DC-8285-462D-8D0C-4A5BF4C19A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724400"/>
            <a:ext cx="3006725" cy="0"/>
          </a:xfrm>
          <a:prstGeom prst="line">
            <a:avLst/>
          </a:prstGeom>
          <a:noFill/>
          <a:ln w="50800">
            <a:solidFill>
              <a:srgbClr val="77777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6A96792-9954-4450-B1AD-5996901CE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Trigger Example 1: Enforcing Data Integrity</a:t>
            </a:r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AD471405-0CE7-458B-ACB6-78422846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111622" name="Rectangle 5">
            <a:extLst>
              <a:ext uri="{FF2B5EF4-FFF2-40B4-BE49-F238E27FC236}">
                <a16:creationId xmlns:a16="http://schemas.microsoft.com/office/drawing/2014/main" id="{4A23312D-5D5D-4E99-9B10-B5BCB63E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1623" name="Rectangle 6">
            <a:extLst>
              <a:ext uri="{FF2B5EF4-FFF2-40B4-BE49-F238E27FC236}">
                <a16:creationId xmlns:a16="http://schemas.microsoft.com/office/drawing/2014/main" id="{4C73DE78-1D83-4088-A9CC-ABA365F9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1624" name="Rectangle 7">
            <a:extLst>
              <a:ext uri="{FF2B5EF4-FFF2-40B4-BE49-F238E27FC236}">
                <a16:creationId xmlns:a16="http://schemas.microsoft.com/office/drawing/2014/main" id="{73939E32-211F-4D97-A899-B0AB91E4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25" name="Rectangle 8">
            <a:extLst>
              <a:ext uri="{FF2B5EF4-FFF2-40B4-BE49-F238E27FC236}">
                <a16:creationId xmlns:a16="http://schemas.microsoft.com/office/drawing/2014/main" id="{30DE21AC-7714-4C0B-8C2F-43EAC89A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06/01/1994</a:t>
            </a:r>
          </a:p>
        </p:txBody>
      </p:sp>
      <p:sp>
        <p:nvSpPr>
          <p:cNvPr id="111626" name="Rectangle 9">
            <a:extLst>
              <a:ext uri="{FF2B5EF4-FFF2-40B4-BE49-F238E27FC236}">
                <a16:creationId xmlns:a16="http://schemas.microsoft.com/office/drawing/2014/main" id="{DA94E1E3-6F52-4231-A480-8E38889F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1627" name="Rectangle 10">
            <a:extLst>
              <a:ext uri="{FF2B5EF4-FFF2-40B4-BE49-F238E27FC236}">
                <a16:creationId xmlns:a16="http://schemas.microsoft.com/office/drawing/2014/main" id="{CA551217-FF55-466B-97B9-6ABEB201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1628" name="Rectangle 11">
            <a:extLst>
              <a:ext uri="{FF2B5EF4-FFF2-40B4-BE49-F238E27FC236}">
                <a16:creationId xmlns:a16="http://schemas.microsoft.com/office/drawing/2014/main" id="{73D6E364-B90F-4AC4-9FBD-E24FCF66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1629" name="Rectangle 12">
            <a:extLst>
              <a:ext uri="{FF2B5EF4-FFF2-40B4-BE49-F238E27FC236}">
                <a16:creationId xmlns:a16="http://schemas.microsoft.com/office/drawing/2014/main" id="{82D390FD-1793-412C-B376-A1A8D0CC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01/05/1998</a:t>
            </a:r>
          </a:p>
        </p:txBody>
      </p:sp>
      <p:sp>
        <p:nvSpPr>
          <p:cNvPr id="111630" name="Rectangle 13">
            <a:extLst>
              <a:ext uri="{FF2B5EF4-FFF2-40B4-BE49-F238E27FC236}">
                <a16:creationId xmlns:a16="http://schemas.microsoft.com/office/drawing/2014/main" id="{C9DD66C1-227C-4FA1-9321-DF718EC67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11631" name="Rectangle 14">
            <a:extLst>
              <a:ext uri="{FF2B5EF4-FFF2-40B4-BE49-F238E27FC236}">
                <a16:creationId xmlns:a16="http://schemas.microsoft.com/office/drawing/2014/main" id="{D6A9E4A1-A35F-4918-B207-A791F263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11632" name="Rectangle 15">
            <a:extLst>
              <a:ext uri="{FF2B5EF4-FFF2-40B4-BE49-F238E27FC236}">
                <a16:creationId xmlns:a16="http://schemas.microsoft.com/office/drawing/2014/main" id="{F83674ED-0925-41D5-9E80-A2A9C907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41148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book</a:t>
            </a:r>
          </a:p>
        </p:txBody>
      </p:sp>
      <p:sp>
        <p:nvSpPr>
          <p:cNvPr id="111633" name="Rectangle 16">
            <a:extLst>
              <a:ext uri="{FF2B5EF4-FFF2-40B4-BE49-F238E27FC236}">
                <a16:creationId xmlns:a16="http://schemas.microsoft.com/office/drawing/2014/main" id="{924DCBAD-BE32-46CA-AD84-1B780C83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1634" name="Rectangle 17">
            <a:extLst>
              <a:ext uri="{FF2B5EF4-FFF2-40B4-BE49-F238E27FC236}">
                <a16:creationId xmlns:a16="http://schemas.microsoft.com/office/drawing/2014/main" id="{4DFCA7A9-0B1F-4209-A3AA-78F42EF8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book_title</a:t>
            </a:r>
          </a:p>
        </p:txBody>
      </p:sp>
      <p:sp>
        <p:nvSpPr>
          <p:cNvPr id="111635" name="Rectangle 18">
            <a:extLst>
              <a:ext uri="{FF2B5EF4-FFF2-40B4-BE49-F238E27FC236}">
                <a16:creationId xmlns:a16="http://schemas.microsoft.com/office/drawing/2014/main" id="{2A0FAACE-B9C8-442A-A5E5-80C97C6D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7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636" name="Rectangle 19">
            <a:extLst>
              <a:ext uri="{FF2B5EF4-FFF2-40B4-BE49-F238E27FC236}">
                <a16:creationId xmlns:a16="http://schemas.microsoft.com/office/drawing/2014/main" id="{DB9C3161-C40D-4AEC-AA72-594CC580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Gone with the wind</a:t>
            </a:r>
          </a:p>
        </p:txBody>
      </p:sp>
      <p:sp>
        <p:nvSpPr>
          <p:cNvPr id="111637" name="Rectangle 20">
            <a:extLst>
              <a:ext uri="{FF2B5EF4-FFF2-40B4-BE49-F238E27FC236}">
                <a16:creationId xmlns:a16="http://schemas.microsoft.com/office/drawing/2014/main" id="{DA652DB9-8294-4C26-9CF0-343F908F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1638" name="Rectangle 21">
            <a:extLst>
              <a:ext uri="{FF2B5EF4-FFF2-40B4-BE49-F238E27FC236}">
                <a16:creationId xmlns:a16="http://schemas.microsoft.com/office/drawing/2014/main" id="{565919A6-3765-48E9-AB64-1CCCC08F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Gulliver’s travels</a:t>
            </a:r>
          </a:p>
        </p:txBody>
      </p:sp>
      <p:sp>
        <p:nvSpPr>
          <p:cNvPr id="111639" name="Rectangle 22">
            <a:extLst>
              <a:ext uri="{FF2B5EF4-FFF2-40B4-BE49-F238E27FC236}">
                <a16:creationId xmlns:a16="http://schemas.microsoft.com/office/drawing/2014/main" id="{604597B2-576F-40A4-8C64-144F65F9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1640" name="Rectangle 23">
            <a:extLst>
              <a:ext uri="{FF2B5EF4-FFF2-40B4-BE49-F238E27FC236}">
                <a16:creationId xmlns:a16="http://schemas.microsoft.com/office/drawing/2014/main" id="{2F15F21F-62C6-4A43-8542-D7448F16A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The woman in red</a:t>
            </a:r>
          </a:p>
        </p:txBody>
      </p:sp>
      <p:sp>
        <p:nvSpPr>
          <p:cNvPr id="111641" name="Rectangle 24">
            <a:extLst>
              <a:ext uri="{FF2B5EF4-FFF2-40B4-BE49-F238E27FC236}">
                <a16:creationId xmlns:a16="http://schemas.microsoft.com/office/drawing/2014/main" id="{C7DE42A9-ECAD-4E7C-8968-C747CB24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1642" name="Rectangle 25">
            <a:extLst>
              <a:ext uri="{FF2B5EF4-FFF2-40B4-BE49-F238E27FC236}">
                <a16:creationId xmlns:a16="http://schemas.microsoft.com/office/drawing/2014/main" id="{6C59EFB3-D9CF-4FBB-A2D0-7B1CBED8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Singing in the rain</a:t>
            </a:r>
          </a:p>
        </p:txBody>
      </p:sp>
      <p:sp>
        <p:nvSpPr>
          <p:cNvPr id="111643" name="Rectangle 26">
            <a:extLst>
              <a:ext uri="{FF2B5EF4-FFF2-40B4-BE49-F238E27FC236}">
                <a16:creationId xmlns:a16="http://schemas.microsoft.com/office/drawing/2014/main" id="{A0017C32-E39E-40C6-A1AE-5C46F290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764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on_loan</a:t>
            </a:r>
          </a:p>
        </p:txBody>
      </p:sp>
      <p:sp>
        <p:nvSpPr>
          <p:cNvPr id="111644" name="Rectangle 27">
            <a:extLst>
              <a:ext uri="{FF2B5EF4-FFF2-40B4-BE49-F238E27FC236}">
                <a16:creationId xmlns:a16="http://schemas.microsoft.com/office/drawing/2014/main" id="{3E2FB83A-8303-4C8C-B661-8D0A3354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1645" name="Rectangle 28">
            <a:extLst>
              <a:ext uri="{FF2B5EF4-FFF2-40B4-BE49-F238E27FC236}">
                <a16:creationId xmlns:a16="http://schemas.microsoft.com/office/drawing/2014/main" id="{52D24D9C-454F-4768-9D31-07990605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1646" name="Rectangle 29">
            <a:extLst>
              <a:ext uri="{FF2B5EF4-FFF2-40B4-BE49-F238E27FC236}">
                <a16:creationId xmlns:a16="http://schemas.microsoft.com/office/drawing/2014/main" id="{B014F4BB-377D-4F16-9262-144A5278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194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1647" name="Rectangle 30">
            <a:extLst>
              <a:ext uri="{FF2B5EF4-FFF2-40B4-BE49-F238E27FC236}">
                <a16:creationId xmlns:a16="http://schemas.microsoft.com/office/drawing/2014/main" id="{8156BC7C-A7D7-47BE-88AB-45ACE5E2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31150131-F12C-4F00-B6D8-6945598B8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188" y="3657600"/>
            <a:ext cx="0" cy="779463"/>
          </a:xfrm>
          <a:prstGeom prst="line">
            <a:avLst/>
          </a:prstGeom>
          <a:noFill/>
          <a:ln w="50800">
            <a:solidFill>
              <a:srgbClr val="77777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E7868A5-E5A5-4B64-A171-C59D23E9C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Denormalized data require synchronization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40B2D5B-6B84-47DB-AFBA-7F826D567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Triggers represent one way to achieve synchronization for denormalized/redundant data</a:t>
            </a:r>
            <a:endParaRPr lang="en-US" altLang="it-IT" b="0" dirty="0"/>
          </a:p>
          <a:p>
            <a:r>
              <a:rPr lang="en-US" altLang="it-IT" dirty="0"/>
              <a:t>For our “loan” example, we will need: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 trigger that sets </a:t>
            </a:r>
            <a:r>
              <a:rPr lang="en-US" altLang="it-IT" dirty="0" err="1">
                <a:solidFill>
                  <a:schemeClr val="tx1"/>
                </a:solidFill>
              </a:rPr>
              <a:t>on_loan</a:t>
            </a:r>
            <a:r>
              <a:rPr lang="en-US" altLang="it-IT" dirty="0">
                <a:solidFill>
                  <a:schemeClr val="tx1"/>
                </a:solidFill>
              </a:rPr>
              <a:t>=1 on </a:t>
            </a:r>
            <a:r>
              <a:rPr lang="en-US" altLang="it-IT" b="1" dirty="0">
                <a:solidFill>
                  <a:schemeClr val="tx1"/>
                </a:solidFill>
              </a:rPr>
              <a:t>copy </a:t>
            </a:r>
            <a:r>
              <a:rPr lang="en-US" altLang="it-IT" dirty="0">
                <a:solidFill>
                  <a:schemeClr val="tx1"/>
                </a:solidFill>
              </a:rPr>
              <a:t>table when a record is added to the </a:t>
            </a:r>
            <a:r>
              <a:rPr lang="en-US" altLang="it-IT" b="1" dirty="0">
                <a:solidFill>
                  <a:schemeClr val="tx1"/>
                </a:solidFill>
              </a:rPr>
              <a:t>loan</a:t>
            </a:r>
            <a:r>
              <a:rPr lang="en-US" altLang="it-IT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 trigger that sets </a:t>
            </a:r>
            <a:r>
              <a:rPr lang="en-US" altLang="it-IT" dirty="0" err="1">
                <a:solidFill>
                  <a:schemeClr val="tx1"/>
                </a:solidFill>
              </a:rPr>
              <a:t>on_loan</a:t>
            </a:r>
            <a:r>
              <a:rPr lang="en-US" altLang="it-IT" dirty="0">
                <a:solidFill>
                  <a:schemeClr val="tx1"/>
                </a:solidFill>
              </a:rPr>
              <a:t>=0 on </a:t>
            </a:r>
            <a:r>
              <a:rPr lang="en-US" altLang="it-IT" b="1" dirty="0">
                <a:solidFill>
                  <a:schemeClr val="tx1"/>
                </a:solidFill>
              </a:rPr>
              <a:t>copy </a:t>
            </a:r>
            <a:r>
              <a:rPr lang="en-US" altLang="it-IT" dirty="0">
                <a:solidFill>
                  <a:schemeClr val="tx1"/>
                </a:solidFill>
              </a:rPr>
              <a:t>table when a record is removed from the </a:t>
            </a:r>
            <a:r>
              <a:rPr lang="en-US" altLang="it-IT" b="1" dirty="0">
                <a:solidFill>
                  <a:schemeClr val="tx1"/>
                </a:solidFill>
              </a:rPr>
              <a:t>loan</a:t>
            </a:r>
            <a:r>
              <a:rPr lang="en-US" altLang="it-IT" dirty="0">
                <a:solidFill>
                  <a:schemeClr val="tx1"/>
                </a:solidFill>
              </a:rPr>
              <a:t> table</a:t>
            </a:r>
          </a:p>
          <a:p>
            <a:r>
              <a:rPr lang="en-US" altLang="it-IT" dirty="0"/>
              <a:t>We definitely need: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 trigger on </a:t>
            </a:r>
            <a:r>
              <a:rPr lang="en-US" altLang="it-IT" b="1" dirty="0">
                <a:solidFill>
                  <a:schemeClr val="tx1"/>
                </a:solidFill>
              </a:rPr>
              <a:t>loan</a:t>
            </a:r>
            <a:r>
              <a:rPr lang="en-US" altLang="it-IT" dirty="0">
                <a:solidFill>
                  <a:schemeClr val="tx1"/>
                </a:solidFill>
              </a:rPr>
              <a:t> INSERT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 trigger on </a:t>
            </a:r>
            <a:r>
              <a:rPr lang="en-US" altLang="it-IT" b="1" dirty="0">
                <a:solidFill>
                  <a:schemeClr val="tx1"/>
                </a:solidFill>
              </a:rPr>
              <a:t>loan</a:t>
            </a:r>
            <a:r>
              <a:rPr lang="en-US" altLang="it-IT" dirty="0">
                <a:solidFill>
                  <a:schemeClr val="tx1"/>
                </a:solidFill>
              </a:rPr>
              <a:t> DELETE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3BD6837-A65F-4B15-8086-F99DACE5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13F6FA2-CE99-4EDA-A1BC-085ED1F88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How an INSERT Trigger works</a:t>
            </a:r>
          </a:p>
        </p:txBody>
      </p:sp>
      <p:sp>
        <p:nvSpPr>
          <p:cNvPr id="113668" name="Freeform 4">
            <a:extLst>
              <a:ext uri="{FF2B5EF4-FFF2-40B4-BE49-F238E27FC236}">
                <a16:creationId xmlns:a16="http://schemas.microsoft.com/office/drawing/2014/main" id="{9AE535D6-86EE-4292-914F-06D95D51B025}"/>
              </a:ext>
            </a:extLst>
          </p:cNvPr>
          <p:cNvSpPr>
            <a:spLocks/>
          </p:cNvSpPr>
          <p:nvPr/>
        </p:nvSpPr>
        <p:spPr bwMode="auto">
          <a:xfrm>
            <a:off x="533400" y="2819400"/>
            <a:ext cx="2157413" cy="2312988"/>
          </a:xfrm>
          <a:custGeom>
            <a:avLst/>
            <a:gdLst>
              <a:gd name="T0" fmla="*/ 2147483646 w 681"/>
              <a:gd name="T1" fmla="*/ 2147483646 h 1285"/>
              <a:gd name="T2" fmla="*/ 2147483646 w 681"/>
              <a:gd name="T3" fmla="*/ 2147483646 h 1285"/>
              <a:gd name="T4" fmla="*/ 2147483646 w 681"/>
              <a:gd name="T5" fmla="*/ 2147483646 h 1285"/>
              <a:gd name="T6" fmla="*/ 2147483646 w 681"/>
              <a:gd name="T7" fmla="*/ 2147483646 h 1285"/>
              <a:gd name="T8" fmla="*/ 2147483646 w 681"/>
              <a:gd name="T9" fmla="*/ 2147483646 h 1285"/>
              <a:gd name="T10" fmla="*/ 2147483646 w 681"/>
              <a:gd name="T11" fmla="*/ 2147483646 h 1285"/>
              <a:gd name="T12" fmla="*/ 2147483646 w 681"/>
              <a:gd name="T13" fmla="*/ 2147483646 h 1285"/>
              <a:gd name="T14" fmla="*/ 2147483646 w 681"/>
              <a:gd name="T15" fmla="*/ 2147483646 h 1285"/>
              <a:gd name="T16" fmla="*/ 2147483646 w 681"/>
              <a:gd name="T17" fmla="*/ 2147483646 h 1285"/>
              <a:gd name="T18" fmla="*/ 2147483646 w 681"/>
              <a:gd name="T19" fmla="*/ 2147483646 h 1285"/>
              <a:gd name="T20" fmla="*/ 2147483646 w 681"/>
              <a:gd name="T21" fmla="*/ 2147483646 h 1285"/>
              <a:gd name="T22" fmla="*/ 2147483646 w 681"/>
              <a:gd name="T23" fmla="*/ 2147483646 h 1285"/>
              <a:gd name="T24" fmla="*/ 2147483646 w 681"/>
              <a:gd name="T25" fmla="*/ 2147483646 h 1285"/>
              <a:gd name="T26" fmla="*/ 2147483646 w 681"/>
              <a:gd name="T27" fmla="*/ 2147483646 h 1285"/>
              <a:gd name="T28" fmla="*/ 2147483646 w 681"/>
              <a:gd name="T29" fmla="*/ 2147483646 h 1285"/>
              <a:gd name="T30" fmla="*/ 2147483646 w 681"/>
              <a:gd name="T31" fmla="*/ 2147483646 h 1285"/>
              <a:gd name="T32" fmla="*/ 2147483646 w 681"/>
              <a:gd name="T33" fmla="*/ 2147483646 h 1285"/>
              <a:gd name="T34" fmla="*/ 0 w 681"/>
              <a:gd name="T35" fmla="*/ 2147483646 h 1285"/>
              <a:gd name="T36" fmla="*/ 2147483646 w 681"/>
              <a:gd name="T37" fmla="*/ 2147483646 h 1285"/>
              <a:gd name="T38" fmla="*/ 2147483646 w 681"/>
              <a:gd name="T39" fmla="*/ 2147483646 h 1285"/>
              <a:gd name="T40" fmla="*/ 2147483646 w 681"/>
              <a:gd name="T41" fmla="*/ 2147483646 h 1285"/>
              <a:gd name="T42" fmla="*/ 2147483646 w 681"/>
              <a:gd name="T43" fmla="*/ 2147483646 h 1285"/>
              <a:gd name="T44" fmla="*/ 2147483646 w 681"/>
              <a:gd name="T45" fmla="*/ 2147483646 h 1285"/>
              <a:gd name="T46" fmla="*/ 2147483646 w 681"/>
              <a:gd name="T47" fmla="*/ 2147483646 h 1285"/>
              <a:gd name="T48" fmla="*/ 2147483646 w 681"/>
              <a:gd name="T49" fmla="*/ 2147483646 h 1285"/>
              <a:gd name="T50" fmla="*/ 2147483646 w 681"/>
              <a:gd name="T51" fmla="*/ 2147483646 h 1285"/>
              <a:gd name="T52" fmla="*/ 2147483646 w 681"/>
              <a:gd name="T53" fmla="*/ 2147483646 h 1285"/>
              <a:gd name="T54" fmla="*/ 2147483646 w 681"/>
              <a:gd name="T55" fmla="*/ 2147483646 h 1285"/>
              <a:gd name="T56" fmla="*/ 2147483646 w 681"/>
              <a:gd name="T57" fmla="*/ 2147483646 h 1285"/>
              <a:gd name="T58" fmla="*/ 2147483646 w 681"/>
              <a:gd name="T59" fmla="*/ 2147483646 h 1285"/>
              <a:gd name="T60" fmla="*/ 2147483646 w 681"/>
              <a:gd name="T61" fmla="*/ 2147483646 h 1285"/>
              <a:gd name="T62" fmla="*/ 2147483646 w 681"/>
              <a:gd name="T63" fmla="*/ 2147483646 h 1285"/>
              <a:gd name="T64" fmla="*/ 2147483646 w 681"/>
              <a:gd name="T65" fmla="*/ 2147483646 h 1285"/>
              <a:gd name="T66" fmla="*/ 2147483646 w 681"/>
              <a:gd name="T67" fmla="*/ 2147483646 h 1285"/>
              <a:gd name="T68" fmla="*/ 2147483646 w 681"/>
              <a:gd name="T69" fmla="*/ 2147483646 h 1285"/>
              <a:gd name="T70" fmla="*/ 2147483646 w 681"/>
              <a:gd name="T71" fmla="*/ 2147483646 h 1285"/>
              <a:gd name="T72" fmla="*/ 2147483646 w 681"/>
              <a:gd name="T73" fmla="*/ 2147483646 h 1285"/>
              <a:gd name="T74" fmla="*/ 2147483646 w 681"/>
              <a:gd name="T75" fmla="*/ 2147483646 h 1285"/>
              <a:gd name="T76" fmla="*/ 2147483646 w 681"/>
              <a:gd name="T77" fmla="*/ 2147483646 h 12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81" h="1285">
                <a:moveTo>
                  <a:pt x="680" y="1043"/>
                </a:moveTo>
                <a:lnTo>
                  <a:pt x="460" y="1284"/>
                </a:lnTo>
                <a:lnTo>
                  <a:pt x="461" y="1192"/>
                </a:lnTo>
                <a:lnTo>
                  <a:pt x="452" y="1192"/>
                </a:lnTo>
                <a:lnTo>
                  <a:pt x="442" y="1192"/>
                </a:lnTo>
                <a:lnTo>
                  <a:pt x="433" y="1192"/>
                </a:lnTo>
                <a:lnTo>
                  <a:pt x="424" y="1192"/>
                </a:lnTo>
                <a:lnTo>
                  <a:pt x="413" y="1192"/>
                </a:lnTo>
                <a:lnTo>
                  <a:pt x="402" y="1190"/>
                </a:lnTo>
                <a:lnTo>
                  <a:pt x="391" y="1190"/>
                </a:lnTo>
                <a:lnTo>
                  <a:pt x="380" y="1190"/>
                </a:lnTo>
                <a:lnTo>
                  <a:pt x="369" y="1190"/>
                </a:lnTo>
                <a:lnTo>
                  <a:pt x="358" y="1189"/>
                </a:lnTo>
                <a:lnTo>
                  <a:pt x="347" y="1187"/>
                </a:lnTo>
                <a:lnTo>
                  <a:pt x="338" y="1186"/>
                </a:lnTo>
                <a:lnTo>
                  <a:pt x="327" y="1184"/>
                </a:lnTo>
                <a:lnTo>
                  <a:pt x="317" y="1182"/>
                </a:lnTo>
                <a:lnTo>
                  <a:pt x="297" y="1178"/>
                </a:lnTo>
                <a:lnTo>
                  <a:pt x="281" y="1172"/>
                </a:lnTo>
                <a:lnTo>
                  <a:pt x="250" y="1159"/>
                </a:lnTo>
                <a:lnTo>
                  <a:pt x="222" y="1143"/>
                </a:lnTo>
                <a:lnTo>
                  <a:pt x="194" y="1125"/>
                </a:lnTo>
                <a:lnTo>
                  <a:pt x="167" y="1103"/>
                </a:lnTo>
                <a:lnTo>
                  <a:pt x="144" y="1079"/>
                </a:lnTo>
                <a:lnTo>
                  <a:pt x="120" y="1053"/>
                </a:lnTo>
                <a:lnTo>
                  <a:pt x="100" y="1025"/>
                </a:lnTo>
                <a:lnTo>
                  <a:pt x="81" y="993"/>
                </a:lnTo>
                <a:lnTo>
                  <a:pt x="64" y="961"/>
                </a:lnTo>
                <a:lnTo>
                  <a:pt x="48" y="926"/>
                </a:lnTo>
                <a:lnTo>
                  <a:pt x="34" y="890"/>
                </a:lnTo>
                <a:lnTo>
                  <a:pt x="23" y="853"/>
                </a:lnTo>
                <a:lnTo>
                  <a:pt x="14" y="814"/>
                </a:lnTo>
                <a:lnTo>
                  <a:pt x="6" y="773"/>
                </a:lnTo>
                <a:lnTo>
                  <a:pt x="3" y="731"/>
                </a:lnTo>
                <a:lnTo>
                  <a:pt x="2" y="711"/>
                </a:lnTo>
                <a:lnTo>
                  <a:pt x="0" y="667"/>
                </a:lnTo>
                <a:lnTo>
                  <a:pt x="2" y="623"/>
                </a:lnTo>
                <a:lnTo>
                  <a:pt x="5" y="580"/>
                </a:lnTo>
                <a:lnTo>
                  <a:pt x="11" y="534"/>
                </a:lnTo>
                <a:lnTo>
                  <a:pt x="20" y="489"/>
                </a:lnTo>
                <a:lnTo>
                  <a:pt x="31" y="444"/>
                </a:lnTo>
                <a:lnTo>
                  <a:pt x="47" y="397"/>
                </a:lnTo>
                <a:lnTo>
                  <a:pt x="64" y="351"/>
                </a:lnTo>
                <a:lnTo>
                  <a:pt x="84" y="305"/>
                </a:lnTo>
                <a:lnTo>
                  <a:pt x="106" y="261"/>
                </a:lnTo>
                <a:lnTo>
                  <a:pt x="134" y="216"/>
                </a:lnTo>
                <a:lnTo>
                  <a:pt x="163" y="170"/>
                </a:lnTo>
                <a:lnTo>
                  <a:pt x="195" y="127"/>
                </a:lnTo>
                <a:lnTo>
                  <a:pt x="231" y="83"/>
                </a:lnTo>
                <a:lnTo>
                  <a:pt x="270" y="42"/>
                </a:lnTo>
                <a:lnTo>
                  <a:pt x="313" y="0"/>
                </a:lnTo>
                <a:lnTo>
                  <a:pt x="281" y="30"/>
                </a:lnTo>
                <a:lnTo>
                  <a:pt x="253" y="59"/>
                </a:lnTo>
                <a:lnTo>
                  <a:pt x="227" y="92"/>
                </a:lnTo>
                <a:lnTo>
                  <a:pt x="202" y="125"/>
                </a:lnTo>
                <a:lnTo>
                  <a:pt x="158" y="197"/>
                </a:lnTo>
                <a:lnTo>
                  <a:pt x="141" y="233"/>
                </a:lnTo>
                <a:lnTo>
                  <a:pt x="125" y="270"/>
                </a:lnTo>
                <a:lnTo>
                  <a:pt x="109" y="308"/>
                </a:lnTo>
                <a:lnTo>
                  <a:pt x="89" y="384"/>
                </a:lnTo>
                <a:lnTo>
                  <a:pt x="83" y="423"/>
                </a:lnTo>
                <a:lnTo>
                  <a:pt x="77" y="461"/>
                </a:lnTo>
                <a:lnTo>
                  <a:pt x="75" y="500"/>
                </a:lnTo>
                <a:lnTo>
                  <a:pt x="77" y="573"/>
                </a:lnTo>
                <a:lnTo>
                  <a:pt x="83" y="609"/>
                </a:lnTo>
                <a:lnTo>
                  <a:pt x="89" y="644"/>
                </a:lnTo>
                <a:lnTo>
                  <a:pt x="98" y="676"/>
                </a:lnTo>
                <a:lnTo>
                  <a:pt x="109" y="708"/>
                </a:lnTo>
                <a:lnTo>
                  <a:pt x="142" y="765"/>
                </a:lnTo>
                <a:lnTo>
                  <a:pt x="161" y="792"/>
                </a:lnTo>
                <a:lnTo>
                  <a:pt x="184" y="817"/>
                </a:lnTo>
                <a:lnTo>
                  <a:pt x="209" y="839"/>
                </a:lnTo>
                <a:lnTo>
                  <a:pt x="267" y="873"/>
                </a:lnTo>
                <a:lnTo>
                  <a:pt x="300" y="887"/>
                </a:lnTo>
                <a:lnTo>
                  <a:pt x="336" y="897"/>
                </a:lnTo>
                <a:lnTo>
                  <a:pt x="375" y="904"/>
                </a:lnTo>
                <a:lnTo>
                  <a:pt x="461" y="908"/>
                </a:lnTo>
                <a:lnTo>
                  <a:pt x="460" y="798"/>
                </a:lnTo>
                <a:lnTo>
                  <a:pt x="680" y="1043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22EF81A0-792C-4C62-99DA-DDE15802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A0A4B0E8-3AE4-48CE-90A5-616033A1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2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12A6C4F1-C032-4A56-BE8F-6A9EE39C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A6A1A7FB-40C6-4A16-8F8B-5A4EE2E6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06/01/1994</a:t>
            </a:r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D7029E06-CF89-49A6-A226-8ED76FFD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2514600"/>
            <a:ext cx="9144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it-IT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A0EF165A-7E3A-425C-8DBB-065D0FC8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2514600"/>
            <a:ext cx="16002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it-IT" sz="1800">
                <a:solidFill>
                  <a:schemeClr val="bg1"/>
                </a:solidFill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4B6CCD99-90AB-4D0A-A942-341C3066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362665C0-F62D-467F-9EA7-00625966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01/05/1998</a:t>
            </a:r>
          </a:p>
        </p:txBody>
      </p:sp>
      <p:sp>
        <p:nvSpPr>
          <p:cNvPr id="113677" name="Rectangle 13">
            <a:extLst>
              <a:ext uri="{FF2B5EF4-FFF2-40B4-BE49-F238E27FC236}">
                <a16:creationId xmlns:a16="http://schemas.microsoft.com/office/drawing/2014/main" id="{82B0D4CE-B09A-4255-BD99-8CD36761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3678" name="Rectangle 14">
            <a:extLst>
              <a:ext uri="{FF2B5EF4-FFF2-40B4-BE49-F238E27FC236}">
                <a16:creationId xmlns:a16="http://schemas.microsoft.com/office/drawing/2014/main" id="{B9D727CD-7BCB-4D59-BF93-040568A7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05/03/1999</a:t>
            </a:r>
          </a:p>
        </p:txBody>
      </p:sp>
      <p:sp>
        <p:nvSpPr>
          <p:cNvPr id="113679" name="Rectangle 15">
            <a:extLst>
              <a:ext uri="{FF2B5EF4-FFF2-40B4-BE49-F238E27FC236}">
                <a16:creationId xmlns:a16="http://schemas.microsoft.com/office/drawing/2014/main" id="{762F7073-D5A4-4F46-919D-3A7017F4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inserted</a:t>
            </a:r>
          </a:p>
        </p:txBody>
      </p:sp>
      <p:sp>
        <p:nvSpPr>
          <p:cNvPr id="113680" name="Rectangle 16">
            <a:extLst>
              <a:ext uri="{FF2B5EF4-FFF2-40B4-BE49-F238E27FC236}">
                <a16:creationId xmlns:a16="http://schemas.microsoft.com/office/drawing/2014/main" id="{8826794D-E71E-481E-9F5A-1C8D3590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3681" name="Rectangle 17">
            <a:extLst>
              <a:ext uri="{FF2B5EF4-FFF2-40B4-BE49-F238E27FC236}">
                <a16:creationId xmlns:a16="http://schemas.microsoft.com/office/drawing/2014/main" id="{61C934AB-E57C-4A60-A35F-0FF6A4D4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3682" name="Rectangle 18">
            <a:extLst>
              <a:ext uri="{FF2B5EF4-FFF2-40B4-BE49-F238E27FC236}">
                <a16:creationId xmlns:a16="http://schemas.microsoft.com/office/drawing/2014/main" id="{F942D18D-416A-4531-887C-97849B4B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683" name="Rectangle 19">
            <a:extLst>
              <a:ext uri="{FF2B5EF4-FFF2-40B4-BE49-F238E27FC236}">
                <a16:creationId xmlns:a16="http://schemas.microsoft.com/office/drawing/2014/main" id="{BDD9F7FD-B53A-4918-88A2-E8D5981B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3684" name="Right Arrow 1">
            <a:extLst>
              <a:ext uri="{FF2B5EF4-FFF2-40B4-BE49-F238E27FC236}">
                <a16:creationId xmlns:a16="http://schemas.microsoft.com/office/drawing/2014/main" id="{0F3FA58C-4F43-453E-9FE0-6679FAA3984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00600" y="2514600"/>
            <a:ext cx="708025" cy="381000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6C51057-7ADF-461D-BA2E-4C7D2D2C62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 err="1">
                <a:latin typeface="Times New Roman" panose="02020603050405020304" pitchFamily="18" charset="0"/>
              </a:rPr>
              <a:t>Cenni</a:t>
            </a:r>
            <a:r>
              <a:rPr lang="en-US" altLang="it-IT" sz="4800" dirty="0">
                <a:latin typeface="Times New Roman" panose="02020603050405020304" pitchFamily="18" charset="0"/>
              </a:rPr>
              <a:t> di Security:</a:t>
            </a:r>
            <a:br>
              <a:rPr lang="en-US" altLang="it-IT" sz="4800" dirty="0">
                <a:latin typeface="Times New Roman" panose="02020603050405020304" pitchFamily="18" charset="0"/>
              </a:rPr>
            </a:br>
            <a:r>
              <a:rPr lang="en-US" altLang="it-IT" sz="4800" dirty="0">
                <a:latin typeface="Times New Roman" panose="02020603050405020304" pitchFamily="18" charset="0"/>
              </a:rPr>
              <a:t>Login e User</a:t>
            </a:r>
            <a:endParaRPr lang="en-US" altLang="it-IT" sz="5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C104AEE-5880-4ABD-948A-DB0A2993F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42F0D6A-6D0E-43D1-A9FF-C4732FFD2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How a DELETE Trigger works</a:t>
            </a:r>
          </a:p>
        </p:txBody>
      </p:sp>
      <p:sp>
        <p:nvSpPr>
          <p:cNvPr id="114692" name="Freeform 4">
            <a:extLst>
              <a:ext uri="{FF2B5EF4-FFF2-40B4-BE49-F238E27FC236}">
                <a16:creationId xmlns:a16="http://schemas.microsoft.com/office/drawing/2014/main" id="{F14B49AC-5C6A-434B-88A6-EB1F8B0B07A4}"/>
              </a:ext>
            </a:extLst>
          </p:cNvPr>
          <p:cNvSpPr>
            <a:spLocks/>
          </p:cNvSpPr>
          <p:nvPr/>
        </p:nvSpPr>
        <p:spPr bwMode="auto">
          <a:xfrm>
            <a:off x="533400" y="2819400"/>
            <a:ext cx="2157413" cy="2312988"/>
          </a:xfrm>
          <a:custGeom>
            <a:avLst/>
            <a:gdLst>
              <a:gd name="T0" fmla="*/ 2147483646 w 681"/>
              <a:gd name="T1" fmla="*/ 2147483646 h 1285"/>
              <a:gd name="T2" fmla="*/ 2147483646 w 681"/>
              <a:gd name="T3" fmla="*/ 2147483646 h 1285"/>
              <a:gd name="T4" fmla="*/ 2147483646 w 681"/>
              <a:gd name="T5" fmla="*/ 2147483646 h 1285"/>
              <a:gd name="T6" fmla="*/ 2147483646 w 681"/>
              <a:gd name="T7" fmla="*/ 2147483646 h 1285"/>
              <a:gd name="T8" fmla="*/ 2147483646 w 681"/>
              <a:gd name="T9" fmla="*/ 2147483646 h 1285"/>
              <a:gd name="T10" fmla="*/ 2147483646 w 681"/>
              <a:gd name="T11" fmla="*/ 2147483646 h 1285"/>
              <a:gd name="T12" fmla="*/ 2147483646 w 681"/>
              <a:gd name="T13" fmla="*/ 2147483646 h 1285"/>
              <a:gd name="T14" fmla="*/ 2147483646 w 681"/>
              <a:gd name="T15" fmla="*/ 2147483646 h 1285"/>
              <a:gd name="T16" fmla="*/ 2147483646 w 681"/>
              <a:gd name="T17" fmla="*/ 2147483646 h 1285"/>
              <a:gd name="T18" fmla="*/ 2147483646 w 681"/>
              <a:gd name="T19" fmla="*/ 2147483646 h 1285"/>
              <a:gd name="T20" fmla="*/ 2147483646 w 681"/>
              <a:gd name="T21" fmla="*/ 2147483646 h 1285"/>
              <a:gd name="T22" fmla="*/ 2147483646 w 681"/>
              <a:gd name="T23" fmla="*/ 2147483646 h 1285"/>
              <a:gd name="T24" fmla="*/ 2147483646 w 681"/>
              <a:gd name="T25" fmla="*/ 2147483646 h 1285"/>
              <a:gd name="T26" fmla="*/ 2147483646 w 681"/>
              <a:gd name="T27" fmla="*/ 2147483646 h 1285"/>
              <a:gd name="T28" fmla="*/ 2147483646 w 681"/>
              <a:gd name="T29" fmla="*/ 2147483646 h 1285"/>
              <a:gd name="T30" fmla="*/ 2147483646 w 681"/>
              <a:gd name="T31" fmla="*/ 2147483646 h 1285"/>
              <a:gd name="T32" fmla="*/ 2147483646 w 681"/>
              <a:gd name="T33" fmla="*/ 2147483646 h 1285"/>
              <a:gd name="T34" fmla="*/ 0 w 681"/>
              <a:gd name="T35" fmla="*/ 2147483646 h 1285"/>
              <a:gd name="T36" fmla="*/ 2147483646 w 681"/>
              <a:gd name="T37" fmla="*/ 2147483646 h 1285"/>
              <a:gd name="T38" fmla="*/ 2147483646 w 681"/>
              <a:gd name="T39" fmla="*/ 2147483646 h 1285"/>
              <a:gd name="T40" fmla="*/ 2147483646 w 681"/>
              <a:gd name="T41" fmla="*/ 2147483646 h 1285"/>
              <a:gd name="T42" fmla="*/ 2147483646 w 681"/>
              <a:gd name="T43" fmla="*/ 2147483646 h 1285"/>
              <a:gd name="T44" fmla="*/ 2147483646 w 681"/>
              <a:gd name="T45" fmla="*/ 2147483646 h 1285"/>
              <a:gd name="T46" fmla="*/ 2147483646 w 681"/>
              <a:gd name="T47" fmla="*/ 2147483646 h 1285"/>
              <a:gd name="T48" fmla="*/ 2147483646 w 681"/>
              <a:gd name="T49" fmla="*/ 2147483646 h 1285"/>
              <a:gd name="T50" fmla="*/ 2147483646 w 681"/>
              <a:gd name="T51" fmla="*/ 2147483646 h 1285"/>
              <a:gd name="T52" fmla="*/ 2147483646 w 681"/>
              <a:gd name="T53" fmla="*/ 2147483646 h 1285"/>
              <a:gd name="T54" fmla="*/ 2147483646 w 681"/>
              <a:gd name="T55" fmla="*/ 2147483646 h 1285"/>
              <a:gd name="T56" fmla="*/ 2147483646 w 681"/>
              <a:gd name="T57" fmla="*/ 2147483646 h 1285"/>
              <a:gd name="T58" fmla="*/ 2147483646 w 681"/>
              <a:gd name="T59" fmla="*/ 2147483646 h 1285"/>
              <a:gd name="T60" fmla="*/ 2147483646 w 681"/>
              <a:gd name="T61" fmla="*/ 2147483646 h 1285"/>
              <a:gd name="T62" fmla="*/ 2147483646 w 681"/>
              <a:gd name="T63" fmla="*/ 2147483646 h 1285"/>
              <a:gd name="T64" fmla="*/ 2147483646 w 681"/>
              <a:gd name="T65" fmla="*/ 2147483646 h 1285"/>
              <a:gd name="T66" fmla="*/ 2147483646 w 681"/>
              <a:gd name="T67" fmla="*/ 2147483646 h 1285"/>
              <a:gd name="T68" fmla="*/ 2147483646 w 681"/>
              <a:gd name="T69" fmla="*/ 2147483646 h 1285"/>
              <a:gd name="T70" fmla="*/ 2147483646 w 681"/>
              <a:gd name="T71" fmla="*/ 2147483646 h 1285"/>
              <a:gd name="T72" fmla="*/ 2147483646 w 681"/>
              <a:gd name="T73" fmla="*/ 2147483646 h 1285"/>
              <a:gd name="T74" fmla="*/ 2147483646 w 681"/>
              <a:gd name="T75" fmla="*/ 2147483646 h 1285"/>
              <a:gd name="T76" fmla="*/ 2147483646 w 681"/>
              <a:gd name="T77" fmla="*/ 2147483646 h 12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81" h="1285">
                <a:moveTo>
                  <a:pt x="680" y="1043"/>
                </a:moveTo>
                <a:lnTo>
                  <a:pt x="460" y="1284"/>
                </a:lnTo>
                <a:lnTo>
                  <a:pt x="461" y="1192"/>
                </a:lnTo>
                <a:lnTo>
                  <a:pt x="452" y="1192"/>
                </a:lnTo>
                <a:lnTo>
                  <a:pt x="442" y="1192"/>
                </a:lnTo>
                <a:lnTo>
                  <a:pt x="433" y="1192"/>
                </a:lnTo>
                <a:lnTo>
                  <a:pt x="424" y="1192"/>
                </a:lnTo>
                <a:lnTo>
                  <a:pt x="413" y="1192"/>
                </a:lnTo>
                <a:lnTo>
                  <a:pt x="402" y="1190"/>
                </a:lnTo>
                <a:lnTo>
                  <a:pt x="391" y="1190"/>
                </a:lnTo>
                <a:lnTo>
                  <a:pt x="380" y="1190"/>
                </a:lnTo>
                <a:lnTo>
                  <a:pt x="369" y="1190"/>
                </a:lnTo>
                <a:lnTo>
                  <a:pt x="358" y="1189"/>
                </a:lnTo>
                <a:lnTo>
                  <a:pt x="347" y="1187"/>
                </a:lnTo>
                <a:lnTo>
                  <a:pt x="338" y="1186"/>
                </a:lnTo>
                <a:lnTo>
                  <a:pt x="327" y="1184"/>
                </a:lnTo>
                <a:lnTo>
                  <a:pt x="317" y="1182"/>
                </a:lnTo>
                <a:lnTo>
                  <a:pt x="297" y="1178"/>
                </a:lnTo>
                <a:lnTo>
                  <a:pt x="281" y="1172"/>
                </a:lnTo>
                <a:lnTo>
                  <a:pt x="250" y="1159"/>
                </a:lnTo>
                <a:lnTo>
                  <a:pt x="222" y="1143"/>
                </a:lnTo>
                <a:lnTo>
                  <a:pt x="194" y="1125"/>
                </a:lnTo>
                <a:lnTo>
                  <a:pt x="167" y="1103"/>
                </a:lnTo>
                <a:lnTo>
                  <a:pt x="144" y="1079"/>
                </a:lnTo>
                <a:lnTo>
                  <a:pt x="120" y="1053"/>
                </a:lnTo>
                <a:lnTo>
                  <a:pt x="100" y="1025"/>
                </a:lnTo>
                <a:lnTo>
                  <a:pt x="81" y="993"/>
                </a:lnTo>
                <a:lnTo>
                  <a:pt x="64" y="961"/>
                </a:lnTo>
                <a:lnTo>
                  <a:pt x="48" y="926"/>
                </a:lnTo>
                <a:lnTo>
                  <a:pt x="34" y="890"/>
                </a:lnTo>
                <a:lnTo>
                  <a:pt x="23" y="853"/>
                </a:lnTo>
                <a:lnTo>
                  <a:pt x="14" y="814"/>
                </a:lnTo>
                <a:lnTo>
                  <a:pt x="6" y="773"/>
                </a:lnTo>
                <a:lnTo>
                  <a:pt x="3" y="731"/>
                </a:lnTo>
                <a:lnTo>
                  <a:pt x="2" y="711"/>
                </a:lnTo>
                <a:lnTo>
                  <a:pt x="0" y="667"/>
                </a:lnTo>
                <a:lnTo>
                  <a:pt x="2" y="623"/>
                </a:lnTo>
                <a:lnTo>
                  <a:pt x="5" y="580"/>
                </a:lnTo>
                <a:lnTo>
                  <a:pt x="11" y="534"/>
                </a:lnTo>
                <a:lnTo>
                  <a:pt x="20" y="489"/>
                </a:lnTo>
                <a:lnTo>
                  <a:pt x="31" y="444"/>
                </a:lnTo>
                <a:lnTo>
                  <a:pt x="47" y="397"/>
                </a:lnTo>
                <a:lnTo>
                  <a:pt x="64" y="351"/>
                </a:lnTo>
                <a:lnTo>
                  <a:pt x="84" y="305"/>
                </a:lnTo>
                <a:lnTo>
                  <a:pt x="106" y="261"/>
                </a:lnTo>
                <a:lnTo>
                  <a:pt x="134" y="216"/>
                </a:lnTo>
                <a:lnTo>
                  <a:pt x="163" y="170"/>
                </a:lnTo>
                <a:lnTo>
                  <a:pt x="195" y="127"/>
                </a:lnTo>
                <a:lnTo>
                  <a:pt x="231" y="83"/>
                </a:lnTo>
                <a:lnTo>
                  <a:pt x="270" y="42"/>
                </a:lnTo>
                <a:lnTo>
                  <a:pt x="313" y="0"/>
                </a:lnTo>
                <a:lnTo>
                  <a:pt x="281" y="30"/>
                </a:lnTo>
                <a:lnTo>
                  <a:pt x="253" y="59"/>
                </a:lnTo>
                <a:lnTo>
                  <a:pt x="227" y="92"/>
                </a:lnTo>
                <a:lnTo>
                  <a:pt x="202" y="125"/>
                </a:lnTo>
                <a:lnTo>
                  <a:pt x="158" y="197"/>
                </a:lnTo>
                <a:lnTo>
                  <a:pt x="141" y="233"/>
                </a:lnTo>
                <a:lnTo>
                  <a:pt x="125" y="270"/>
                </a:lnTo>
                <a:lnTo>
                  <a:pt x="109" y="308"/>
                </a:lnTo>
                <a:lnTo>
                  <a:pt x="89" y="384"/>
                </a:lnTo>
                <a:lnTo>
                  <a:pt x="83" y="423"/>
                </a:lnTo>
                <a:lnTo>
                  <a:pt x="77" y="461"/>
                </a:lnTo>
                <a:lnTo>
                  <a:pt x="75" y="500"/>
                </a:lnTo>
                <a:lnTo>
                  <a:pt x="77" y="573"/>
                </a:lnTo>
                <a:lnTo>
                  <a:pt x="83" y="609"/>
                </a:lnTo>
                <a:lnTo>
                  <a:pt x="89" y="644"/>
                </a:lnTo>
                <a:lnTo>
                  <a:pt x="98" y="676"/>
                </a:lnTo>
                <a:lnTo>
                  <a:pt x="109" y="708"/>
                </a:lnTo>
                <a:lnTo>
                  <a:pt x="142" y="765"/>
                </a:lnTo>
                <a:lnTo>
                  <a:pt x="161" y="792"/>
                </a:lnTo>
                <a:lnTo>
                  <a:pt x="184" y="817"/>
                </a:lnTo>
                <a:lnTo>
                  <a:pt x="209" y="839"/>
                </a:lnTo>
                <a:lnTo>
                  <a:pt x="267" y="873"/>
                </a:lnTo>
                <a:lnTo>
                  <a:pt x="300" y="887"/>
                </a:lnTo>
                <a:lnTo>
                  <a:pt x="336" y="897"/>
                </a:lnTo>
                <a:lnTo>
                  <a:pt x="375" y="904"/>
                </a:lnTo>
                <a:lnTo>
                  <a:pt x="461" y="908"/>
                </a:lnTo>
                <a:lnTo>
                  <a:pt x="460" y="798"/>
                </a:lnTo>
                <a:lnTo>
                  <a:pt x="680" y="1043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AED846F1-3068-4FB3-BA01-21C9A24B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5670A5E1-9B2F-412B-B608-84F3F215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2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86E9CB47-237F-4BAD-B3C9-E80EF0FF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4D6537B7-7ADF-45E7-8CDB-9220658E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06/01/1994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8D622786-345A-4BBC-AC0C-AF124B31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9144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405187D2-77F1-459C-96E1-3CB487BA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16002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solidFill>
                  <a:schemeClr val="bg1"/>
                </a:solidFill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13D36DF0-E790-43D7-876A-0CBC1408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AAA519BA-6070-4666-B115-17E14CF1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01/05/1998</a:t>
            </a: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8EB1593A-809F-4CAF-9334-46174BDE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3FE1DCFC-72C1-4E4B-A165-C01A2043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766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05/03/1999</a:t>
            </a: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388EA30A-95D5-400F-B4C3-8ED5807CC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deleted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A064DF68-AADE-448F-AB7C-D0F89DC8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4705" name="Rectangle 17">
            <a:extLst>
              <a:ext uri="{FF2B5EF4-FFF2-40B4-BE49-F238E27FC236}">
                <a16:creationId xmlns:a16="http://schemas.microsoft.com/office/drawing/2014/main" id="{4ACEF0F2-6A18-4907-968A-B179995C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4706" name="Rectangle 18">
            <a:extLst>
              <a:ext uri="{FF2B5EF4-FFF2-40B4-BE49-F238E27FC236}">
                <a16:creationId xmlns:a16="http://schemas.microsoft.com/office/drawing/2014/main" id="{8C1C9DAB-5943-4093-BE12-44D8A76C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4707" name="Rectangle 19">
            <a:extLst>
              <a:ext uri="{FF2B5EF4-FFF2-40B4-BE49-F238E27FC236}">
                <a16:creationId xmlns:a16="http://schemas.microsoft.com/office/drawing/2014/main" id="{ACDACC6E-2AFE-44A1-B662-9627A82A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4708" name="Lightning Bolt 1">
            <a:extLst>
              <a:ext uri="{FF2B5EF4-FFF2-40B4-BE49-F238E27FC236}">
                <a16:creationId xmlns:a16="http://schemas.microsoft.com/office/drawing/2014/main" id="{FBA06890-914E-405D-AEEC-D2A9B6DE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16113"/>
            <a:ext cx="719138" cy="903287"/>
          </a:xfrm>
          <a:prstGeom prst="lightningBol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B17ED53-13EF-4A73-8690-E7E8F8FC4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This Trigger Maintains Denormalized Data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35A9EB7-F663-4154-85B9-C6920562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00"/>
            <a:ext cx="4664075" cy="212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  <a:spcAft>
                <a:spcPct val="64000"/>
              </a:spcAft>
            </a:pPr>
            <a:r>
              <a:rPr lang="en-US" altLang="it-IT" sz="1800">
                <a:latin typeface="Courier New" panose="02070309020205020404" pitchFamily="49" charset="0"/>
              </a:rPr>
              <a:t>CREATE TRIGGER loan_delete</a:t>
            </a:r>
            <a:br>
              <a:rPr lang="en-US" altLang="it-IT" sz="1800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ON </a:t>
            </a:r>
            <a:r>
              <a:rPr lang="en-US" altLang="it-IT" sz="1800" b="1">
                <a:latin typeface="Courier New" panose="02070309020205020404" pitchFamily="49" charset="0"/>
              </a:rPr>
              <a:t>loan</a:t>
            </a:r>
            <a:br>
              <a:rPr lang="en-US" altLang="it-IT" sz="1800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FOR </a:t>
            </a:r>
            <a:r>
              <a:rPr lang="en-US" altLang="it-IT" sz="1800" b="1">
                <a:latin typeface="Courier New" panose="02070309020205020404" pitchFamily="49" charset="0"/>
              </a:rPr>
              <a:t>DELETE</a:t>
            </a:r>
            <a:r>
              <a:rPr lang="en-US" altLang="it-IT" sz="1800">
                <a:latin typeface="Courier New" panose="02070309020205020404" pitchFamily="49" charset="0"/>
              </a:rPr>
              <a:t> AS</a:t>
            </a:r>
            <a:br>
              <a:rPr lang="en-US" altLang="it-IT" sz="1800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UPDATE book</a:t>
            </a:r>
            <a:br>
              <a:rPr lang="en-US" altLang="it-IT" sz="1800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	</a:t>
            </a:r>
            <a:r>
              <a:rPr lang="en-US" altLang="it-IT" sz="1800" b="1">
                <a:latin typeface="Courier New" panose="02070309020205020404" pitchFamily="49" charset="0"/>
              </a:rPr>
              <a:t>SET</a:t>
            </a:r>
            <a:r>
              <a:rPr lang="en-US" altLang="it-IT" sz="1800">
                <a:latin typeface="Courier New" panose="02070309020205020404" pitchFamily="49" charset="0"/>
              </a:rPr>
              <a:t> </a:t>
            </a:r>
            <a:r>
              <a:rPr lang="en-US" altLang="it-IT" sz="1800" b="1">
                <a:latin typeface="Courier New" panose="02070309020205020404" pitchFamily="49" charset="0"/>
              </a:rPr>
              <a:t>on_loan = 'N'</a:t>
            </a:r>
            <a:br>
              <a:rPr lang="en-US" altLang="it-IT" sz="1800" b="1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	FROM book INNER JOIN deleted</a:t>
            </a:r>
            <a:br>
              <a:rPr lang="en-US" altLang="it-IT" sz="1800">
                <a:latin typeface="Courier New" panose="02070309020205020404" pitchFamily="49" charset="0"/>
              </a:rPr>
            </a:br>
            <a:r>
              <a:rPr lang="en-US" altLang="it-IT" sz="1800">
                <a:latin typeface="Courier New" panose="02070309020205020404" pitchFamily="49" charset="0"/>
              </a:rPr>
              <a:t>	ON book.isbn = deleted.isbn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B05A4354-834B-4606-A977-BE538B7B8C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2419" y="3658394"/>
            <a:ext cx="1766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 Narrow" panose="020B0606020202030204" pitchFamily="34" charset="0"/>
              </a:rPr>
              <a:t>UPDATE  action</a:t>
            </a:r>
          </a:p>
        </p:txBody>
      </p:sp>
      <p:sp>
        <p:nvSpPr>
          <p:cNvPr id="115717" name="Line 5">
            <a:extLst>
              <a:ext uri="{FF2B5EF4-FFF2-40B4-BE49-F238E27FC236}">
                <a16:creationId xmlns:a16="http://schemas.microsoft.com/office/drawing/2014/main" id="{633CBFA9-3B18-4203-9414-0A0E69AC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2209800"/>
            <a:ext cx="0" cy="3276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Line 6">
            <a:extLst>
              <a:ext uri="{FF2B5EF4-FFF2-40B4-BE49-F238E27FC236}">
                <a16:creationId xmlns:a16="http://schemas.microsoft.com/office/drawing/2014/main" id="{6711D2C7-0897-4B06-ABF8-B71A99482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743200"/>
            <a:ext cx="4191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Line 7">
            <a:extLst>
              <a:ext uri="{FF2B5EF4-FFF2-40B4-BE49-F238E27FC236}">
                <a16:creationId xmlns:a16="http://schemas.microsoft.com/office/drawing/2014/main" id="{7C42140F-C35D-42D0-A99C-A2E009351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2098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1DB2FA39-3EC5-4425-9525-979347A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25146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115721" name="Rectangle 9">
            <a:extLst>
              <a:ext uri="{FF2B5EF4-FFF2-40B4-BE49-F238E27FC236}">
                <a16:creationId xmlns:a16="http://schemas.microsoft.com/office/drawing/2014/main" id="{D02AC828-9DDC-4911-908F-CBF11AA2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95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5722" name="Rectangle 10">
            <a:extLst>
              <a:ext uri="{FF2B5EF4-FFF2-40B4-BE49-F238E27FC236}">
                <a16:creationId xmlns:a16="http://schemas.microsoft.com/office/drawing/2014/main" id="{A95FE7BE-9CA1-41EF-820A-04946890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16002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due_date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id="{3E97B381-7F16-4A19-9B5B-2002C690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76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43C5041C-0980-4F5B-A09A-DA9B2842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16002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06/01/1994</a:t>
            </a:r>
          </a:p>
        </p:txBody>
      </p:sp>
      <p:sp>
        <p:nvSpPr>
          <p:cNvPr id="115725" name="Rectangle 13">
            <a:extLst>
              <a:ext uri="{FF2B5EF4-FFF2-40B4-BE49-F238E27FC236}">
                <a16:creationId xmlns:a16="http://schemas.microsoft.com/office/drawing/2014/main" id="{84714299-64EA-4632-8432-15329B35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5726" name="Rectangle 14">
            <a:extLst>
              <a:ext uri="{FF2B5EF4-FFF2-40B4-BE49-F238E27FC236}">
                <a16:creationId xmlns:a16="http://schemas.microsoft.com/office/drawing/2014/main" id="{40913572-D289-4DAD-AE45-5FF0B2F4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1600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13/02/1994</a:t>
            </a:r>
          </a:p>
        </p:txBody>
      </p:sp>
      <p:sp>
        <p:nvSpPr>
          <p:cNvPr id="115727" name="Rectangle 15">
            <a:extLst>
              <a:ext uri="{FF2B5EF4-FFF2-40B4-BE49-F238E27FC236}">
                <a16:creationId xmlns:a16="http://schemas.microsoft.com/office/drawing/2014/main" id="{7DFAB05D-2976-4692-8D00-DBB54B48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28" name="Rectangle 16">
            <a:extLst>
              <a:ext uri="{FF2B5EF4-FFF2-40B4-BE49-F238E27FC236}">
                <a16:creationId xmlns:a16="http://schemas.microsoft.com/office/drawing/2014/main" id="{F93F6BFC-FE18-4E4A-87A6-397695EE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638800"/>
            <a:ext cx="16002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01/05/1998</a:t>
            </a:r>
          </a:p>
        </p:txBody>
      </p:sp>
      <p:sp>
        <p:nvSpPr>
          <p:cNvPr id="115729" name="Rectangle 17">
            <a:extLst>
              <a:ext uri="{FF2B5EF4-FFF2-40B4-BE49-F238E27FC236}">
                <a16:creationId xmlns:a16="http://schemas.microsoft.com/office/drawing/2014/main" id="{6C09481C-E072-4F15-86A8-4F6D2687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15730" name="Rectangle 18">
            <a:extLst>
              <a:ext uri="{FF2B5EF4-FFF2-40B4-BE49-F238E27FC236}">
                <a16:creationId xmlns:a16="http://schemas.microsoft.com/office/drawing/2014/main" id="{5F91761C-2420-4869-95A7-FF8954CA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9800"/>
            <a:ext cx="16002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15731" name="Rectangle 19">
            <a:extLst>
              <a:ext uri="{FF2B5EF4-FFF2-40B4-BE49-F238E27FC236}">
                <a16:creationId xmlns:a16="http://schemas.microsoft.com/office/drawing/2014/main" id="{EEE96591-841B-4976-939D-210527F5F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4114800" cy="381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i="1">
                <a:solidFill>
                  <a:schemeClr val="bg1"/>
                </a:solidFill>
                <a:latin typeface="Arial" panose="020B0604020202020204" pitchFamily="34" charset="0"/>
              </a:rPr>
              <a:t>book</a:t>
            </a:r>
          </a:p>
        </p:txBody>
      </p:sp>
      <p:sp>
        <p:nvSpPr>
          <p:cNvPr id="115732" name="Rectangle 20">
            <a:extLst>
              <a:ext uri="{FF2B5EF4-FFF2-40B4-BE49-F238E27FC236}">
                <a16:creationId xmlns:a16="http://schemas.microsoft.com/office/drawing/2014/main" id="{FDFCC035-65BB-4994-B971-67075CF8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isbn</a:t>
            </a:r>
          </a:p>
        </p:txBody>
      </p:sp>
      <p:sp>
        <p:nvSpPr>
          <p:cNvPr id="115733" name="Rectangle 21">
            <a:extLst>
              <a:ext uri="{FF2B5EF4-FFF2-40B4-BE49-F238E27FC236}">
                <a16:creationId xmlns:a16="http://schemas.microsoft.com/office/drawing/2014/main" id="{4241A26A-9F76-40EA-897C-20BB25F6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95800"/>
            <a:ext cx="22098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book_title</a:t>
            </a:r>
          </a:p>
        </p:txBody>
      </p:sp>
      <p:sp>
        <p:nvSpPr>
          <p:cNvPr id="115734" name="Rectangle 22">
            <a:extLst>
              <a:ext uri="{FF2B5EF4-FFF2-40B4-BE49-F238E27FC236}">
                <a16:creationId xmlns:a16="http://schemas.microsoft.com/office/drawing/2014/main" id="{C046E99A-84F2-471B-86B3-AD26F33F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5735" name="Rectangle 23">
            <a:extLst>
              <a:ext uri="{FF2B5EF4-FFF2-40B4-BE49-F238E27FC236}">
                <a16:creationId xmlns:a16="http://schemas.microsoft.com/office/drawing/2014/main" id="{AEB97480-E0EF-4920-8ECB-9C7E684A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098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Gone with the wind</a:t>
            </a:r>
          </a:p>
        </p:txBody>
      </p:sp>
      <p:sp>
        <p:nvSpPr>
          <p:cNvPr id="115736" name="Rectangle 24">
            <a:extLst>
              <a:ext uri="{FF2B5EF4-FFF2-40B4-BE49-F238E27FC236}">
                <a16:creationId xmlns:a16="http://schemas.microsoft.com/office/drawing/2014/main" id="{0592ADFA-E7E2-48E3-9729-11ABB112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7800"/>
            <a:ext cx="914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5737" name="Rectangle 25">
            <a:extLst>
              <a:ext uri="{FF2B5EF4-FFF2-40B4-BE49-F238E27FC236}">
                <a16:creationId xmlns:a16="http://schemas.microsoft.com/office/drawing/2014/main" id="{7CDCFFA5-FEFC-4C1C-97A1-4145C363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2209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Gulliver’s travels</a:t>
            </a:r>
          </a:p>
        </p:txBody>
      </p:sp>
      <p:sp>
        <p:nvSpPr>
          <p:cNvPr id="115738" name="Rectangle 26">
            <a:extLst>
              <a:ext uri="{FF2B5EF4-FFF2-40B4-BE49-F238E27FC236}">
                <a16:creationId xmlns:a16="http://schemas.microsoft.com/office/drawing/2014/main" id="{AD1D2FE3-EA3B-4369-8B5E-642E06A8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39" name="Rectangle 27">
            <a:extLst>
              <a:ext uri="{FF2B5EF4-FFF2-40B4-BE49-F238E27FC236}">
                <a16:creationId xmlns:a16="http://schemas.microsoft.com/office/drawing/2014/main" id="{C1DBCDF7-894A-4ED9-A447-2A9E8AAF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638800"/>
            <a:ext cx="22098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The woman in red</a:t>
            </a:r>
          </a:p>
        </p:txBody>
      </p:sp>
      <p:sp>
        <p:nvSpPr>
          <p:cNvPr id="115740" name="Rectangle 28">
            <a:extLst>
              <a:ext uri="{FF2B5EF4-FFF2-40B4-BE49-F238E27FC236}">
                <a16:creationId xmlns:a16="http://schemas.microsoft.com/office/drawing/2014/main" id="{C574A464-D3CD-4915-917A-6C62E2C3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19800"/>
            <a:ext cx="9144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5741" name="Rectangle 29">
            <a:extLst>
              <a:ext uri="{FF2B5EF4-FFF2-40B4-BE49-F238E27FC236}">
                <a16:creationId xmlns:a16="http://schemas.microsoft.com/office/drawing/2014/main" id="{0FC2204B-5ECA-48C7-9312-425EE381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19800"/>
            <a:ext cx="22098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Singing in the rain</a:t>
            </a:r>
          </a:p>
        </p:txBody>
      </p:sp>
      <p:sp>
        <p:nvSpPr>
          <p:cNvPr id="115742" name="Rectangle 30">
            <a:extLst>
              <a:ext uri="{FF2B5EF4-FFF2-40B4-BE49-F238E27FC236}">
                <a16:creationId xmlns:a16="http://schemas.microsoft.com/office/drawing/2014/main" id="{4229CDF6-3BF1-4B67-A6E6-6F91CC09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9906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on_loan</a:t>
            </a:r>
          </a:p>
        </p:txBody>
      </p:sp>
      <p:sp>
        <p:nvSpPr>
          <p:cNvPr id="115743" name="Rectangle 31">
            <a:extLst>
              <a:ext uri="{FF2B5EF4-FFF2-40B4-BE49-F238E27FC236}">
                <a16:creationId xmlns:a16="http://schemas.microsoft.com/office/drawing/2014/main" id="{DC7EFA6F-6808-44D5-BAE7-0B9EAF74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76800"/>
            <a:ext cx="9906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5744" name="Rectangle 32">
            <a:extLst>
              <a:ext uri="{FF2B5EF4-FFF2-40B4-BE49-F238E27FC236}">
                <a16:creationId xmlns:a16="http://schemas.microsoft.com/office/drawing/2014/main" id="{EA17B4A1-7BC4-4CFC-945E-6730FDF1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578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solidFill>
                  <a:schemeClr val="accent2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15745" name="Rectangle 33">
            <a:extLst>
              <a:ext uri="{FF2B5EF4-FFF2-40B4-BE49-F238E27FC236}">
                <a16:creationId xmlns:a16="http://schemas.microsoft.com/office/drawing/2014/main" id="{8D026A06-CCB8-4CA3-960A-53CE1B57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9906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5746" name="Rectangle 34">
            <a:extLst>
              <a:ext uri="{FF2B5EF4-FFF2-40B4-BE49-F238E27FC236}">
                <a16:creationId xmlns:a16="http://schemas.microsoft.com/office/drawing/2014/main" id="{1DDC04AA-08B2-4074-848B-CD859DD8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19800"/>
            <a:ext cx="990600" cy="381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DEF5077C-6463-4819-A1AD-476E0E562C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" y="5486400"/>
            <a:ext cx="3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D3A9511A-E757-4C66-8134-17785F2BD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2743200"/>
            <a:ext cx="0" cy="2743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EDB4F1A-A83C-4223-B7B2-B56C14725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61000"/>
            <a:ext cx="762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0" name="Rectangle 38">
            <a:extLst>
              <a:ext uri="{FF2B5EF4-FFF2-40B4-BE49-F238E27FC236}">
                <a16:creationId xmlns:a16="http://schemas.microsoft.com/office/drawing/2014/main" id="{615A7B4F-22B3-4DA1-94C4-B766273E26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482600" y="3681413"/>
            <a:ext cx="1663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1">
                <a:latin typeface="Arial Narrow" panose="020B0606020202030204" pitchFamily="34" charset="0"/>
              </a:rPr>
              <a:t>DELETE  event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26A1CDDA-04CB-4A4F-A541-EB00696A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05200"/>
            <a:ext cx="14811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/>
              <a:t>derived field</a:t>
            </a:r>
            <a:endParaRPr lang="it-IT" altLang="it-IT" sz="2000"/>
          </a:p>
        </p:txBody>
      </p:sp>
      <p:sp>
        <p:nvSpPr>
          <p:cNvPr id="115752" name="Line 40">
            <a:extLst>
              <a:ext uri="{FF2B5EF4-FFF2-40B4-BE49-F238E27FC236}">
                <a16:creationId xmlns:a16="http://schemas.microsoft.com/office/drawing/2014/main" id="{2A199A06-14E2-4F1B-B294-25974B2B23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810000"/>
            <a:ext cx="0" cy="762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6FB8A26-98F4-4A23-AB5A-088082A3D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/>
              <a:t>Trigger Example 2: Enforcing Data Integrity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DE26F694-A2CE-4A05-A48E-80B04631913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21289"/>
            <a:ext cx="7467600" cy="5121275"/>
            <a:chOff x="528" y="758"/>
            <a:chExt cx="4704" cy="3226"/>
          </a:xfrm>
        </p:grpSpPr>
        <p:sp>
          <p:nvSpPr>
            <p:cNvPr id="116740" name="Rectangle 4">
              <a:extLst>
                <a:ext uri="{FF2B5EF4-FFF2-40B4-BE49-F238E27FC236}">
                  <a16:creationId xmlns:a16="http://schemas.microsoft.com/office/drawing/2014/main" id="{6A08BA1C-B851-4CA0-A943-D68CE49F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758"/>
              <a:ext cx="4272" cy="1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0488" tIns="44450" rIns="90488" bIns="44450" anchor="ctr">
              <a:spAutoFit/>
            </a:bodyPr>
            <a:lstStyle>
              <a:lvl1pPr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6000"/>
                </a:lnSpc>
                <a:spcAft>
                  <a:spcPct val="64000"/>
                </a:spcAft>
              </a:pPr>
              <a:r>
                <a:rPr lang="en-US" altLang="it-IT" sz="1600" noProof="1">
                  <a:latin typeface="Lucida Sans Typewriter" panose="020B0509030504030204" pitchFamily="49" charset="0"/>
                </a:rPr>
                <a:t>CREATE TRIGGER reservation_delete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	ON loan FOR INSERT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AS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IF EXISTS(SELECT * FROM reservation r JOIN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	inserted i ON r.member_no = i.member_no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	AND r.isbn = i.isbn)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BEGIN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	DELETE r FROM reservation r INNER JOIN inserted i 	ON r.member_no = i.member_no AND r.isbn = i.isbn</a:t>
              </a:r>
              <a:br>
                <a:rPr lang="en-US" altLang="it-IT" sz="1600" noProof="1">
                  <a:latin typeface="Lucida Sans Typewriter" panose="020B0509030504030204" pitchFamily="49" charset="0"/>
                </a:rPr>
              </a:br>
              <a:r>
                <a:rPr lang="en-US" altLang="it-IT" sz="1600" noProof="1">
                  <a:latin typeface="Lucida Sans Typewriter" panose="020B0509030504030204" pitchFamily="49" charset="0"/>
                </a:rPr>
                <a:t>END</a:t>
              </a:r>
              <a:endParaRPr lang="en-US" altLang="it-IT">
                <a:latin typeface="Lucida Sans Typewriter" panose="020B0509030504030204" pitchFamily="49" charset="0"/>
              </a:endParaRPr>
            </a:p>
          </p:txBody>
        </p:sp>
        <p:grpSp>
          <p:nvGrpSpPr>
            <p:cNvPr id="116741" name="Group 5">
              <a:extLst>
                <a:ext uri="{FF2B5EF4-FFF2-40B4-BE49-F238E27FC236}">
                  <a16:creationId xmlns:a16="http://schemas.microsoft.com/office/drawing/2014/main" id="{BE96560A-2847-47E0-9F6F-C985908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544"/>
              <a:ext cx="4704" cy="1440"/>
              <a:chOff x="384" y="2544"/>
              <a:chExt cx="4704" cy="1440"/>
            </a:xfrm>
          </p:grpSpPr>
          <p:grpSp>
            <p:nvGrpSpPr>
              <p:cNvPr id="116742" name="Group 6">
                <a:extLst>
                  <a:ext uri="{FF2B5EF4-FFF2-40B4-BE49-F238E27FC236}">
                    <a16:creationId xmlns:a16="http://schemas.microsoft.com/office/drawing/2014/main" id="{6AC53BAB-471C-4C57-8B36-72C68D793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544"/>
                <a:ext cx="1296" cy="1440"/>
                <a:chOff x="672" y="2640"/>
                <a:chExt cx="1296" cy="1440"/>
              </a:xfrm>
            </p:grpSpPr>
            <p:grpSp>
              <p:nvGrpSpPr>
                <p:cNvPr id="116763" name="Group 7">
                  <a:extLst>
                    <a:ext uri="{FF2B5EF4-FFF2-40B4-BE49-F238E27FC236}">
                      <a16:creationId xmlns:a16="http://schemas.microsoft.com/office/drawing/2014/main" id="{2D239153-0598-4B6B-8E0E-15612E8C54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2640"/>
                  <a:ext cx="1296" cy="1440"/>
                  <a:chOff x="672" y="2640"/>
                  <a:chExt cx="1296" cy="1440"/>
                </a:xfrm>
              </p:grpSpPr>
              <p:sp>
                <p:nvSpPr>
                  <p:cNvPr id="315400" name="Rectangle 8">
                    <a:extLst>
                      <a:ext uri="{FF2B5EF4-FFF2-40B4-BE49-F238E27FC236}">
                        <a16:creationId xmlns:a16="http://schemas.microsoft.com/office/drawing/2014/main" id="{3D512E37-A1E4-4CE1-8A5B-6DF3ECAB55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640"/>
                    <a:ext cx="1296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it-IT" sz="18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loan</a:t>
                    </a:r>
                  </a:p>
                </p:txBody>
              </p:sp>
              <p:sp>
                <p:nvSpPr>
                  <p:cNvPr id="116773" name="Rectangle 9">
                    <a:extLst>
                      <a:ext uri="{FF2B5EF4-FFF2-40B4-BE49-F238E27FC236}">
                        <a16:creationId xmlns:a16="http://schemas.microsoft.com/office/drawing/2014/main" id="{177994B2-2D5D-4251-93CE-1A334C8285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832"/>
                    <a:ext cx="33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i="1">
                        <a:latin typeface="Arial Narrow" panose="020B0606020202030204" pitchFamily="34" charset="0"/>
                      </a:rPr>
                      <a:t>isbn</a:t>
                    </a:r>
                  </a:p>
                </p:txBody>
              </p:sp>
              <p:sp>
                <p:nvSpPr>
                  <p:cNvPr id="116774" name="Rectangle 10">
                    <a:extLst>
                      <a:ext uri="{FF2B5EF4-FFF2-40B4-BE49-F238E27FC236}">
                        <a16:creationId xmlns:a16="http://schemas.microsoft.com/office/drawing/2014/main" id="{A16D1B33-8B82-466A-BB19-F9FB1F6C9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832"/>
                    <a:ext cx="48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i="1">
                        <a:latin typeface="Arial Narrow" panose="020B0606020202030204" pitchFamily="34" charset="0"/>
                      </a:rPr>
                      <a:t>copy_no</a:t>
                    </a:r>
                  </a:p>
                </p:txBody>
              </p:sp>
              <p:sp>
                <p:nvSpPr>
                  <p:cNvPr id="116775" name="Rectangle 11">
                    <a:extLst>
                      <a:ext uri="{FF2B5EF4-FFF2-40B4-BE49-F238E27FC236}">
                        <a16:creationId xmlns:a16="http://schemas.microsoft.com/office/drawing/2014/main" id="{B7BA386E-82EF-4A3E-861E-9A5D7EC2F7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832"/>
                    <a:ext cx="48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i="1">
                        <a:latin typeface="Arial Narrow" panose="020B0606020202030204" pitchFamily="34" charset="0"/>
                      </a:rPr>
                      <a:t>mem_no</a:t>
                    </a:r>
                  </a:p>
                </p:txBody>
              </p:sp>
              <p:sp>
                <p:nvSpPr>
                  <p:cNvPr id="116776" name="Rectangle 12">
                    <a:extLst>
                      <a:ext uri="{FF2B5EF4-FFF2-40B4-BE49-F238E27FC236}">
                        <a16:creationId xmlns:a16="http://schemas.microsoft.com/office/drawing/2014/main" id="{469AEA99-CF4C-47C6-8F6C-40EDF244D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024"/>
                    <a:ext cx="336" cy="105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3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16777" name="Rectangle 13">
                    <a:extLst>
                      <a:ext uri="{FF2B5EF4-FFF2-40B4-BE49-F238E27FC236}">
                        <a16:creationId xmlns:a16="http://schemas.microsoft.com/office/drawing/2014/main" id="{FD7B0B93-A9F4-40A4-8AC5-D84FB99BB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024"/>
                    <a:ext cx="480" cy="105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2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16778" name="Rectangle 14">
                    <a:extLst>
                      <a:ext uri="{FF2B5EF4-FFF2-40B4-BE49-F238E27FC236}">
                        <a16:creationId xmlns:a16="http://schemas.microsoft.com/office/drawing/2014/main" id="{7AF78C49-5D9F-4688-8F87-D46ADA690F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024"/>
                    <a:ext cx="480" cy="105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7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3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it-IT" sz="1800">
                        <a:latin typeface="Arial Narrow" panose="020B0606020202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16764" name="Group 15">
                  <a:extLst>
                    <a:ext uri="{FF2B5EF4-FFF2-40B4-BE49-F238E27FC236}">
                      <a16:creationId xmlns:a16="http://schemas.microsoft.com/office/drawing/2014/main" id="{9B4C08B1-7855-4A5C-AC68-ECC81E6E2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3024"/>
                  <a:ext cx="1296" cy="1056"/>
                  <a:chOff x="672" y="3024"/>
                  <a:chExt cx="1296" cy="1056"/>
                </a:xfrm>
              </p:grpSpPr>
              <p:grpSp>
                <p:nvGrpSpPr>
                  <p:cNvPr id="116765" name="Group 16">
                    <a:extLst>
                      <a:ext uri="{FF2B5EF4-FFF2-40B4-BE49-F238E27FC236}">
                        <a16:creationId xmlns:a16="http://schemas.microsoft.com/office/drawing/2014/main" id="{44AD0033-03C7-460F-B99B-29BEA8E0BD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3264"/>
                    <a:ext cx="1296" cy="144"/>
                    <a:chOff x="672" y="3264"/>
                    <a:chExt cx="1296" cy="144"/>
                  </a:xfrm>
                </p:grpSpPr>
                <p:sp>
                  <p:nvSpPr>
                    <p:cNvPr id="116769" name="Rectangle 17">
                      <a:extLst>
                        <a:ext uri="{FF2B5EF4-FFF2-40B4-BE49-F238E27FC236}">
                          <a16:creationId xmlns:a16="http://schemas.microsoft.com/office/drawing/2014/main" id="{D6DF77AD-04A4-4283-8CCD-3D0F748E75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3264"/>
                      <a:ext cx="336" cy="14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800">
                          <a:latin typeface="Arial Narrow" panose="020B0606020202030204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16770" name="Rectangle 18">
                      <a:extLst>
                        <a:ext uri="{FF2B5EF4-FFF2-40B4-BE49-F238E27FC236}">
                          <a16:creationId xmlns:a16="http://schemas.microsoft.com/office/drawing/2014/main" id="{318212EE-E3AC-401A-9035-3CBF57E509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3264"/>
                      <a:ext cx="480" cy="14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800">
                          <a:latin typeface="Arial Narrow" panose="020B060602020203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16771" name="Rectangle 19">
                      <a:extLst>
                        <a:ext uri="{FF2B5EF4-FFF2-40B4-BE49-F238E27FC236}">
                          <a16:creationId xmlns:a16="http://schemas.microsoft.com/office/drawing/2014/main" id="{032A7F4D-2329-42A6-B6F6-BB85F72930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480" cy="14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800">
                          <a:latin typeface="Arial Narrow" panose="020B0606020202030204" pitchFamily="34" charset="0"/>
                        </a:rPr>
                        <a:t>7</a:t>
                      </a:r>
                    </a:p>
                  </p:txBody>
                </p:sp>
              </p:grpSp>
              <p:sp>
                <p:nvSpPr>
                  <p:cNvPr id="116766" name="Rectangle 20">
                    <a:extLst>
                      <a:ext uri="{FF2B5EF4-FFF2-40B4-BE49-F238E27FC236}">
                        <a16:creationId xmlns:a16="http://schemas.microsoft.com/office/drawing/2014/main" id="{D0721EC9-EE5A-4817-BA23-8B3A45760F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024"/>
                    <a:ext cx="336" cy="10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8980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endParaRPr lang="it-IT" altLang="it-IT" sz="180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16767" name="Rectangle 21">
                    <a:extLst>
                      <a:ext uri="{FF2B5EF4-FFF2-40B4-BE49-F238E27FC236}">
                        <a16:creationId xmlns:a16="http://schemas.microsoft.com/office/drawing/2014/main" id="{239A85F3-60E1-401B-9F50-2B12F538BB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024"/>
                    <a:ext cx="480" cy="10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8980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endParaRPr lang="it-IT" altLang="it-IT" sz="180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16768" name="Rectangle 22">
                    <a:extLst>
                      <a:ext uri="{FF2B5EF4-FFF2-40B4-BE49-F238E27FC236}">
                        <a16:creationId xmlns:a16="http://schemas.microsoft.com/office/drawing/2014/main" id="{D76EE323-7CBD-45B0-87BE-795D88DEC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3024"/>
                    <a:ext cx="480" cy="10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8980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lnSpc>
                        <a:spcPct val="110000"/>
                      </a:lnSpc>
                    </a:pPr>
                    <a:endParaRPr lang="it-IT" altLang="it-IT" sz="1800">
                      <a:latin typeface="Arial Narrow" panose="020B0606020202030204" pitchFamily="34" charset="0"/>
                    </a:endParaRPr>
                  </a:p>
                </p:txBody>
              </p:sp>
            </p:grpSp>
          </p:grpSp>
          <p:sp>
            <p:nvSpPr>
              <p:cNvPr id="116743" name="AutoShape 23">
                <a:extLst>
                  <a:ext uri="{FF2B5EF4-FFF2-40B4-BE49-F238E27FC236}">
                    <a16:creationId xmlns:a16="http://schemas.microsoft.com/office/drawing/2014/main" id="{B2BC502D-39B9-4C8B-82B2-3FB25E0DC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912" cy="384"/>
              </a:xfrm>
              <a:prstGeom prst="leftArrow">
                <a:avLst>
                  <a:gd name="adj1" fmla="val 50000"/>
                  <a:gd name="adj2" fmla="val 59375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 Narrow" panose="020B0606020202030204" pitchFamily="34" charset="0"/>
                  </a:rPr>
                  <a:t>Inserted</a:t>
                </a:r>
              </a:p>
            </p:txBody>
          </p:sp>
          <p:grpSp>
            <p:nvGrpSpPr>
              <p:cNvPr id="116744" name="Group 24">
                <a:extLst>
                  <a:ext uri="{FF2B5EF4-FFF2-40B4-BE49-F238E27FC236}">
                    <a16:creationId xmlns:a16="http://schemas.microsoft.com/office/drawing/2014/main" id="{C4335B18-FDA3-4BDC-8792-15DD61571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544"/>
                <a:ext cx="1872" cy="1440"/>
                <a:chOff x="480" y="1152"/>
                <a:chExt cx="1872" cy="1440"/>
              </a:xfrm>
            </p:grpSpPr>
            <p:sp>
              <p:nvSpPr>
                <p:cNvPr id="315417" name="Rectangle 25">
                  <a:extLst>
                    <a:ext uri="{FF2B5EF4-FFF2-40B4-BE49-F238E27FC236}">
                      <a16:creationId xmlns:a16="http://schemas.microsoft.com/office/drawing/2014/main" id="{FFB29F12-D67C-4783-9969-7D92ADE39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1872" cy="192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it-IT" sz="18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reservation</a:t>
                  </a:r>
                </a:p>
              </p:txBody>
            </p:sp>
            <p:sp>
              <p:nvSpPr>
                <p:cNvPr id="116747" name="Rectangle 26">
                  <a:extLst>
                    <a:ext uri="{FF2B5EF4-FFF2-40B4-BE49-F238E27FC236}">
                      <a16:creationId xmlns:a16="http://schemas.microsoft.com/office/drawing/2014/main" id="{3705AD9F-5B95-446A-A6B8-65796F459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344"/>
                  <a:ext cx="33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i="1">
                      <a:latin typeface="Arial Narrow" panose="020B0606020202030204" pitchFamily="34" charset="0"/>
                    </a:rPr>
                    <a:t>isbn</a:t>
                  </a:r>
                </a:p>
              </p:txBody>
            </p:sp>
            <p:sp>
              <p:nvSpPr>
                <p:cNvPr id="116748" name="Rectangle 27">
                  <a:extLst>
                    <a:ext uri="{FF2B5EF4-FFF2-40B4-BE49-F238E27FC236}">
                      <a16:creationId xmlns:a16="http://schemas.microsoft.com/office/drawing/2014/main" id="{BB97C264-CB43-425F-9F4A-9CF385ED7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536"/>
                  <a:ext cx="336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2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4</a:t>
                  </a:r>
                </a:p>
              </p:txBody>
            </p:sp>
            <p:sp>
              <p:nvSpPr>
                <p:cNvPr id="116749" name="Rectangle 28">
                  <a:extLst>
                    <a:ext uri="{FF2B5EF4-FFF2-40B4-BE49-F238E27FC236}">
                      <a16:creationId xmlns:a16="http://schemas.microsoft.com/office/drawing/2014/main" id="{9EBD0C51-6058-491F-BB31-E8E8325CB6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352"/>
                  <a:ext cx="336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>
                      <a:latin typeface="Arial Narrow" panose="020B0606020202030204" pitchFamily="34" charset="0"/>
                    </a:rPr>
                    <a:t>4</a:t>
                  </a:r>
                </a:p>
              </p:txBody>
            </p:sp>
            <p:sp>
              <p:nvSpPr>
                <p:cNvPr id="116750" name="Rectangle 29">
                  <a:extLst>
                    <a:ext uri="{FF2B5EF4-FFF2-40B4-BE49-F238E27FC236}">
                      <a16:creationId xmlns:a16="http://schemas.microsoft.com/office/drawing/2014/main" id="{EFE8F8A5-EF2A-4CED-BA51-FC33D432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536"/>
                  <a:ext cx="336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endParaRPr lang="it-IT" altLang="it-IT" sz="18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6751" name="Rectangle 30">
                  <a:extLst>
                    <a:ext uri="{FF2B5EF4-FFF2-40B4-BE49-F238E27FC236}">
                      <a16:creationId xmlns:a16="http://schemas.microsoft.com/office/drawing/2014/main" id="{E109267F-8124-4C3F-986C-16F3400DE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344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i="1">
                      <a:latin typeface="Arial Narrow" panose="020B0606020202030204" pitchFamily="34" charset="0"/>
                    </a:rPr>
                    <a:t>mem_no</a:t>
                  </a:r>
                </a:p>
              </p:txBody>
            </p:sp>
            <p:sp>
              <p:nvSpPr>
                <p:cNvPr id="116752" name="Rectangle 31">
                  <a:extLst>
                    <a:ext uri="{FF2B5EF4-FFF2-40B4-BE49-F238E27FC236}">
                      <a16:creationId xmlns:a16="http://schemas.microsoft.com/office/drawing/2014/main" id="{BEAB8226-08E8-42D1-AC85-AD31B0973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536"/>
                  <a:ext cx="480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2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7</a:t>
                  </a:r>
                </a:p>
              </p:txBody>
            </p:sp>
            <p:sp>
              <p:nvSpPr>
                <p:cNvPr id="116753" name="Rectangle 32">
                  <a:extLst>
                    <a:ext uri="{FF2B5EF4-FFF2-40B4-BE49-F238E27FC236}">
                      <a16:creationId xmlns:a16="http://schemas.microsoft.com/office/drawing/2014/main" id="{1FA151AD-AFAF-4B7D-9C3C-D226623BE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2352"/>
                  <a:ext cx="480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>
                      <a:latin typeface="Arial Narrow" panose="020B0606020202030204" pitchFamily="34" charset="0"/>
                    </a:rPr>
                    <a:t>7</a:t>
                  </a:r>
                </a:p>
              </p:txBody>
            </p:sp>
            <p:sp>
              <p:nvSpPr>
                <p:cNvPr id="116754" name="Rectangle 33">
                  <a:extLst>
                    <a:ext uri="{FF2B5EF4-FFF2-40B4-BE49-F238E27FC236}">
                      <a16:creationId xmlns:a16="http://schemas.microsoft.com/office/drawing/2014/main" id="{DD562307-7AB9-4948-BFB3-C3F801BD0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536"/>
                  <a:ext cx="480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endParaRPr lang="it-IT" altLang="it-IT" sz="18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6755" name="Rectangle 34">
                  <a:extLst>
                    <a:ext uri="{FF2B5EF4-FFF2-40B4-BE49-F238E27FC236}">
                      <a16:creationId xmlns:a16="http://schemas.microsoft.com/office/drawing/2014/main" id="{FD4DF673-5982-423D-B7C1-D1FC2F6AAE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344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i="1">
                      <a:latin typeface="Arial Narrow" panose="020B0606020202030204" pitchFamily="34" charset="0"/>
                    </a:rPr>
                    <a:t>log_date</a:t>
                  </a:r>
                </a:p>
              </p:txBody>
            </p:sp>
            <p:sp>
              <p:nvSpPr>
                <p:cNvPr id="116756" name="Rectangle 35">
                  <a:extLst>
                    <a:ext uri="{FF2B5EF4-FFF2-40B4-BE49-F238E27FC236}">
                      <a16:creationId xmlns:a16="http://schemas.microsoft.com/office/drawing/2014/main" id="{A365B656-F88E-4A0F-BFED-13F96FEA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528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07/14/98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07/12/98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06/07/98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07/14/98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07/14/98</a:t>
                  </a:r>
                </a:p>
              </p:txBody>
            </p:sp>
            <p:sp>
              <p:nvSpPr>
                <p:cNvPr id="116757" name="Rectangle 36">
                  <a:extLst>
                    <a:ext uri="{FF2B5EF4-FFF2-40B4-BE49-F238E27FC236}">
                      <a16:creationId xmlns:a16="http://schemas.microsoft.com/office/drawing/2014/main" id="{34C40118-B5F3-4578-B522-D790E71BB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352"/>
                  <a:ext cx="528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>
                      <a:latin typeface="Arial Narrow" panose="020B0606020202030204" pitchFamily="34" charset="0"/>
                    </a:rPr>
                    <a:t>07/14/98</a:t>
                  </a:r>
                </a:p>
              </p:txBody>
            </p:sp>
            <p:sp>
              <p:nvSpPr>
                <p:cNvPr id="116758" name="Rectangle 37">
                  <a:extLst>
                    <a:ext uri="{FF2B5EF4-FFF2-40B4-BE49-F238E27FC236}">
                      <a16:creationId xmlns:a16="http://schemas.microsoft.com/office/drawing/2014/main" id="{342EBEE5-5C7D-46C4-9FE6-A7C5BCFD7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528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endParaRPr lang="it-IT" altLang="it-IT" sz="18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6759" name="Rectangle 38">
                  <a:extLst>
                    <a:ext uri="{FF2B5EF4-FFF2-40B4-BE49-F238E27FC236}">
                      <a16:creationId xmlns:a16="http://schemas.microsoft.com/office/drawing/2014/main" id="{E3C2BCB4-5CB5-4BCE-9AEA-D5814F07B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i="1">
                      <a:latin typeface="Arial Narrow" panose="020B0606020202030204" pitchFamily="34" charset="0"/>
                    </a:rPr>
                    <a:t>remarks</a:t>
                  </a:r>
                </a:p>
              </p:txBody>
            </p:sp>
            <p:sp>
              <p:nvSpPr>
                <p:cNvPr id="116760" name="Rectangle 39">
                  <a:extLst>
                    <a:ext uri="{FF2B5EF4-FFF2-40B4-BE49-F238E27FC236}">
                      <a16:creationId xmlns:a16="http://schemas.microsoft.com/office/drawing/2014/main" id="{D3270925-01B8-42D7-8BAA-51F892A7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528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</p:txBody>
            </p:sp>
            <p:sp>
              <p:nvSpPr>
                <p:cNvPr id="116761" name="Rectangle 40">
                  <a:extLst>
                    <a:ext uri="{FF2B5EF4-FFF2-40B4-BE49-F238E27FC236}">
                      <a16:creationId xmlns:a16="http://schemas.microsoft.com/office/drawing/2014/main" id="{EA469C5F-1D47-4175-8C50-2C9471BE2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528" cy="144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>
                      <a:latin typeface="Arial Narrow" panose="020B0606020202030204" pitchFamily="34" charset="0"/>
                    </a:rPr>
                    <a:t>~~~</a:t>
                  </a:r>
                </a:p>
              </p:txBody>
            </p:sp>
            <p:sp>
              <p:nvSpPr>
                <p:cNvPr id="116762" name="Rectangle 41">
                  <a:extLst>
                    <a:ext uri="{FF2B5EF4-FFF2-40B4-BE49-F238E27FC236}">
                      <a16:creationId xmlns:a16="http://schemas.microsoft.com/office/drawing/2014/main" id="{FAA76B5D-AC5F-4767-BFE0-F333CF9F9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528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endParaRPr lang="it-IT" altLang="it-IT" sz="180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16745" name="AutoShape 42">
                <a:extLst>
                  <a:ext uri="{FF2B5EF4-FFF2-40B4-BE49-F238E27FC236}">
                    <a16:creationId xmlns:a16="http://schemas.microsoft.com/office/drawing/2014/main" id="{A5854BEE-9E54-4E0D-846A-1F0230A8D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68" y="3600"/>
                <a:ext cx="1296" cy="384"/>
              </a:xfrm>
              <a:prstGeom prst="leftArrow">
                <a:avLst>
                  <a:gd name="adj1" fmla="val 50528"/>
                  <a:gd name="adj2" fmla="val 61453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 Narrow" panose="020B0606020202030204" pitchFamily="34" charset="0"/>
                  </a:rPr>
                  <a:t>Trigger Deletes Row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7">
            <a:extLst>
              <a:ext uri="{FF2B5EF4-FFF2-40B4-BE49-F238E27FC236}">
                <a16:creationId xmlns:a16="http://schemas.microsoft.com/office/drawing/2014/main" id="{DA7D1AD6-CCCB-4BE6-91F4-22A5555F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990600"/>
            <a:ext cx="5391150" cy="5181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60419" name="Text Box 25">
            <a:extLst>
              <a:ext uri="{FF2B5EF4-FFF2-40B4-BE49-F238E27FC236}">
                <a16:creationId xmlns:a16="http://schemas.microsoft.com/office/drawing/2014/main" id="{D3C64F97-054F-421A-B662-49394427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SERVER</a:t>
            </a:r>
            <a:endParaRPr lang="it-IT" altLang="it-IT" sz="320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65DF03-ECA2-46EA-9F42-ED4CE6303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Login and User Concepts</a:t>
            </a:r>
          </a:p>
        </p:txBody>
      </p:sp>
      <p:sp>
        <p:nvSpPr>
          <p:cNvPr id="167965" name="Line 29">
            <a:extLst>
              <a:ext uri="{FF2B5EF4-FFF2-40B4-BE49-F238E27FC236}">
                <a16:creationId xmlns:a16="http://schemas.microsoft.com/office/drawing/2014/main" id="{E8AD5B5E-11F0-4DD0-9A0F-AB9C5AC08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12988"/>
            <a:ext cx="990600" cy="304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6" name="AutoShape 30">
            <a:extLst>
              <a:ext uri="{FF2B5EF4-FFF2-40B4-BE49-F238E27FC236}">
                <a16:creationId xmlns:a16="http://schemas.microsoft.com/office/drawing/2014/main" id="{50683BC0-E149-4F9B-A5D1-2E749015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1242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68" name="AutoShape 32">
            <a:extLst>
              <a:ext uri="{FF2B5EF4-FFF2-40B4-BE49-F238E27FC236}">
                <a16:creationId xmlns:a16="http://schemas.microsoft.com/office/drawing/2014/main" id="{734C7867-8C1C-4DE9-99BC-679DD4CC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69" name="AutoShape 33">
            <a:extLst>
              <a:ext uri="{FF2B5EF4-FFF2-40B4-BE49-F238E27FC236}">
                <a16:creationId xmlns:a16="http://schemas.microsoft.com/office/drawing/2014/main" id="{B481CFBB-04AA-424D-AA6A-9021E747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910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70" name="Text Box 34">
            <a:extLst>
              <a:ext uri="{FF2B5EF4-FFF2-40B4-BE49-F238E27FC236}">
                <a16:creationId xmlns:a16="http://schemas.microsoft.com/office/drawing/2014/main" id="{1A92A896-1589-417A-8756-8BF7C655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908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 b="1"/>
              <a:t>Login</a:t>
            </a:r>
          </a:p>
        </p:txBody>
      </p:sp>
      <p:sp>
        <p:nvSpPr>
          <p:cNvPr id="167967" name="AutoShape 31">
            <a:extLst>
              <a:ext uri="{FF2B5EF4-FFF2-40B4-BE49-F238E27FC236}">
                <a16:creationId xmlns:a16="http://schemas.microsoft.com/office/drawing/2014/main" id="{8FE9EBBF-7A03-479C-B663-82617D60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1676400" cy="1752600"/>
          </a:xfrm>
          <a:prstGeom prst="can">
            <a:avLst>
              <a:gd name="adj" fmla="val 26136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867878B8-B7CD-41BF-ADD6-ABC3F084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00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</a:t>
            </a:r>
          </a:p>
        </p:txBody>
      </p:sp>
      <p:sp>
        <p:nvSpPr>
          <p:cNvPr id="167971" name="Text Box 35">
            <a:extLst>
              <a:ext uri="{FF2B5EF4-FFF2-40B4-BE49-F238E27FC236}">
                <a16:creationId xmlns:a16="http://schemas.microsoft.com/office/drawing/2014/main" id="{2B068994-3A0F-405C-B523-7197ACE1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b="1" i="1"/>
              <a:t>pubs</a:t>
            </a:r>
          </a:p>
        </p:txBody>
      </p:sp>
      <p:sp>
        <p:nvSpPr>
          <p:cNvPr id="167972" name="Line 36">
            <a:extLst>
              <a:ext uri="{FF2B5EF4-FFF2-40B4-BE49-F238E27FC236}">
                <a16:creationId xmlns:a16="http://schemas.microsoft.com/office/drawing/2014/main" id="{1422D485-D484-45DA-81A5-7FC4D78C5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990600" cy="304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4" name="AutoShape 38">
            <a:extLst>
              <a:ext uri="{FF2B5EF4-FFF2-40B4-BE49-F238E27FC236}">
                <a16:creationId xmlns:a16="http://schemas.microsoft.com/office/drawing/2014/main" id="{E92C50AD-82B4-4E15-AA7A-808024A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pic>
        <p:nvPicPr>
          <p:cNvPr id="167977" name="Picture 41" descr="C:\Albe\SIS\Immagini\Robin2.gif">
            <a:extLst>
              <a:ext uri="{FF2B5EF4-FFF2-40B4-BE49-F238E27FC236}">
                <a16:creationId xmlns:a16="http://schemas.microsoft.com/office/drawing/2014/main" id="{5B04901E-A4FC-430C-8621-D54A4B17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2388"/>
            <a:ext cx="14017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66" grpId="0" animBg="1"/>
      <p:bldP spid="167968" grpId="0" animBg="1"/>
      <p:bldP spid="167969" grpId="0" animBg="1"/>
      <p:bldP spid="167970" grpId="0" autoUpdateAnimBg="0"/>
      <p:bldP spid="167967" grpId="0" animBg="1"/>
      <p:bldP spid="167940" grpId="0" autoUpdateAnimBg="0"/>
      <p:bldP spid="167971" grpId="0" autoUpdateAnimBg="0"/>
      <p:bldP spid="1679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1A07AAC-D619-46DB-BE2A-5BF40F48F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The “Power Hierarchy”</a:t>
            </a:r>
          </a:p>
        </p:txBody>
      </p:sp>
      <p:sp>
        <p:nvSpPr>
          <p:cNvPr id="348186" name="AutoShape 26">
            <a:extLst>
              <a:ext uri="{FF2B5EF4-FFF2-40B4-BE49-F238E27FC236}">
                <a16:creationId xmlns:a16="http://schemas.microsoft.com/office/drawing/2014/main" id="{EB01CC7E-F75A-4500-B24D-AED0625AA3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57600" y="1295400"/>
            <a:ext cx="20574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09 w 21600"/>
              <a:gd name="T13" fmla="*/ 3709 h 21600"/>
              <a:gd name="T14" fmla="*/ 17891 w 21600"/>
              <a:gd name="T15" fmla="*/ 178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17" y="21600"/>
                </a:lnTo>
                <a:lnTo>
                  <a:pt x="1778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sa</a:t>
            </a:r>
            <a:endParaRPr lang="en-GB" altLang="it-IT" sz="4400" b="1"/>
          </a:p>
        </p:txBody>
      </p:sp>
      <p:sp>
        <p:nvSpPr>
          <p:cNvPr id="348187" name="AutoShape 27">
            <a:extLst>
              <a:ext uri="{FF2B5EF4-FFF2-40B4-BE49-F238E27FC236}">
                <a16:creationId xmlns:a16="http://schemas.microsoft.com/office/drawing/2014/main" id="{DEC2403D-73F1-4818-BA8C-B0656576271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24200" y="2514600"/>
            <a:ext cx="31242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79 w 21600"/>
              <a:gd name="T13" fmla="*/ 3479 h 21600"/>
              <a:gd name="T14" fmla="*/ 18121 w 21600"/>
              <a:gd name="T15" fmla="*/ 1812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358" y="21600"/>
                </a:lnTo>
                <a:lnTo>
                  <a:pt x="182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dbo</a:t>
            </a:r>
            <a:endParaRPr lang="en-GB" altLang="it-IT" sz="4400" b="1"/>
          </a:p>
        </p:txBody>
      </p:sp>
      <p:sp>
        <p:nvSpPr>
          <p:cNvPr id="348188" name="AutoShape 28">
            <a:extLst>
              <a:ext uri="{FF2B5EF4-FFF2-40B4-BE49-F238E27FC236}">
                <a16:creationId xmlns:a16="http://schemas.microsoft.com/office/drawing/2014/main" id="{DBDEBDB3-8B2C-4CDC-91EE-2088F66D60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14600" y="3733800"/>
            <a:ext cx="43434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34 w 21600"/>
              <a:gd name="T13" fmla="*/ 3134 h 21600"/>
              <a:gd name="T14" fmla="*/ 18466 w 21600"/>
              <a:gd name="T15" fmla="*/ 1846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68" y="21600"/>
                </a:lnTo>
                <a:lnTo>
                  <a:pt x="1893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dboo</a:t>
            </a:r>
            <a:endParaRPr lang="en-GB" altLang="it-IT" sz="4400" b="1"/>
          </a:p>
        </p:txBody>
      </p:sp>
      <p:sp>
        <p:nvSpPr>
          <p:cNvPr id="348189" name="AutoShape 29">
            <a:extLst>
              <a:ext uri="{FF2B5EF4-FFF2-40B4-BE49-F238E27FC236}">
                <a16:creationId xmlns:a16="http://schemas.microsoft.com/office/drawing/2014/main" id="{85A57D0A-61D8-4444-817C-16E71A4A0B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28800" y="4953000"/>
            <a:ext cx="56388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2 w 21600"/>
              <a:gd name="T13" fmla="*/ 2852 h 21600"/>
              <a:gd name="T14" fmla="*/ 18748 w 21600"/>
              <a:gd name="T15" fmla="*/ 187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4" y="21600"/>
                </a:lnTo>
                <a:lnTo>
                  <a:pt x="1949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users</a:t>
            </a:r>
            <a:endParaRPr lang="en-GB" altLang="it-IT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nimBg="1" autoUpdateAnimBg="0"/>
      <p:bldP spid="348187" grpId="0" animBg="1" autoUpdateAnimBg="0"/>
      <p:bldP spid="348188" grpId="0" animBg="1" autoUpdateAnimBg="0"/>
      <p:bldP spid="34818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2EFB43C-0D13-41E8-8A29-A94B2EDEA3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>
                <a:latin typeface="Times New Roman" panose="02020603050405020304" pitchFamily="18" charset="0"/>
              </a:rPr>
              <a:t>Aspetti</a:t>
            </a:r>
            <a:br>
              <a:rPr lang="en-US" altLang="it-IT" sz="4800">
                <a:latin typeface="Times New Roman" panose="02020603050405020304" pitchFamily="18" charset="0"/>
              </a:rPr>
            </a:br>
            <a:r>
              <a:rPr lang="en-US" altLang="it-IT" sz="4800">
                <a:latin typeface="Times New Roman" panose="02020603050405020304" pitchFamily="18" charset="0"/>
              </a:rPr>
              <a:t>Implementativi</a:t>
            </a:r>
            <a:endParaRPr lang="en-US" altLang="it-IT" sz="5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6A7F-57D4-425A-8770-5689F4CFF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Additional Language Elements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4D06CCC-A9C4-4C86-ABD0-B73B06CE5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12776"/>
            <a:ext cx="7497000" cy="4115824"/>
          </a:xfrm>
        </p:spPr>
        <p:txBody>
          <a:bodyPr/>
          <a:lstStyle/>
          <a:p>
            <a:r>
              <a:rPr lang="en-US" altLang="it-IT" dirty="0"/>
              <a:t>Local Variables</a:t>
            </a:r>
          </a:p>
          <a:p>
            <a:r>
              <a:rPr lang="en-US" altLang="it-IT" dirty="0"/>
              <a:t>Operators</a:t>
            </a:r>
          </a:p>
          <a:p>
            <a:r>
              <a:rPr lang="en-US" altLang="it-IT" dirty="0"/>
              <a:t>Functions</a:t>
            </a:r>
          </a:p>
          <a:p>
            <a:r>
              <a:rPr lang="en-US" altLang="it-IT" dirty="0"/>
              <a:t>Control of Flow Language Elements</a:t>
            </a:r>
          </a:p>
          <a:p>
            <a:r>
              <a:rPr lang="en-US" altLang="it-IT" dirty="0"/>
              <a:t>Comments</a:t>
            </a:r>
          </a:p>
          <a:p>
            <a:r>
              <a:rPr lang="en-US" altLang="it-IT" dirty="0"/>
              <a:t>Batches and Scripts</a:t>
            </a:r>
          </a:p>
          <a:p>
            <a:r>
              <a:rPr lang="en-US" altLang="it-IT" dirty="0"/>
              <a:t>EXECUTE Keyword</a:t>
            </a:r>
          </a:p>
          <a:p>
            <a:r>
              <a:rPr lang="en-US" altLang="it-IT" dirty="0"/>
              <a:t>T-SQL 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7E2201A-F525-4EA9-A857-20FCDE4C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7162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b="1" noProof="1">
                <a:latin typeface="Courier New" panose="02070309020205020404" pitchFamily="49" charset="0"/>
              </a:rPr>
              <a:t>DECLARE @vlname</a:t>
            </a:r>
            <a:r>
              <a:rPr lang="en-US" altLang="it-IT" sz="1800" noProof="1">
                <a:latin typeface="Courier New" panose="02070309020205020404" pitchFamily="49" charset="0"/>
              </a:rPr>
              <a:t> char(20)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b="1" noProof="1">
                <a:latin typeface="Courier New" panose="02070309020205020404" pitchFamily="49" charset="0"/>
              </a:rPr>
              <a:t>SET @vlname</a:t>
            </a:r>
            <a:r>
              <a:rPr lang="en-US" altLang="it-IT" sz="1800" noProof="1">
                <a:latin typeface="Courier New" panose="02070309020205020404" pitchFamily="49" charset="0"/>
              </a:rPr>
              <a:t> = </a:t>
            </a:r>
            <a:r>
              <a:rPr lang="en-US" altLang="it-IT" sz="1800">
                <a:latin typeface="Courier New" panose="02070309020205020404" pitchFamily="49" charset="0"/>
              </a:rPr>
              <a:t>'</a:t>
            </a:r>
            <a:r>
              <a:rPr lang="en-US" altLang="it-IT" sz="1800" noProof="1">
                <a:latin typeface="Courier New" panose="02070309020205020404" pitchFamily="49" charset="0"/>
              </a:rPr>
              <a:t>Dodsworth</a:t>
            </a:r>
            <a:r>
              <a:rPr lang="en-US" altLang="it-IT" sz="1800">
                <a:latin typeface="Courier New" panose="02070309020205020404" pitchFamily="49" charset="0"/>
              </a:rPr>
              <a:t>'</a:t>
            </a:r>
            <a:endParaRPr lang="en-US" altLang="it-IT" sz="1800" noProof="1">
              <a:latin typeface="Courier New" panose="020703090202050204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SELECT lastname, firstname, title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noProof="1">
                <a:latin typeface="Courier New" panose="02070309020205020404" pitchFamily="49" charset="0"/>
              </a:rPr>
              <a:t>  FROM northwind..employees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  WHERE lastname = </a:t>
            </a:r>
            <a:r>
              <a:rPr lang="en-US" altLang="it-IT" sz="1800" b="1" noProof="1">
                <a:latin typeface="Courier New" panose="02070309020205020404" pitchFamily="49" charset="0"/>
              </a:rPr>
              <a:t>@vlname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noProof="1">
                <a:latin typeface="Courier New" panose="02070309020205020404" pitchFamily="49" charset="0"/>
              </a:rPr>
              <a:t>GO</a:t>
            </a:r>
            <a:endParaRPr lang="en-US" altLang="it-IT" sz="1800">
              <a:latin typeface="Courier New" panose="02070309020205020404" pitchFamily="49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CF49929-4E20-438D-ACE8-4395396C3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Local Variables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3B04784-B791-4496-898E-36EACC6B1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Local Variable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User-defined with DECLARE statement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Assigned values with SET (or SELECT) </a:t>
            </a:r>
            <a:r>
              <a:rPr lang="en-US" altLang="it-IT" dirty="0"/>
              <a:t>statement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B2E41C2-E403-4557-8823-9A6850A0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Operators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10D8425-AED5-4462-81C7-BAAA0BA16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Types of Operators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Arithmetic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Comparison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String concatenation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Logical</a:t>
            </a:r>
          </a:p>
          <a:p>
            <a:r>
              <a:rPr lang="en-US" altLang="it-IT" dirty="0"/>
              <a:t>Operator Precedence Levels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40B2700-C00D-4A12-8EEA-1126065B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Functions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ED9E989-A920-47DC-9337-16D3E24B6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84784"/>
            <a:ext cx="7497000" cy="3928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it-IT" dirty="0"/>
              <a:t>Aggregate Functions</a:t>
            </a:r>
          </a:p>
          <a:p>
            <a:endParaRPr lang="en-US" altLang="it-IT" dirty="0"/>
          </a:p>
          <a:p>
            <a:endParaRPr lang="en-US" altLang="it-IT" dirty="0"/>
          </a:p>
          <a:p>
            <a:r>
              <a:rPr lang="en-US" altLang="it-IT" dirty="0"/>
              <a:t>Scalar Functions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41F8E90B-5963-49CF-A977-1076B6D8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02" y="2083743"/>
            <a:ext cx="792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>
                <a:latin typeface="Lucida Sans Typewriter" panose="020B0509030504030204" pitchFamily="49" charset="0"/>
              </a:rPr>
              <a:t>SELECT AVG(unitprice) FROM products</a:t>
            </a:r>
            <a:endParaRPr lang="en-US" altLang="it-IT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05146F65-C25D-4D45-9DA3-6EFE0C47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02" y="3631258"/>
            <a:ext cx="792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>
                <a:latin typeface="Lucida Sans Typewriter" panose="020B0509030504030204" pitchFamily="49" charset="0"/>
              </a:rPr>
              <a:t>SELECT DB_NAME() AS 'database'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3344</TotalTime>
  <Words>984</Words>
  <Application>Microsoft Office PowerPoint</Application>
  <PresentationFormat>On-screen Show (4:3)</PresentationFormat>
  <Paragraphs>268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Courier New</vt:lpstr>
      <vt:lpstr>Lucida Sans Typewriter</vt:lpstr>
      <vt:lpstr>Arial</vt:lpstr>
      <vt:lpstr>Arial Narrow</vt:lpstr>
      <vt:lpstr>Times New Roman</vt:lpstr>
      <vt:lpstr>Encode Sans</vt:lpstr>
      <vt:lpstr>Encode Sans ExtraLight</vt:lpstr>
      <vt:lpstr>Laertes template</vt:lpstr>
      <vt:lpstr>Unità Formativa D68444-67496 BASE DI DATI – SQL Docente: Alberto Venditti</vt:lpstr>
      <vt:lpstr>Cenni di Security: Login e User</vt:lpstr>
      <vt:lpstr>Login and User Concepts</vt:lpstr>
      <vt:lpstr>The “Power Hierarchy”</vt:lpstr>
      <vt:lpstr>Aspetti Implementativi</vt:lpstr>
      <vt:lpstr>Additional Language Elements</vt:lpstr>
      <vt:lpstr>Local Variables</vt:lpstr>
      <vt:lpstr>Operators</vt:lpstr>
      <vt:lpstr>Functions</vt:lpstr>
      <vt:lpstr>Function Examples</vt:lpstr>
      <vt:lpstr>Control of Flow Language Elements</vt:lpstr>
      <vt:lpstr>Comments</vt:lpstr>
      <vt:lpstr>Batches and Scripts</vt:lpstr>
      <vt:lpstr>EXECUTE Keyword</vt:lpstr>
      <vt:lpstr>Triggers</vt:lpstr>
      <vt:lpstr>Uses of Triggers</vt:lpstr>
      <vt:lpstr>Trigger Example 1: Enforcing Data Integrity</vt:lpstr>
      <vt:lpstr>Denormalized data require synchronization</vt:lpstr>
      <vt:lpstr>How an INSERT Trigger works</vt:lpstr>
      <vt:lpstr>How a DELETE Trigger works</vt:lpstr>
      <vt:lpstr>This Trigger Maintains Denormalized Data</vt:lpstr>
      <vt:lpstr>Trigger Example 2: Enforcing Data Integrity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117</cp:revision>
  <cp:lastPrinted>1999-05-25T16:42:24Z</cp:lastPrinted>
  <dcterms:created xsi:type="dcterms:W3CDTF">1998-02-16T21:05:10Z</dcterms:created>
  <dcterms:modified xsi:type="dcterms:W3CDTF">2022-03-08T09:34:23Z</dcterms:modified>
</cp:coreProperties>
</file>