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4"/>
  </p:notesMasterIdLst>
  <p:handoutMasterIdLst>
    <p:handoutMasterId r:id="rId15"/>
  </p:handoutMasterIdLst>
  <p:sldIdLst>
    <p:sldId id="299" r:id="rId5"/>
    <p:sldId id="312" r:id="rId6"/>
    <p:sldId id="326" r:id="rId7"/>
    <p:sldId id="321" r:id="rId8"/>
    <p:sldId id="327" r:id="rId9"/>
    <p:sldId id="322" r:id="rId10"/>
    <p:sldId id="324" r:id="rId11"/>
    <p:sldId id="325" r:id="rId12"/>
    <p:sldId id="328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FF2"/>
    <a:srgbClr val="FFABAB"/>
    <a:srgbClr val="BAF4CD"/>
    <a:srgbClr val="EBFAFB"/>
    <a:srgbClr val="FF6565"/>
    <a:srgbClr val="E56565"/>
    <a:srgbClr val="08306B"/>
    <a:srgbClr val="75B3D8"/>
    <a:srgbClr val="404040"/>
    <a:srgbClr val="43B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926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ima Adam" userId="932760ed81e76c92" providerId="LiveId" clId="{AAC10695-3C2D-44EA-A5C0-FD9E7F1409D4}"/>
    <pc:docChg chg="modSld">
      <pc:chgData name="Umeima Adam" userId="932760ed81e76c92" providerId="LiveId" clId="{AAC10695-3C2D-44EA-A5C0-FD9E7F1409D4}" dt="2023-05-25T21:35:50.906" v="5" actId="20577"/>
      <pc:docMkLst>
        <pc:docMk/>
      </pc:docMkLst>
      <pc:sldChg chg="modSp mod">
        <pc:chgData name="Umeima Adam" userId="932760ed81e76c92" providerId="LiveId" clId="{AAC10695-3C2D-44EA-A5C0-FD9E7F1409D4}" dt="2023-05-25T21:31:21.512" v="3" actId="20577"/>
        <pc:sldMkLst>
          <pc:docMk/>
          <pc:sldMk cId="1801217033" sldId="326"/>
        </pc:sldMkLst>
        <pc:graphicFrameChg chg="modGraphic">
          <ac:chgData name="Umeima Adam" userId="932760ed81e76c92" providerId="LiveId" clId="{AAC10695-3C2D-44EA-A5C0-FD9E7F1409D4}" dt="2023-05-25T21:31:21.512" v="3" actId="20577"/>
          <ac:graphicFrameMkLst>
            <pc:docMk/>
            <pc:sldMk cId="1801217033" sldId="326"/>
            <ac:graphicFrameMk id="11" creationId="{89F7D4A9-1F62-6619-B8F8-DD20DEE99223}"/>
          </ac:graphicFrameMkLst>
        </pc:graphicFrameChg>
      </pc:sldChg>
      <pc:sldChg chg="modSp mod">
        <pc:chgData name="Umeima Adam" userId="932760ed81e76c92" providerId="LiveId" clId="{AAC10695-3C2D-44EA-A5C0-FD9E7F1409D4}" dt="2023-05-25T21:35:50.906" v="5" actId="20577"/>
        <pc:sldMkLst>
          <pc:docMk/>
          <pc:sldMk cId="68259725" sldId="328"/>
        </pc:sldMkLst>
        <pc:spChg chg="mod">
          <ac:chgData name="Umeima Adam" userId="932760ed81e76c92" providerId="LiveId" clId="{AAC10695-3C2D-44EA-A5C0-FD9E7F1409D4}" dt="2023-05-25T21:35:50.906" v="5" actId="20577"/>
          <ac:spMkLst>
            <pc:docMk/>
            <pc:sldMk cId="68259725" sldId="328"/>
            <ac:spMk id="3" creationId="{D1B7FC83-9A96-C149-3899-CC75DB97A8D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30584-2075-4984-A9DE-C89832098277}" type="doc">
      <dgm:prSet loTypeId="urn:microsoft.com/office/officeart/2018/2/layout/IconCircleList" loCatId="icon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526CB4-3141-4040-98A2-F1ED5BB0FF1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Adição de “</a:t>
          </a:r>
          <a:r>
            <a:rPr lang="pt-PT" dirty="0" err="1"/>
            <a:t>feature</a:t>
          </a:r>
          <a:r>
            <a:rPr lang="pt-PT" dirty="0"/>
            <a:t> </a:t>
          </a:r>
          <a:r>
            <a:rPr lang="pt-PT" dirty="0" err="1"/>
            <a:t>importance</a:t>
          </a:r>
          <a:r>
            <a:rPr lang="pt-PT" dirty="0"/>
            <a:t>” para cada modelo;</a:t>
          </a:r>
          <a:endParaRPr lang="en-US" dirty="0"/>
        </a:p>
      </dgm:t>
    </dgm:pt>
    <dgm:pt modelId="{3DFEB66F-2C07-4CFE-BE8A-DDE20D242160}" type="parTrans" cxnId="{CD2AE4D9-506E-4D3E-9297-DCDA5CB06F41}">
      <dgm:prSet/>
      <dgm:spPr/>
      <dgm:t>
        <a:bodyPr/>
        <a:lstStyle/>
        <a:p>
          <a:pPr algn="l"/>
          <a:endParaRPr lang="en-US"/>
        </a:p>
      </dgm:t>
    </dgm:pt>
    <dgm:pt modelId="{64B0E273-6FD5-4EFE-838B-38D3551488AE}" type="sibTrans" cxnId="{CD2AE4D9-506E-4D3E-9297-DCDA5CB06F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D0B4D6-8FD0-4510-B608-56978CEC402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Adição de cross -</a:t>
          </a:r>
          <a:r>
            <a:rPr lang="pt-PT" dirty="0" err="1"/>
            <a:t>validation</a:t>
          </a:r>
          <a:r>
            <a:rPr lang="pt-PT" dirty="0"/>
            <a:t> com 10 </a:t>
          </a:r>
          <a:r>
            <a:rPr lang="pt-PT" dirty="0" err="1"/>
            <a:t>folds</a:t>
          </a:r>
          <a:r>
            <a:rPr lang="pt-PT" dirty="0"/>
            <a:t> para cada modelo;</a:t>
          </a:r>
          <a:endParaRPr lang="en-US" dirty="0"/>
        </a:p>
      </dgm:t>
    </dgm:pt>
    <dgm:pt modelId="{23BC37A4-C021-4775-9AC0-D0264C4512DB}" type="parTrans" cxnId="{7E1795B5-784C-449A-9E4A-E66ED60DA17F}">
      <dgm:prSet/>
      <dgm:spPr/>
      <dgm:t>
        <a:bodyPr/>
        <a:lstStyle/>
        <a:p>
          <a:pPr algn="l"/>
          <a:endParaRPr lang="en-US"/>
        </a:p>
      </dgm:t>
    </dgm:pt>
    <dgm:pt modelId="{2C4EA22C-ABE5-41A2-9A9C-100ECC60AEA2}" type="sibTrans" cxnId="{7E1795B5-784C-449A-9E4A-E66ED60DA1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0CD49A-E358-4A5E-A8B2-81FAA2F6AD3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Novos modelos com variáveis diferentes;</a:t>
          </a:r>
          <a:endParaRPr lang="en-US" dirty="0"/>
        </a:p>
      </dgm:t>
    </dgm:pt>
    <dgm:pt modelId="{80A40BE4-07F4-492F-BD9C-1BF76C384FFF}" type="parTrans" cxnId="{68CCC464-800C-4A50-8578-D5EAE656222F}">
      <dgm:prSet/>
      <dgm:spPr/>
      <dgm:t>
        <a:bodyPr/>
        <a:lstStyle/>
        <a:p>
          <a:pPr algn="l"/>
          <a:endParaRPr lang="en-US"/>
        </a:p>
      </dgm:t>
    </dgm:pt>
    <dgm:pt modelId="{459E9C73-E6EA-42D4-8D10-50BA5A41BAAB}" type="sibTrans" cxnId="{68CCC464-800C-4A50-8578-D5EAE656222F}">
      <dgm:prSet/>
      <dgm:spPr/>
      <dgm:t>
        <a:bodyPr/>
        <a:lstStyle/>
        <a:p>
          <a:pPr algn="l">
            <a:lnSpc>
              <a:spcPct val="100000"/>
            </a:lnSpc>
          </a:pPr>
          <a:endParaRPr lang="en-US"/>
        </a:p>
      </dgm:t>
    </dgm:pt>
    <dgm:pt modelId="{9013918B-F0F0-48C6-A5AC-BA75F493D5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Criação</a:t>
          </a:r>
          <a:r>
            <a:rPr lang="en-US" dirty="0"/>
            <a:t> da </a:t>
          </a:r>
          <a:r>
            <a:rPr lang="en-US" dirty="0" err="1"/>
            <a:t>variável</a:t>
          </a:r>
          <a:r>
            <a:rPr lang="en-US" dirty="0"/>
            <a:t> “</a:t>
          </a:r>
          <a:r>
            <a:rPr lang="en-US" dirty="0" err="1"/>
            <a:t>DifHands</a:t>
          </a:r>
          <a:r>
            <a:rPr lang="en-US" dirty="0"/>
            <a:t>”;</a:t>
          </a:r>
        </a:p>
      </dgm:t>
    </dgm:pt>
    <dgm:pt modelId="{74FB4098-86E6-470B-A3C9-E8C39B6D56B6}" type="parTrans" cxnId="{B1181A04-34A8-4246-B65F-22D9B6BA258A}">
      <dgm:prSet/>
      <dgm:spPr/>
      <dgm:t>
        <a:bodyPr/>
        <a:lstStyle/>
        <a:p>
          <a:pPr algn="l"/>
          <a:endParaRPr lang="en-GB"/>
        </a:p>
      </dgm:t>
    </dgm:pt>
    <dgm:pt modelId="{5E5E48A4-3A6D-431E-9D5F-0F7230D1046F}" type="sibTrans" cxnId="{B1181A04-34A8-4246-B65F-22D9B6BA258A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E0D8A29E-1A50-4C21-A45F-DC7DE244537A}" type="pres">
      <dgm:prSet presAssocID="{B0930584-2075-4984-A9DE-C89832098277}" presName="root" presStyleCnt="0">
        <dgm:presLayoutVars>
          <dgm:dir/>
          <dgm:resizeHandles val="exact"/>
        </dgm:presLayoutVars>
      </dgm:prSet>
      <dgm:spPr/>
    </dgm:pt>
    <dgm:pt modelId="{30DE574E-1D32-4043-8B39-E31B4F00C2E6}" type="pres">
      <dgm:prSet presAssocID="{B0930584-2075-4984-A9DE-C89832098277}" presName="container" presStyleCnt="0">
        <dgm:presLayoutVars>
          <dgm:dir/>
          <dgm:resizeHandles val="exact"/>
        </dgm:presLayoutVars>
      </dgm:prSet>
      <dgm:spPr/>
    </dgm:pt>
    <dgm:pt modelId="{2967BCFF-D012-4DE6-8362-65E7FA053527}" type="pres">
      <dgm:prSet presAssocID="{9F526CB4-3141-4040-98A2-F1ED5BB0FF11}" presName="compNode" presStyleCnt="0"/>
      <dgm:spPr/>
    </dgm:pt>
    <dgm:pt modelId="{F2AEB652-8A07-4E5D-B464-9DE185BF0C1C}" type="pres">
      <dgm:prSet presAssocID="{9F526CB4-3141-4040-98A2-F1ED5BB0FF11}" presName="iconBgRect" presStyleLbl="bgShp" presStyleIdx="0" presStyleCnt="4"/>
      <dgm:spPr/>
    </dgm:pt>
    <dgm:pt modelId="{4817B0FB-058F-4B40-AF59-9407F6BE9339}" type="pres">
      <dgm:prSet presAssocID="{9F526CB4-3141-4040-98A2-F1ED5BB0FF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16E89DB-49A1-4C5E-A722-B3FF12F2444C}" type="pres">
      <dgm:prSet presAssocID="{9F526CB4-3141-4040-98A2-F1ED5BB0FF11}" presName="spaceRect" presStyleCnt="0"/>
      <dgm:spPr/>
    </dgm:pt>
    <dgm:pt modelId="{E23AD068-E900-4444-B945-4601033F5FB3}" type="pres">
      <dgm:prSet presAssocID="{9F526CB4-3141-4040-98A2-F1ED5BB0FF11}" presName="textRect" presStyleLbl="revTx" presStyleIdx="0" presStyleCnt="4">
        <dgm:presLayoutVars>
          <dgm:chMax val="1"/>
          <dgm:chPref val="1"/>
        </dgm:presLayoutVars>
      </dgm:prSet>
      <dgm:spPr/>
    </dgm:pt>
    <dgm:pt modelId="{71C2D1B4-FB3E-4F5B-8619-2991DCB3327E}" type="pres">
      <dgm:prSet presAssocID="{64B0E273-6FD5-4EFE-838B-38D3551488AE}" presName="sibTrans" presStyleLbl="sibTrans2D1" presStyleIdx="0" presStyleCnt="0"/>
      <dgm:spPr/>
    </dgm:pt>
    <dgm:pt modelId="{FB9B23F9-EEE7-44D4-9BFD-E4DED5461871}" type="pres">
      <dgm:prSet presAssocID="{10D0B4D6-8FD0-4510-B608-56978CEC402B}" presName="compNode" presStyleCnt="0"/>
      <dgm:spPr/>
    </dgm:pt>
    <dgm:pt modelId="{0DC35569-E2F3-4F22-BD14-A1BB019A524C}" type="pres">
      <dgm:prSet presAssocID="{10D0B4D6-8FD0-4510-B608-56978CEC402B}" presName="iconBgRect" presStyleLbl="bgShp" presStyleIdx="1" presStyleCnt="4"/>
      <dgm:spPr/>
    </dgm:pt>
    <dgm:pt modelId="{3D730415-0FE6-41D9-8469-6F0F4A320F18}" type="pres">
      <dgm:prSet presAssocID="{10D0B4D6-8FD0-4510-B608-56978CEC40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0431ECB-C45B-425A-AA7E-180DA7509155}" type="pres">
      <dgm:prSet presAssocID="{10D0B4D6-8FD0-4510-B608-56978CEC402B}" presName="spaceRect" presStyleCnt="0"/>
      <dgm:spPr/>
    </dgm:pt>
    <dgm:pt modelId="{99C836E0-5E9B-4502-9546-0416E1C04E39}" type="pres">
      <dgm:prSet presAssocID="{10D0B4D6-8FD0-4510-B608-56978CEC402B}" presName="textRect" presStyleLbl="revTx" presStyleIdx="1" presStyleCnt="4">
        <dgm:presLayoutVars>
          <dgm:chMax val="1"/>
          <dgm:chPref val="1"/>
        </dgm:presLayoutVars>
      </dgm:prSet>
      <dgm:spPr/>
    </dgm:pt>
    <dgm:pt modelId="{EFDE1404-5C8B-4E6A-B86E-138A53354352}" type="pres">
      <dgm:prSet presAssocID="{2C4EA22C-ABE5-41A2-9A9C-100ECC60AEA2}" presName="sibTrans" presStyleLbl="sibTrans2D1" presStyleIdx="0" presStyleCnt="0"/>
      <dgm:spPr/>
    </dgm:pt>
    <dgm:pt modelId="{902D2589-4E3E-4AE3-A82C-F1CDAF05C3FF}" type="pres">
      <dgm:prSet presAssocID="{9013918B-F0F0-48C6-A5AC-BA75F493D5DE}" presName="compNode" presStyleCnt="0"/>
      <dgm:spPr/>
    </dgm:pt>
    <dgm:pt modelId="{DBE93429-36C1-4E38-9C5A-4282C81263F5}" type="pres">
      <dgm:prSet presAssocID="{9013918B-F0F0-48C6-A5AC-BA75F493D5DE}" presName="iconBgRect" presStyleLbl="bgShp" presStyleIdx="2" presStyleCnt="4"/>
      <dgm:spPr/>
    </dgm:pt>
    <dgm:pt modelId="{E98BEF73-578C-406B-BAA3-D66328DD767A}" type="pres">
      <dgm:prSet presAssocID="{9013918B-F0F0-48C6-A5AC-BA75F493D5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 with solid fill"/>
        </a:ext>
      </dgm:extLst>
    </dgm:pt>
    <dgm:pt modelId="{E2C6532E-6C27-4503-987C-D1034EA72355}" type="pres">
      <dgm:prSet presAssocID="{9013918B-F0F0-48C6-A5AC-BA75F493D5DE}" presName="spaceRect" presStyleCnt="0"/>
      <dgm:spPr/>
    </dgm:pt>
    <dgm:pt modelId="{D55FC552-4334-45E5-8206-53649C2F45EE}" type="pres">
      <dgm:prSet presAssocID="{9013918B-F0F0-48C6-A5AC-BA75F493D5DE}" presName="textRect" presStyleLbl="revTx" presStyleIdx="2" presStyleCnt="4">
        <dgm:presLayoutVars>
          <dgm:chMax val="1"/>
          <dgm:chPref val="1"/>
        </dgm:presLayoutVars>
      </dgm:prSet>
      <dgm:spPr/>
    </dgm:pt>
    <dgm:pt modelId="{F24DF0DD-FD7B-41D2-A471-C3E8816DA7E0}" type="pres">
      <dgm:prSet presAssocID="{5E5E48A4-3A6D-431E-9D5F-0F7230D1046F}" presName="sibTrans" presStyleLbl="sibTrans2D1" presStyleIdx="0" presStyleCnt="0"/>
      <dgm:spPr/>
    </dgm:pt>
    <dgm:pt modelId="{033FD2A9-DDD6-448E-8924-29C2749AB89A}" type="pres">
      <dgm:prSet presAssocID="{3E0CD49A-E358-4A5E-A8B2-81FAA2F6AD32}" presName="compNode" presStyleCnt="0"/>
      <dgm:spPr/>
    </dgm:pt>
    <dgm:pt modelId="{520FDA2D-BA57-4641-85FD-E0689A0F31ED}" type="pres">
      <dgm:prSet presAssocID="{3E0CD49A-E358-4A5E-A8B2-81FAA2F6AD32}" presName="iconBgRect" presStyleLbl="bgShp" presStyleIdx="3" presStyleCnt="4"/>
      <dgm:spPr/>
    </dgm:pt>
    <dgm:pt modelId="{167D1306-3CAE-4A94-9EB4-A8AB80FF5B6D}" type="pres">
      <dgm:prSet presAssocID="{3E0CD49A-E358-4A5E-A8B2-81FAA2F6AD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st Forward with solid fill"/>
        </a:ext>
      </dgm:extLst>
    </dgm:pt>
    <dgm:pt modelId="{C2BA034E-8FC7-4965-918B-74268767460B}" type="pres">
      <dgm:prSet presAssocID="{3E0CD49A-E358-4A5E-A8B2-81FAA2F6AD32}" presName="spaceRect" presStyleCnt="0"/>
      <dgm:spPr/>
    </dgm:pt>
    <dgm:pt modelId="{C76FC8C5-EFDA-4C97-B007-C61E614B6C74}" type="pres">
      <dgm:prSet presAssocID="{3E0CD49A-E358-4A5E-A8B2-81FAA2F6AD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181A04-34A8-4246-B65F-22D9B6BA258A}" srcId="{B0930584-2075-4984-A9DE-C89832098277}" destId="{9013918B-F0F0-48C6-A5AC-BA75F493D5DE}" srcOrd="2" destOrd="0" parTransId="{74FB4098-86E6-470B-A3C9-E8C39B6D56B6}" sibTransId="{5E5E48A4-3A6D-431E-9D5F-0F7230D1046F}"/>
    <dgm:cxn modelId="{F084C310-20E5-42A0-9277-E966C84AD5CE}" type="presOf" srcId="{B0930584-2075-4984-A9DE-C89832098277}" destId="{E0D8A29E-1A50-4C21-A45F-DC7DE244537A}" srcOrd="0" destOrd="0" presId="urn:microsoft.com/office/officeart/2018/2/layout/IconCircleList"/>
    <dgm:cxn modelId="{BBED992C-7FEE-4174-A2B2-D10F0990F025}" type="presOf" srcId="{64B0E273-6FD5-4EFE-838B-38D3551488AE}" destId="{71C2D1B4-FB3E-4F5B-8619-2991DCB3327E}" srcOrd="0" destOrd="0" presId="urn:microsoft.com/office/officeart/2018/2/layout/IconCircleList"/>
    <dgm:cxn modelId="{68CCC464-800C-4A50-8578-D5EAE656222F}" srcId="{B0930584-2075-4984-A9DE-C89832098277}" destId="{3E0CD49A-E358-4A5E-A8B2-81FAA2F6AD32}" srcOrd="3" destOrd="0" parTransId="{80A40BE4-07F4-492F-BD9C-1BF76C384FFF}" sibTransId="{459E9C73-E6EA-42D4-8D10-50BA5A41BAAB}"/>
    <dgm:cxn modelId="{87680165-9ED9-4494-AA7C-5FD0FFC9EAE3}" type="presOf" srcId="{3E0CD49A-E358-4A5E-A8B2-81FAA2F6AD32}" destId="{C76FC8C5-EFDA-4C97-B007-C61E614B6C74}" srcOrd="0" destOrd="0" presId="urn:microsoft.com/office/officeart/2018/2/layout/IconCircleList"/>
    <dgm:cxn modelId="{BA1D5C56-6717-4F85-8B76-0E9DC42A7094}" type="presOf" srcId="{10D0B4D6-8FD0-4510-B608-56978CEC402B}" destId="{99C836E0-5E9B-4502-9546-0416E1C04E39}" srcOrd="0" destOrd="0" presId="urn:microsoft.com/office/officeart/2018/2/layout/IconCircleList"/>
    <dgm:cxn modelId="{0C38D28D-2A62-43E3-8E90-7701239893B3}" type="presOf" srcId="{9F526CB4-3141-4040-98A2-F1ED5BB0FF11}" destId="{E23AD068-E900-4444-B945-4601033F5FB3}" srcOrd="0" destOrd="0" presId="urn:microsoft.com/office/officeart/2018/2/layout/IconCircleList"/>
    <dgm:cxn modelId="{C3E8E8A0-EC94-4D15-B3D3-D8DE77DB9877}" type="presOf" srcId="{2C4EA22C-ABE5-41A2-9A9C-100ECC60AEA2}" destId="{EFDE1404-5C8B-4E6A-B86E-138A53354352}" srcOrd="0" destOrd="0" presId="urn:microsoft.com/office/officeart/2018/2/layout/IconCircleList"/>
    <dgm:cxn modelId="{4126F9A1-4FFA-4E1A-B704-D51FB27840EA}" type="presOf" srcId="{9013918B-F0F0-48C6-A5AC-BA75F493D5DE}" destId="{D55FC552-4334-45E5-8206-53649C2F45EE}" srcOrd="0" destOrd="0" presId="urn:microsoft.com/office/officeart/2018/2/layout/IconCircleList"/>
    <dgm:cxn modelId="{7E1795B5-784C-449A-9E4A-E66ED60DA17F}" srcId="{B0930584-2075-4984-A9DE-C89832098277}" destId="{10D0B4D6-8FD0-4510-B608-56978CEC402B}" srcOrd="1" destOrd="0" parTransId="{23BC37A4-C021-4775-9AC0-D0264C4512DB}" sibTransId="{2C4EA22C-ABE5-41A2-9A9C-100ECC60AEA2}"/>
    <dgm:cxn modelId="{8F24A0B8-4BEC-4C9A-BABA-3A5FC1C5959C}" type="presOf" srcId="{5E5E48A4-3A6D-431E-9D5F-0F7230D1046F}" destId="{F24DF0DD-FD7B-41D2-A471-C3E8816DA7E0}" srcOrd="0" destOrd="0" presId="urn:microsoft.com/office/officeart/2018/2/layout/IconCircleList"/>
    <dgm:cxn modelId="{CD2AE4D9-506E-4D3E-9297-DCDA5CB06F41}" srcId="{B0930584-2075-4984-A9DE-C89832098277}" destId="{9F526CB4-3141-4040-98A2-F1ED5BB0FF11}" srcOrd="0" destOrd="0" parTransId="{3DFEB66F-2C07-4CFE-BE8A-DDE20D242160}" sibTransId="{64B0E273-6FD5-4EFE-838B-38D3551488AE}"/>
    <dgm:cxn modelId="{13029654-3F40-427C-B897-C029145E3751}" type="presParOf" srcId="{E0D8A29E-1A50-4C21-A45F-DC7DE244537A}" destId="{30DE574E-1D32-4043-8B39-E31B4F00C2E6}" srcOrd="0" destOrd="0" presId="urn:microsoft.com/office/officeart/2018/2/layout/IconCircleList"/>
    <dgm:cxn modelId="{3AE16FA1-F471-4E17-817F-50B2A4F42CD5}" type="presParOf" srcId="{30DE574E-1D32-4043-8B39-E31B4F00C2E6}" destId="{2967BCFF-D012-4DE6-8362-65E7FA053527}" srcOrd="0" destOrd="0" presId="urn:microsoft.com/office/officeart/2018/2/layout/IconCircleList"/>
    <dgm:cxn modelId="{5CF5F6B0-9B33-4C78-B27B-C71F9594D008}" type="presParOf" srcId="{2967BCFF-D012-4DE6-8362-65E7FA053527}" destId="{F2AEB652-8A07-4E5D-B464-9DE185BF0C1C}" srcOrd="0" destOrd="0" presId="urn:microsoft.com/office/officeart/2018/2/layout/IconCircleList"/>
    <dgm:cxn modelId="{7968BCF6-377A-49EF-A379-87EE7027B7E6}" type="presParOf" srcId="{2967BCFF-D012-4DE6-8362-65E7FA053527}" destId="{4817B0FB-058F-4B40-AF59-9407F6BE9339}" srcOrd="1" destOrd="0" presId="urn:microsoft.com/office/officeart/2018/2/layout/IconCircleList"/>
    <dgm:cxn modelId="{45FAD449-3E5D-4750-8E78-1168566608D0}" type="presParOf" srcId="{2967BCFF-D012-4DE6-8362-65E7FA053527}" destId="{B16E89DB-49A1-4C5E-A722-B3FF12F2444C}" srcOrd="2" destOrd="0" presId="urn:microsoft.com/office/officeart/2018/2/layout/IconCircleList"/>
    <dgm:cxn modelId="{41399B24-ABFF-41D7-8797-078E937F7B25}" type="presParOf" srcId="{2967BCFF-D012-4DE6-8362-65E7FA053527}" destId="{E23AD068-E900-4444-B945-4601033F5FB3}" srcOrd="3" destOrd="0" presId="urn:microsoft.com/office/officeart/2018/2/layout/IconCircleList"/>
    <dgm:cxn modelId="{B4E9AD44-746E-4B15-800E-DBF29346D3D7}" type="presParOf" srcId="{30DE574E-1D32-4043-8B39-E31B4F00C2E6}" destId="{71C2D1B4-FB3E-4F5B-8619-2991DCB3327E}" srcOrd="1" destOrd="0" presId="urn:microsoft.com/office/officeart/2018/2/layout/IconCircleList"/>
    <dgm:cxn modelId="{39FE4518-D68F-49AD-A0F5-8A95329F38A2}" type="presParOf" srcId="{30DE574E-1D32-4043-8B39-E31B4F00C2E6}" destId="{FB9B23F9-EEE7-44D4-9BFD-E4DED5461871}" srcOrd="2" destOrd="0" presId="urn:microsoft.com/office/officeart/2018/2/layout/IconCircleList"/>
    <dgm:cxn modelId="{F8774BB7-3A06-41AD-96B8-673375014A38}" type="presParOf" srcId="{FB9B23F9-EEE7-44D4-9BFD-E4DED5461871}" destId="{0DC35569-E2F3-4F22-BD14-A1BB019A524C}" srcOrd="0" destOrd="0" presId="urn:microsoft.com/office/officeart/2018/2/layout/IconCircleList"/>
    <dgm:cxn modelId="{786F0F5D-27DE-43E5-A4B9-647121FF8A14}" type="presParOf" srcId="{FB9B23F9-EEE7-44D4-9BFD-E4DED5461871}" destId="{3D730415-0FE6-41D9-8469-6F0F4A320F18}" srcOrd="1" destOrd="0" presId="urn:microsoft.com/office/officeart/2018/2/layout/IconCircleList"/>
    <dgm:cxn modelId="{08F76980-9C96-4EB3-9547-C55250FBDADA}" type="presParOf" srcId="{FB9B23F9-EEE7-44D4-9BFD-E4DED5461871}" destId="{20431ECB-C45B-425A-AA7E-180DA7509155}" srcOrd="2" destOrd="0" presId="urn:microsoft.com/office/officeart/2018/2/layout/IconCircleList"/>
    <dgm:cxn modelId="{181C726C-C990-48EA-B97D-6BA105BEDBBA}" type="presParOf" srcId="{FB9B23F9-EEE7-44D4-9BFD-E4DED5461871}" destId="{99C836E0-5E9B-4502-9546-0416E1C04E39}" srcOrd="3" destOrd="0" presId="urn:microsoft.com/office/officeart/2018/2/layout/IconCircleList"/>
    <dgm:cxn modelId="{ACE4656E-D805-46E2-994A-D7219F075CEA}" type="presParOf" srcId="{30DE574E-1D32-4043-8B39-E31B4F00C2E6}" destId="{EFDE1404-5C8B-4E6A-B86E-138A53354352}" srcOrd="3" destOrd="0" presId="urn:microsoft.com/office/officeart/2018/2/layout/IconCircleList"/>
    <dgm:cxn modelId="{5FB93918-B311-4FA3-9F20-1838648B1291}" type="presParOf" srcId="{30DE574E-1D32-4043-8B39-E31B4F00C2E6}" destId="{902D2589-4E3E-4AE3-A82C-F1CDAF05C3FF}" srcOrd="4" destOrd="0" presId="urn:microsoft.com/office/officeart/2018/2/layout/IconCircleList"/>
    <dgm:cxn modelId="{BF000FA5-7715-4D2D-B82A-9D86C4979E6E}" type="presParOf" srcId="{902D2589-4E3E-4AE3-A82C-F1CDAF05C3FF}" destId="{DBE93429-36C1-4E38-9C5A-4282C81263F5}" srcOrd="0" destOrd="0" presId="urn:microsoft.com/office/officeart/2018/2/layout/IconCircleList"/>
    <dgm:cxn modelId="{9FE5EAD5-AD22-45CB-9E40-C82559767D38}" type="presParOf" srcId="{902D2589-4E3E-4AE3-A82C-F1CDAF05C3FF}" destId="{E98BEF73-578C-406B-BAA3-D66328DD767A}" srcOrd="1" destOrd="0" presId="urn:microsoft.com/office/officeart/2018/2/layout/IconCircleList"/>
    <dgm:cxn modelId="{9C855E50-42C5-435D-803E-12EFD1F91A30}" type="presParOf" srcId="{902D2589-4E3E-4AE3-A82C-F1CDAF05C3FF}" destId="{E2C6532E-6C27-4503-987C-D1034EA72355}" srcOrd="2" destOrd="0" presId="urn:microsoft.com/office/officeart/2018/2/layout/IconCircleList"/>
    <dgm:cxn modelId="{F8F8083D-E4E6-48BB-ADDC-7F951622EE81}" type="presParOf" srcId="{902D2589-4E3E-4AE3-A82C-F1CDAF05C3FF}" destId="{D55FC552-4334-45E5-8206-53649C2F45EE}" srcOrd="3" destOrd="0" presId="urn:microsoft.com/office/officeart/2018/2/layout/IconCircleList"/>
    <dgm:cxn modelId="{339B9AA9-EAF5-4F01-85A5-0B3BF17D9043}" type="presParOf" srcId="{30DE574E-1D32-4043-8B39-E31B4F00C2E6}" destId="{F24DF0DD-FD7B-41D2-A471-C3E8816DA7E0}" srcOrd="5" destOrd="0" presId="urn:microsoft.com/office/officeart/2018/2/layout/IconCircleList"/>
    <dgm:cxn modelId="{87C3AC16-309A-4C31-A3E8-03D695FA1591}" type="presParOf" srcId="{30DE574E-1D32-4043-8B39-E31B4F00C2E6}" destId="{033FD2A9-DDD6-448E-8924-29C2749AB89A}" srcOrd="6" destOrd="0" presId="urn:microsoft.com/office/officeart/2018/2/layout/IconCircleList"/>
    <dgm:cxn modelId="{A6A0D92C-5926-4F56-8BD2-C5AB4DDEE711}" type="presParOf" srcId="{033FD2A9-DDD6-448E-8924-29C2749AB89A}" destId="{520FDA2D-BA57-4641-85FD-E0689A0F31ED}" srcOrd="0" destOrd="0" presId="urn:microsoft.com/office/officeart/2018/2/layout/IconCircleList"/>
    <dgm:cxn modelId="{4E2812A7-A620-425E-B909-305740BB0364}" type="presParOf" srcId="{033FD2A9-DDD6-448E-8924-29C2749AB89A}" destId="{167D1306-3CAE-4A94-9EB4-A8AB80FF5B6D}" srcOrd="1" destOrd="0" presId="urn:microsoft.com/office/officeart/2018/2/layout/IconCircleList"/>
    <dgm:cxn modelId="{A60F5A23-9493-4D9D-B3DB-7AE519062266}" type="presParOf" srcId="{033FD2A9-DDD6-448E-8924-29C2749AB89A}" destId="{C2BA034E-8FC7-4965-918B-74268767460B}" srcOrd="2" destOrd="0" presId="urn:microsoft.com/office/officeart/2018/2/layout/IconCircleList"/>
    <dgm:cxn modelId="{E9979D14-912D-4425-863B-5DD4CD4DFEB5}" type="presParOf" srcId="{033FD2A9-DDD6-448E-8924-29C2749AB89A}" destId="{C76FC8C5-EFDA-4C97-B007-C61E614B6C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B652-8A07-4E5D-B464-9DE185BF0C1C}">
      <dsp:nvSpPr>
        <dsp:cNvPr id="0" name=""/>
        <dsp:cNvSpPr/>
      </dsp:nvSpPr>
      <dsp:spPr>
        <a:xfrm>
          <a:off x="290294" y="378938"/>
          <a:ext cx="1376152" cy="13761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7B0FB-058F-4B40-AF59-9407F6BE9339}">
      <dsp:nvSpPr>
        <dsp:cNvPr id="0" name=""/>
        <dsp:cNvSpPr/>
      </dsp:nvSpPr>
      <dsp:spPr>
        <a:xfrm>
          <a:off x="579286" y="667930"/>
          <a:ext cx="798168" cy="7981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3AD068-E900-4444-B945-4601033F5FB3}">
      <dsp:nvSpPr>
        <dsp:cNvPr id="0" name=""/>
        <dsp:cNvSpPr/>
      </dsp:nvSpPr>
      <dsp:spPr>
        <a:xfrm>
          <a:off x="1961336" y="378938"/>
          <a:ext cx="3243786" cy="137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Adição de “</a:t>
          </a:r>
          <a:r>
            <a:rPr lang="pt-PT" sz="2400" kern="1200" dirty="0" err="1"/>
            <a:t>feature</a:t>
          </a:r>
          <a:r>
            <a:rPr lang="pt-PT" sz="2400" kern="1200" dirty="0"/>
            <a:t> </a:t>
          </a:r>
          <a:r>
            <a:rPr lang="pt-PT" sz="2400" kern="1200" dirty="0" err="1"/>
            <a:t>importance</a:t>
          </a:r>
          <a:r>
            <a:rPr lang="pt-PT" sz="2400" kern="1200" dirty="0"/>
            <a:t>” para cada modelo;</a:t>
          </a:r>
          <a:endParaRPr lang="en-US" sz="2400" kern="1200" dirty="0"/>
        </a:p>
      </dsp:txBody>
      <dsp:txXfrm>
        <a:off x="1961336" y="378938"/>
        <a:ext cx="3243786" cy="1376152"/>
      </dsp:txXfrm>
    </dsp:sp>
    <dsp:sp modelId="{0DC35569-E2F3-4F22-BD14-A1BB019A524C}">
      <dsp:nvSpPr>
        <dsp:cNvPr id="0" name=""/>
        <dsp:cNvSpPr/>
      </dsp:nvSpPr>
      <dsp:spPr>
        <a:xfrm>
          <a:off x="5770328" y="378938"/>
          <a:ext cx="1376152" cy="13761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30415-0FE6-41D9-8469-6F0F4A320F18}">
      <dsp:nvSpPr>
        <dsp:cNvPr id="0" name=""/>
        <dsp:cNvSpPr/>
      </dsp:nvSpPr>
      <dsp:spPr>
        <a:xfrm>
          <a:off x="6059320" y="667930"/>
          <a:ext cx="798168" cy="7981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C836E0-5E9B-4502-9546-0416E1C04E39}">
      <dsp:nvSpPr>
        <dsp:cNvPr id="0" name=""/>
        <dsp:cNvSpPr/>
      </dsp:nvSpPr>
      <dsp:spPr>
        <a:xfrm>
          <a:off x="7441370" y="378938"/>
          <a:ext cx="3243786" cy="137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Adição de cross -</a:t>
          </a:r>
          <a:r>
            <a:rPr lang="pt-PT" sz="2400" kern="1200" dirty="0" err="1"/>
            <a:t>validation</a:t>
          </a:r>
          <a:r>
            <a:rPr lang="pt-PT" sz="2400" kern="1200" dirty="0"/>
            <a:t> com 10 </a:t>
          </a:r>
          <a:r>
            <a:rPr lang="pt-PT" sz="2400" kern="1200" dirty="0" err="1"/>
            <a:t>folds</a:t>
          </a:r>
          <a:r>
            <a:rPr lang="pt-PT" sz="2400" kern="1200" dirty="0"/>
            <a:t> para cada modelo;</a:t>
          </a:r>
          <a:endParaRPr lang="en-US" sz="2400" kern="1200" dirty="0"/>
        </a:p>
      </dsp:txBody>
      <dsp:txXfrm>
        <a:off x="7441370" y="378938"/>
        <a:ext cx="3243786" cy="1376152"/>
      </dsp:txXfrm>
    </dsp:sp>
    <dsp:sp modelId="{DBE93429-36C1-4E38-9C5A-4282C81263F5}">
      <dsp:nvSpPr>
        <dsp:cNvPr id="0" name=""/>
        <dsp:cNvSpPr/>
      </dsp:nvSpPr>
      <dsp:spPr>
        <a:xfrm>
          <a:off x="290294" y="2474043"/>
          <a:ext cx="1376152" cy="13761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BEF73-578C-406B-BAA3-D66328DD767A}">
      <dsp:nvSpPr>
        <dsp:cNvPr id="0" name=""/>
        <dsp:cNvSpPr/>
      </dsp:nvSpPr>
      <dsp:spPr>
        <a:xfrm>
          <a:off x="579286" y="2763035"/>
          <a:ext cx="798168" cy="7981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5FC552-4334-45E5-8206-53649C2F45EE}">
      <dsp:nvSpPr>
        <dsp:cNvPr id="0" name=""/>
        <dsp:cNvSpPr/>
      </dsp:nvSpPr>
      <dsp:spPr>
        <a:xfrm>
          <a:off x="1961336" y="2474043"/>
          <a:ext cx="3243786" cy="137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Criação</a:t>
          </a:r>
          <a:r>
            <a:rPr lang="en-US" sz="2400" kern="1200" dirty="0"/>
            <a:t> da </a:t>
          </a:r>
          <a:r>
            <a:rPr lang="en-US" sz="2400" kern="1200" dirty="0" err="1"/>
            <a:t>variável</a:t>
          </a:r>
          <a:r>
            <a:rPr lang="en-US" sz="2400" kern="1200" dirty="0"/>
            <a:t> “</a:t>
          </a:r>
          <a:r>
            <a:rPr lang="en-US" sz="2400" kern="1200" dirty="0" err="1"/>
            <a:t>DifHands</a:t>
          </a:r>
          <a:r>
            <a:rPr lang="en-US" sz="2400" kern="1200" dirty="0"/>
            <a:t>”;</a:t>
          </a:r>
        </a:p>
      </dsp:txBody>
      <dsp:txXfrm>
        <a:off x="1961336" y="2474043"/>
        <a:ext cx="3243786" cy="1376152"/>
      </dsp:txXfrm>
    </dsp:sp>
    <dsp:sp modelId="{520FDA2D-BA57-4641-85FD-E0689A0F31ED}">
      <dsp:nvSpPr>
        <dsp:cNvPr id="0" name=""/>
        <dsp:cNvSpPr/>
      </dsp:nvSpPr>
      <dsp:spPr>
        <a:xfrm>
          <a:off x="5770328" y="2474043"/>
          <a:ext cx="1376152" cy="13761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D1306-3CAE-4A94-9EB4-A8AB80FF5B6D}">
      <dsp:nvSpPr>
        <dsp:cNvPr id="0" name=""/>
        <dsp:cNvSpPr/>
      </dsp:nvSpPr>
      <dsp:spPr>
        <a:xfrm>
          <a:off x="6059320" y="2763035"/>
          <a:ext cx="798168" cy="7981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FC8C5-EFDA-4C97-B007-C61E614B6C74}">
      <dsp:nvSpPr>
        <dsp:cNvPr id="0" name=""/>
        <dsp:cNvSpPr/>
      </dsp:nvSpPr>
      <dsp:spPr>
        <a:xfrm>
          <a:off x="7441370" y="2474043"/>
          <a:ext cx="3243786" cy="137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Novos modelos com variáveis diferentes;</a:t>
          </a:r>
          <a:endParaRPr lang="en-US" sz="2400" kern="1200" dirty="0"/>
        </a:p>
      </dsp:txBody>
      <dsp:txXfrm>
        <a:off x="7441370" y="2474043"/>
        <a:ext cx="3243786" cy="13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86C934-6375-4D1D-8CE6-4E46436002A3}" type="datetime1">
              <a:rPr lang="en-GB" smtClean="0"/>
              <a:t>25/05/2023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5BC0A-8F03-40C9-A95B-D936CEA53091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92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4123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RANDOM FOREST com 5 </a:t>
            </a:r>
            <a:r>
              <a:rPr lang="pt-PT" dirty="0" err="1"/>
              <a:t>folds</a:t>
            </a:r>
            <a:r>
              <a:rPr lang="pt-PT" dirty="0"/>
              <a:t>: 0.6248500428449015</a:t>
            </a:r>
          </a:p>
          <a:p>
            <a:r>
              <a:rPr lang="pt-PT" dirty="0"/>
              <a:t>RANDOM FOREST com 10 </a:t>
            </a:r>
            <a:r>
              <a:rPr lang="pt-PT" dirty="0" err="1"/>
              <a:t>folds</a:t>
            </a:r>
            <a:r>
              <a:rPr lang="pt-PT"/>
              <a:t>: 0.6221098944994009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127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RANDOM FOREST com 5 </a:t>
            </a:r>
            <a:r>
              <a:rPr lang="pt-PT" dirty="0" err="1"/>
              <a:t>folds</a:t>
            </a:r>
            <a:r>
              <a:rPr lang="pt-PT" dirty="0"/>
              <a:t>: 0.6068551842330763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RANDOM FOREST com 10 </a:t>
            </a:r>
            <a:r>
              <a:rPr lang="pt-PT" dirty="0" err="1"/>
              <a:t>folds</a:t>
            </a:r>
            <a:r>
              <a:rPr lang="pt-PT" dirty="0"/>
              <a:t>: 0.6094307314551564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520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RANDOM FOREST com 5 </a:t>
            </a:r>
            <a:r>
              <a:rPr lang="pt-PT" dirty="0" err="1"/>
              <a:t>folds</a:t>
            </a:r>
            <a:r>
              <a:rPr lang="pt-PT" dirty="0"/>
              <a:t>: 0.6188517566409597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RANDOM FOREST com 10 </a:t>
            </a:r>
            <a:r>
              <a:rPr lang="pt-PT" dirty="0" err="1"/>
              <a:t>folds</a:t>
            </a:r>
            <a:r>
              <a:rPr lang="pt-PT" dirty="0"/>
              <a:t>: 0.6281045137338753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280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forest</a:t>
            </a:r>
            <a:r>
              <a:rPr lang="pt-PT" dirty="0"/>
              <a:t> c 5 </a:t>
            </a:r>
            <a:r>
              <a:rPr lang="pt-PT" dirty="0" err="1"/>
              <a:t>fold</a:t>
            </a:r>
            <a:r>
              <a:rPr lang="pt-PT" dirty="0"/>
              <a:t> tem </a:t>
            </a: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acuracy</a:t>
            </a:r>
            <a:r>
              <a:rPr lang="pt-PT" dirty="0"/>
              <a:t> de </a:t>
            </a:r>
            <a:r>
              <a:rPr lang="en-GB" dirty="0"/>
              <a:t>0.6209083119108827</a:t>
            </a:r>
          </a:p>
          <a:p>
            <a:endParaRPr lang="en-GB" dirty="0"/>
          </a:p>
          <a:p>
            <a:r>
              <a:rPr lang="en-GB" dirty="0"/>
              <a:t>Random forest c 10 fold </a:t>
            </a:r>
            <a:r>
              <a:rPr lang="en-GB" dirty="0" err="1"/>
              <a:t>tem</a:t>
            </a:r>
            <a:r>
              <a:rPr lang="en-GB" dirty="0"/>
              <a:t> mean </a:t>
            </a:r>
            <a:r>
              <a:rPr lang="en-GB" dirty="0" err="1"/>
              <a:t>acc</a:t>
            </a:r>
            <a:r>
              <a:rPr lang="en-GB" dirty="0"/>
              <a:t> de 0.618853239032872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0067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forest</a:t>
            </a:r>
            <a:r>
              <a:rPr lang="pt-PT" dirty="0"/>
              <a:t> c 5 </a:t>
            </a:r>
            <a:r>
              <a:rPr lang="pt-PT" dirty="0" err="1"/>
              <a:t>fold</a:t>
            </a:r>
            <a:r>
              <a:rPr lang="pt-PT" dirty="0"/>
              <a:t> tem </a:t>
            </a: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acuracy</a:t>
            </a:r>
            <a:r>
              <a:rPr lang="pt-PT" dirty="0"/>
              <a:t> de </a:t>
            </a:r>
            <a:r>
              <a:rPr lang="en-GB" dirty="0"/>
              <a:t>0.6214224507283633</a:t>
            </a:r>
          </a:p>
          <a:p>
            <a:endParaRPr lang="en-GB" dirty="0"/>
          </a:p>
          <a:p>
            <a:r>
              <a:rPr lang="en-GB" dirty="0"/>
              <a:t>Random forest c 10 fold </a:t>
            </a:r>
            <a:r>
              <a:rPr lang="en-GB" dirty="0" err="1"/>
              <a:t>tem</a:t>
            </a:r>
            <a:r>
              <a:rPr lang="en-GB" dirty="0"/>
              <a:t> mean </a:t>
            </a:r>
            <a:r>
              <a:rPr lang="en-GB" dirty="0" err="1"/>
              <a:t>acc</a:t>
            </a:r>
            <a:r>
              <a:rPr lang="en-GB" dirty="0"/>
              <a:t> de 0.6161138067153834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9279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forest</a:t>
            </a:r>
            <a:r>
              <a:rPr lang="pt-PT" dirty="0"/>
              <a:t> c 5 </a:t>
            </a:r>
            <a:r>
              <a:rPr lang="pt-PT" dirty="0" err="1"/>
              <a:t>fold</a:t>
            </a:r>
            <a:r>
              <a:rPr lang="pt-PT" dirty="0"/>
              <a:t> tem </a:t>
            </a: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acuracy</a:t>
            </a:r>
            <a:r>
              <a:rPr lang="pt-PT" dirty="0"/>
              <a:t> de </a:t>
            </a:r>
            <a:r>
              <a:rPr lang="en-GB" dirty="0"/>
              <a:t>0.6042844901456726</a:t>
            </a:r>
          </a:p>
          <a:p>
            <a:endParaRPr lang="en-GB" dirty="0"/>
          </a:p>
          <a:p>
            <a:r>
              <a:rPr lang="en-GB" dirty="0"/>
              <a:t>Random forest c 10 fold </a:t>
            </a:r>
            <a:r>
              <a:rPr lang="en-GB" dirty="0" err="1"/>
              <a:t>tem</a:t>
            </a:r>
            <a:r>
              <a:rPr lang="en-GB" dirty="0"/>
              <a:t> mean </a:t>
            </a:r>
            <a:r>
              <a:rPr lang="en-GB" dirty="0" err="1"/>
              <a:t>acc</a:t>
            </a:r>
            <a:r>
              <a:rPr lang="en-GB" dirty="0"/>
              <a:t> de 0.6082271082497239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729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816C2-29CC-4A32-B948-B7893F4FF1ED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F35CE5-5879-43B0-A95D-EF030F1E8692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427691"/>
            <a:ext cx="3068833" cy="64423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199" y="1413164"/>
            <a:ext cx="3068833" cy="426824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427690"/>
            <a:ext cx="1036320" cy="644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F533C3-C235-49F7-9216-235EC8616A7E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50D3E-408F-4F0C-B8F1-99D0E445C072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B8C188-2E1C-46A2-8816-87F3A56A98A1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199" y="993775"/>
            <a:ext cx="1030515" cy="936626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043604-16B7-4693-AF96-22A420903FE8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E01A92-C55D-4CF5-81C4-41F7C79334F3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B29A78-B697-437D-9624-30A869AD1C7E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422174" y="0"/>
            <a:ext cx="1042852" cy="7402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258326-D8D0-4110-9C2B-919D0122436D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5AED56-8363-4442-A067-EEB0606B87DC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2033E6-01C0-4745-9BC4-55E4106B70E8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C615C-CCF8-47A3-8B56-A50310C6FA75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D7E91-6C51-4A37-8BA9-63DA3AF7C9BA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5672426" y="0"/>
            <a:ext cx="6633873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5398613" y="15875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01" y="0"/>
            <a:ext cx="5253325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8670" y="640493"/>
            <a:ext cx="513701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17596"/>
            <a:ext cx="50596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5278726" y="15875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18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168A3-4894-4670-A041-81539FC79623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DD8E7C-AAE2-4974-9060-8E46DF1AE08D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21674-E713-441C-B2F9-F9A6E5F44F05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4640-5203-4582-A849-8BAF46559F9B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7C638-E204-4E6E-8CFA-1C71B8C2E4FA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3728A-8EF0-47AB-9A00-45E21E8D3F46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12997EE-483E-4854-961E-3D6B44723A9B}" type="datetime1">
              <a:rPr lang="en-GB" noProof="0" smtClean="0"/>
              <a:t>25/05/2023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1" y="957943"/>
            <a:ext cx="1097279" cy="7398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28" r:id="rId3"/>
    <p:sldLayoutId id="2147483707" r:id="rId4"/>
    <p:sldLayoutId id="2147483708" r:id="rId5"/>
    <p:sldLayoutId id="2147483719" r:id="rId6"/>
    <p:sldLayoutId id="2147483709" r:id="rId7"/>
    <p:sldLayoutId id="2147483716" r:id="rId8"/>
    <p:sldLayoutId id="2147483710" r:id="rId9"/>
    <p:sldLayoutId id="2147483711" r:id="rId10"/>
    <p:sldLayoutId id="2147483712" r:id="rId11"/>
    <p:sldLayoutId id="2147483727" r:id="rId12"/>
    <p:sldLayoutId id="2147483720" r:id="rId13"/>
    <p:sldLayoutId id="2147483721" r:id="rId14"/>
    <p:sldLayoutId id="2147483725" r:id="rId15"/>
    <p:sldLayoutId id="2147483726" r:id="rId16"/>
    <p:sldLayoutId id="2147483722" r:id="rId17"/>
    <p:sldLayoutId id="2147483723" r:id="rId18"/>
    <p:sldLayoutId id="2147483715" r:id="rId19"/>
    <p:sldLayoutId id="2147483713" r:id="rId20"/>
    <p:sldLayoutId id="214748371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3673" y="1621971"/>
            <a:ext cx="5652630" cy="162324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sz="4000" dirty="0"/>
              <a:t>P</a:t>
            </a:r>
            <a:r>
              <a:rPr lang="en-GB" sz="4000" dirty="0"/>
              <a:t>ROJETO APLICADO EM CIÊNCIA DE DADOS I </a:t>
            </a:r>
            <a:br>
              <a:rPr lang="en-GB" sz="4000" dirty="0"/>
            </a:br>
            <a:r>
              <a:rPr lang="en-GB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MODELING &amp; EVALUATION</a:t>
            </a:r>
            <a:endParaRPr lang="en-GB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7C87BF-CC1F-5503-7BDD-826B1C6A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70" y="3136357"/>
            <a:ext cx="4526280" cy="445277"/>
          </a:xfrm>
        </p:spPr>
        <p:txBody>
          <a:bodyPr>
            <a:normAutofit/>
          </a:bodyPr>
          <a:lstStyle/>
          <a:p>
            <a:r>
              <a:rPr lang="pt-PT" sz="1800" dirty="0"/>
              <a:t>Licenciatura em Ciência de dados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64863F-581C-9037-B54D-43EFCD0E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84" y="301532"/>
            <a:ext cx="5049818" cy="7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1F1D67-BAC9-0CEE-29E5-27D5779AB5D6}"/>
              </a:ext>
            </a:extLst>
          </p:cNvPr>
          <p:cNvSpPr txBox="1"/>
          <p:nvPr/>
        </p:nvSpPr>
        <p:spPr>
          <a:xfrm>
            <a:off x="6094870" y="3908049"/>
            <a:ext cx="32893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+mj-lt"/>
              </a:rPr>
              <a:t>Base de Dados ATP – Brasil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325D9F-8901-D6DE-9526-65CD1E9D47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FA1DD3-5C17-8D43-F798-E2E248C53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r="32152"/>
          <a:stretch/>
        </p:blipFill>
        <p:spPr bwMode="auto">
          <a:xfrm>
            <a:off x="0" y="0"/>
            <a:ext cx="52787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AF960-7B0A-8FCE-44D6-F5C554A10F93}"/>
              </a:ext>
            </a:extLst>
          </p:cNvPr>
          <p:cNvSpPr txBox="1"/>
          <p:nvPr/>
        </p:nvSpPr>
        <p:spPr>
          <a:xfrm>
            <a:off x="6094559" y="4946319"/>
            <a:ext cx="581622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Grupo 5: nº 103303, nº 110451, nº 104716, nº 99239</a:t>
            </a:r>
          </a:p>
          <a:p>
            <a:pPr>
              <a:lnSpc>
                <a:spcPct val="150000"/>
              </a:lnSpc>
            </a:pPr>
            <a:endParaRPr lang="pt-PT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Docentes: Diana </a:t>
            </a:r>
            <a:r>
              <a:rPr lang="pt-PT" sz="1600" dirty="0" err="1">
                <a:latin typeface="+mj-lt"/>
              </a:rPr>
              <a:t>Aldea</a:t>
            </a:r>
            <a:r>
              <a:rPr lang="pt-PT" sz="1600" dirty="0">
                <a:latin typeface="+mj-lt"/>
              </a:rPr>
              <a:t> Mendes e Sérgio Moro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24 de maio de 2023</a:t>
            </a:r>
          </a:p>
        </p:txBody>
      </p:sp>
    </p:spTree>
    <p:extLst>
      <p:ext uri="{BB962C8B-B14F-4D97-AF65-F5344CB8AC3E}">
        <p14:creationId xmlns:p14="http://schemas.microsoft.com/office/powerpoint/2010/main" val="114122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0CF71E-104D-89FB-9454-2A991B3F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Alterações ao trabalho</a:t>
            </a:r>
            <a:endParaRPr lang="en-GB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31C58FAA-9B40-2EB1-40C2-3F7D36CAF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78588"/>
              </p:ext>
            </p:extLst>
          </p:nvPr>
        </p:nvGraphicFramePr>
        <p:xfrm>
          <a:off x="608274" y="1737360"/>
          <a:ext cx="10975452" cy="4229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588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E007-6589-0A60-B5F9-A12BE40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>
                <a:latin typeface="Helvetica Neue"/>
              </a:rPr>
              <a:t>Performance dos modelos</a:t>
            </a:r>
            <a:r>
              <a:rPr lang="en-GB" sz="3200" dirty="0">
                <a:latin typeface="Helvetica Neue"/>
              </a:rPr>
              <a:t> com o conjunto de </a:t>
            </a:r>
            <a:r>
              <a:rPr lang="en-GB" sz="3200" dirty="0" err="1">
                <a:latin typeface="Helvetica Neue"/>
              </a:rPr>
              <a:t>variáveis</a:t>
            </a:r>
            <a:r>
              <a:rPr lang="en-GB" sz="3200" dirty="0">
                <a:latin typeface="Helvetica Neue"/>
              </a:rPr>
              <a:t> nº 1</a:t>
            </a:r>
            <a:endParaRPr lang="en-GB" sz="32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9F7D4A9-1F62-6619-B8F8-DD20DEE992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4060209"/>
              </p:ext>
            </p:extLst>
          </p:nvPr>
        </p:nvGraphicFramePr>
        <p:xfrm>
          <a:off x="2616734" y="1911276"/>
          <a:ext cx="9324000" cy="344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350">
                  <a:extLst>
                    <a:ext uri="{9D8B030D-6E8A-4147-A177-3AD203B41FA5}">
                      <a16:colId xmlns:a16="http://schemas.microsoft.com/office/drawing/2014/main" val="4171631294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2507147365"/>
                    </a:ext>
                  </a:extLst>
                </a:gridCol>
                <a:gridCol w="1158232">
                  <a:extLst>
                    <a:ext uri="{9D8B030D-6E8A-4147-A177-3AD203B41FA5}">
                      <a16:colId xmlns:a16="http://schemas.microsoft.com/office/drawing/2014/main" val="49281591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99981566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02757907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40129392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607756738"/>
                    </a:ext>
                  </a:extLst>
                </a:gridCol>
              </a:tblGrid>
              <a:tr h="45144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Modelos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Accuracy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Precision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Recall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F1-score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Mean ROC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67350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1- </a:t>
                      </a:r>
                      <a:r>
                        <a:rPr lang="pt-PT" sz="1800" dirty="0" err="1"/>
                        <a:t>XGBoost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0.83</a:t>
                      </a:r>
                    </a:p>
                    <a:p>
                      <a:pPr algn="ctr"/>
                      <a:r>
                        <a:rPr lang="en-GB" sz="160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0.73</a:t>
                      </a:r>
                    </a:p>
                    <a:p>
                      <a:pPr algn="ctr"/>
                      <a:r>
                        <a:rPr lang="en-GB" sz="16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624989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2- </a:t>
                      </a:r>
                      <a:r>
                        <a:rPr lang="pt-PT" sz="1800" dirty="0" err="1"/>
                        <a:t>DecisionTree</a:t>
                      </a:r>
                      <a:endParaRPr lang="pt-PT" sz="18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0.54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0.35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0.35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0.35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1625</a:t>
                      </a:r>
                    </a:p>
                    <a:p>
                      <a:pPr algn="ctr"/>
                      <a:r>
                        <a:rPr lang="en-GB" sz="1600" dirty="0"/>
                        <a:t>877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05167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effectLst/>
                        </a:rPr>
                        <a:t>Modelo 3 - </a:t>
                      </a:r>
                      <a:r>
                        <a:rPr lang="pt-PT" sz="1800" dirty="0" err="1">
                          <a:effectLst/>
                        </a:rPr>
                        <a:t>GradientBoosting</a:t>
                      </a:r>
                      <a:endParaRPr lang="pt-PT" sz="1800" dirty="0"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effectLst/>
                        </a:rPr>
                        <a:t>0.65</a:t>
                      </a:r>
                      <a:endParaRPr lang="pt-PT" sz="1600" dirty="0"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effectLst/>
                        </a:rPr>
                        <a:t>0.65</a:t>
                      </a:r>
                    </a:p>
                    <a:p>
                      <a:pPr algn="ctr"/>
                      <a:r>
                        <a:rPr lang="pt-PT" sz="1600" dirty="0">
                          <a:effectLst/>
                        </a:rPr>
                        <a:t>0.00</a:t>
                      </a:r>
                      <a:endParaRPr lang="pt-PT" sz="1600" dirty="0"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effectLst/>
                        </a:rPr>
                        <a:t>1.00</a:t>
                      </a:r>
                    </a:p>
                    <a:p>
                      <a:pPr algn="ctr"/>
                      <a:r>
                        <a:rPr lang="pt-PT" sz="1600" dirty="0">
                          <a:effectLst/>
                        </a:rPr>
                        <a:t>0.00</a:t>
                      </a:r>
                      <a:endParaRPr lang="pt-PT" sz="1600" dirty="0"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effectLst/>
                        </a:rPr>
                        <a:t>0.79</a:t>
                      </a:r>
                    </a:p>
                    <a:p>
                      <a:pPr algn="ctr"/>
                      <a:r>
                        <a:rPr lang="pt-PT" sz="1600" dirty="0">
                          <a:effectLst/>
                        </a:rPr>
                        <a:t>0.00</a:t>
                      </a:r>
                      <a:endParaRPr lang="pt-PT" sz="1600" dirty="0"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effectLst/>
                        </a:rPr>
                        <a:t>1625</a:t>
                      </a:r>
                    </a:p>
                    <a:p>
                      <a:pPr algn="ctr"/>
                      <a:r>
                        <a:rPr lang="pt-PT" sz="1600" dirty="0">
                          <a:effectLst/>
                        </a:rPr>
                        <a:t>877</a:t>
                      </a:r>
                      <a:endParaRPr lang="pt-PT" sz="1600" dirty="0"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0.53</a:t>
                      </a:r>
                      <a:endParaRPr lang="en-GB" sz="1600" dirty="0"/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7211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4- </a:t>
                      </a:r>
                      <a:r>
                        <a:rPr lang="pt-PT" sz="1800" dirty="0" err="1"/>
                        <a:t>AdaBoost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1.00</a:t>
                      </a:r>
                    </a:p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0.79</a:t>
                      </a:r>
                    </a:p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1625</a:t>
                      </a:r>
                    </a:p>
                    <a:p>
                      <a:pPr algn="ctr"/>
                      <a:r>
                        <a:rPr lang="en-GB" sz="1600" dirty="0"/>
                        <a:t>877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0.54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806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48534B-E87C-D102-078C-FB852866D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52079"/>
              </p:ext>
            </p:extLst>
          </p:nvPr>
        </p:nvGraphicFramePr>
        <p:xfrm>
          <a:off x="405378" y="1911276"/>
          <a:ext cx="2034734" cy="288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4734">
                  <a:extLst>
                    <a:ext uri="{9D8B030D-6E8A-4147-A177-3AD203B41FA5}">
                      <a16:colId xmlns:a16="http://schemas.microsoft.com/office/drawing/2014/main" val="112608218"/>
                    </a:ext>
                  </a:extLst>
                </a:gridCol>
              </a:tblGrid>
              <a:tr h="301961">
                <a:tc>
                  <a:txBody>
                    <a:bodyPr/>
                    <a:lstStyle/>
                    <a:p>
                      <a:r>
                        <a:rPr lang="pt-PT" sz="1800" dirty="0"/>
                        <a:t>Variáveis usadas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57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DifNumberWins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8494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DifRank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8566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DifAge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912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DifHeight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284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err="1"/>
                        <a:t>Ground-clay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883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600" dirty="0" err="1"/>
                        <a:t>Ground</a:t>
                      </a:r>
                      <a:r>
                        <a:rPr lang="pt-PT" sz="1600" dirty="0"/>
                        <a:t>-hard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59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600" dirty="0" err="1">
                          <a:highlight>
                            <a:srgbClr val="BAF4CD"/>
                          </a:highlight>
                        </a:rPr>
                        <a:t>Prize</a:t>
                      </a:r>
                      <a:endParaRPr lang="pt-PT" sz="16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834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21F61B-DA26-5CEB-E326-1C0071B5F56A}"/>
              </a:ext>
            </a:extLst>
          </p:cNvPr>
          <p:cNvSpPr txBox="1"/>
          <p:nvPr/>
        </p:nvSpPr>
        <p:spPr>
          <a:xfrm>
            <a:off x="372750" y="5532901"/>
            <a:ext cx="4134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Cross </a:t>
            </a:r>
            <a:r>
              <a:rPr lang="pt-PT" b="1" dirty="0" err="1"/>
              <a:t>Validation</a:t>
            </a:r>
            <a:r>
              <a:rPr lang="pt-PT" b="1" dirty="0"/>
              <a:t> </a:t>
            </a:r>
          </a:p>
          <a:p>
            <a:r>
              <a:rPr lang="pt-PT" b="1" dirty="0"/>
              <a:t>com </a:t>
            </a:r>
            <a:r>
              <a:rPr lang="pt-PT" b="1" dirty="0" err="1"/>
              <a:t>Random</a:t>
            </a:r>
            <a:r>
              <a:rPr lang="pt-PT" b="1" dirty="0"/>
              <a:t> </a:t>
            </a:r>
            <a:r>
              <a:rPr lang="pt-PT" b="1" dirty="0" err="1"/>
              <a:t>forest</a:t>
            </a:r>
            <a:r>
              <a:rPr lang="pt-PT" b="1" dirty="0"/>
              <a:t>:</a:t>
            </a:r>
          </a:p>
          <a:p>
            <a:r>
              <a:rPr lang="pt-PT" dirty="0"/>
              <a:t>- 5 </a:t>
            </a:r>
            <a:r>
              <a:rPr lang="pt-PT" dirty="0" err="1"/>
              <a:t>fold</a:t>
            </a:r>
            <a:r>
              <a:rPr lang="pt-PT" dirty="0"/>
              <a:t>: 0.624</a:t>
            </a:r>
          </a:p>
          <a:p>
            <a:r>
              <a:rPr lang="pt-PT" dirty="0"/>
              <a:t>- 10 </a:t>
            </a:r>
            <a:r>
              <a:rPr lang="pt-PT" dirty="0" err="1"/>
              <a:t>fold</a:t>
            </a:r>
            <a:r>
              <a:rPr lang="pt-PT" dirty="0"/>
              <a:t>:  0.622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EEEBB-69EA-1399-3A23-94C8112A54E3}"/>
              </a:ext>
            </a:extLst>
          </p:cNvPr>
          <p:cNvSpPr txBox="1"/>
          <p:nvPr/>
        </p:nvSpPr>
        <p:spPr>
          <a:xfrm>
            <a:off x="2658411" y="5532901"/>
            <a:ext cx="9240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pPr marL="285750" indent="-285750">
              <a:buFontTx/>
              <a:buChar char="-"/>
            </a:pPr>
            <a:r>
              <a:rPr lang="pt-PT" dirty="0"/>
              <a:t>Entre os 4 modelos, os que têm uma melhor performance são os dois últimos no entanto em termos de sensibilidade de previsão de sets de 3, o modelo 2 é o melhor;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modelo 3 não prevê sets de 3.</a:t>
            </a:r>
          </a:p>
        </p:txBody>
      </p:sp>
    </p:spTree>
    <p:extLst>
      <p:ext uri="{BB962C8B-B14F-4D97-AF65-F5344CB8AC3E}">
        <p14:creationId xmlns:p14="http://schemas.microsoft.com/office/powerpoint/2010/main" val="180121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E007-6589-0A60-B5F9-A12BE40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>
                <a:latin typeface="Helvetica Neue"/>
              </a:rPr>
              <a:t>Performance dos modelos</a:t>
            </a:r>
            <a:r>
              <a:rPr lang="en-GB" sz="3200" dirty="0">
                <a:latin typeface="Helvetica Neue"/>
              </a:rPr>
              <a:t> com o conjunto de </a:t>
            </a:r>
            <a:r>
              <a:rPr lang="en-GB" sz="3200" dirty="0" err="1">
                <a:latin typeface="Helvetica Neue"/>
              </a:rPr>
              <a:t>variáveis</a:t>
            </a:r>
            <a:r>
              <a:rPr lang="en-GB" sz="3200" dirty="0">
                <a:latin typeface="Helvetica Neue"/>
              </a:rPr>
              <a:t> nº 2</a:t>
            </a:r>
            <a:endParaRPr lang="en-GB" sz="32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9F7D4A9-1F62-6619-B8F8-DD20DEE992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6433191"/>
              </p:ext>
            </p:extLst>
          </p:nvPr>
        </p:nvGraphicFramePr>
        <p:xfrm>
          <a:off x="3139094" y="1873026"/>
          <a:ext cx="8838447" cy="358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756">
                  <a:extLst>
                    <a:ext uri="{9D8B030D-6E8A-4147-A177-3AD203B41FA5}">
                      <a16:colId xmlns:a16="http://schemas.microsoft.com/office/drawing/2014/main" val="4171631294"/>
                    </a:ext>
                  </a:extLst>
                </a:gridCol>
                <a:gridCol w="1095154">
                  <a:extLst>
                    <a:ext uri="{9D8B030D-6E8A-4147-A177-3AD203B41FA5}">
                      <a16:colId xmlns:a16="http://schemas.microsoft.com/office/drawing/2014/main" val="2507147365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492815918"/>
                    </a:ext>
                  </a:extLst>
                </a:gridCol>
                <a:gridCol w="871869">
                  <a:extLst>
                    <a:ext uri="{9D8B030D-6E8A-4147-A177-3AD203B41FA5}">
                      <a16:colId xmlns:a16="http://schemas.microsoft.com/office/drawing/2014/main" val="2999815662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1027579070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1401293921"/>
                    </a:ext>
                  </a:extLst>
                </a:gridCol>
                <a:gridCol w="1299965">
                  <a:extLst>
                    <a:ext uri="{9D8B030D-6E8A-4147-A177-3AD203B41FA5}">
                      <a16:colId xmlns:a16="http://schemas.microsoft.com/office/drawing/2014/main" val="607756738"/>
                    </a:ext>
                  </a:extLst>
                </a:gridCol>
              </a:tblGrid>
              <a:tr h="5920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Modelos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Accuracy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Precision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Recall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F1-score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Mean ROC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67350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1- </a:t>
                      </a:r>
                      <a:r>
                        <a:rPr lang="pt-PT" dirty="0" err="1"/>
                        <a:t>XGBoost</a:t>
                      </a:r>
                      <a:endParaRPr lang="en-GB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0.61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0.38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0.85</a:t>
                      </a:r>
                    </a:p>
                    <a:p>
                      <a:pPr algn="ctr"/>
                      <a:r>
                        <a:rPr lang="en-GB" sz="1600" dirty="0"/>
                        <a:t>0.17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0.74</a:t>
                      </a:r>
                    </a:p>
                    <a:p>
                      <a:pPr algn="ctr"/>
                      <a:r>
                        <a:rPr lang="en-GB" sz="1600" dirty="0"/>
                        <a:t>0.23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877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0.51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24989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2 -</a:t>
                      </a:r>
                      <a:r>
                        <a:rPr lang="pt-PT" dirty="0" err="1"/>
                        <a:t>DecisionTree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1652</a:t>
                      </a:r>
                    </a:p>
                    <a:p>
                      <a:pPr algn="ctr"/>
                      <a:r>
                        <a:rPr lang="en-GB" sz="1600" dirty="0"/>
                        <a:t>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005167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3 - </a:t>
                      </a:r>
                      <a:r>
                        <a:rPr lang="pt-PT" dirty="0" err="1"/>
                        <a:t>GradientBoosting</a:t>
                      </a:r>
                      <a:endParaRPr lang="en-GB" dirty="0"/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0.00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1.00</a:t>
                      </a:r>
                    </a:p>
                    <a:p>
                      <a:pPr algn="ctr"/>
                      <a:r>
                        <a:rPr lang="en-GB" sz="1600" dirty="0"/>
                        <a:t>0.00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  <a:p>
                      <a:pPr algn="ctr"/>
                      <a:r>
                        <a:rPr lang="en-GB" sz="1600" dirty="0"/>
                        <a:t>0.00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1652</a:t>
                      </a:r>
                    </a:p>
                    <a:p>
                      <a:pPr algn="ctr"/>
                      <a:r>
                        <a:rPr lang="en-GB" sz="1600" dirty="0"/>
                        <a:t>850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0.54</a:t>
                      </a:r>
                      <a:endParaRPr lang="en-GB" sz="1600" dirty="0"/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7211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4- </a:t>
                      </a:r>
                      <a:r>
                        <a:rPr lang="pt-PT" dirty="0" err="1"/>
                        <a:t>AdaBoost</a:t>
                      </a:r>
                      <a:endParaRPr lang="en-GB" dirty="0"/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0.17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1.00</a:t>
                      </a:r>
                    </a:p>
                    <a:p>
                      <a:pPr algn="ctr"/>
                      <a:r>
                        <a:rPr lang="en-GB" sz="1600" dirty="0"/>
                        <a:t>0.00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0.79</a:t>
                      </a:r>
                    </a:p>
                    <a:p>
                      <a:pPr algn="ctr"/>
                      <a:r>
                        <a:rPr lang="en-GB" sz="1600" dirty="0"/>
                        <a:t>0.00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1652</a:t>
                      </a:r>
                    </a:p>
                    <a:p>
                      <a:pPr algn="ctr"/>
                      <a:r>
                        <a:rPr lang="en-GB" sz="1600" dirty="0"/>
                        <a:t>850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0.53</a:t>
                      </a:r>
                      <a:endParaRPr lang="en-GB" sz="1600" dirty="0"/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80679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CAA934A-1885-06C2-314E-EE2C824A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50882"/>
              </p:ext>
            </p:extLst>
          </p:nvPr>
        </p:nvGraphicFramePr>
        <p:xfrm>
          <a:off x="214459" y="1873026"/>
          <a:ext cx="2741392" cy="396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1392">
                  <a:extLst>
                    <a:ext uri="{9D8B030D-6E8A-4147-A177-3AD203B41FA5}">
                      <a16:colId xmlns:a16="http://schemas.microsoft.com/office/drawing/2014/main" val="2196296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PT" sz="1400" dirty="0"/>
                        <a:t>Variáveis usadas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06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DifNumberWins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522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DifRank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45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DifAge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77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DifHeight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430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L_OR_R_Left-Handed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541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L_OR_R_Right-Handed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528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L_OR_R_Opponent_Left-Handed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92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L_OR_R_Opponent_Right-Handed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506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Ground_Clay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729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Ground_Hard</a:t>
                      </a:r>
                      <a:endParaRPr lang="pt-PT" sz="14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2781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67D729-CEBE-A7FF-596E-BA31F60B48EE}"/>
              </a:ext>
            </a:extLst>
          </p:cNvPr>
          <p:cNvSpPr txBox="1"/>
          <p:nvPr/>
        </p:nvSpPr>
        <p:spPr>
          <a:xfrm>
            <a:off x="214459" y="5869172"/>
            <a:ext cx="4134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Cross </a:t>
            </a:r>
            <a:r>
              <a:rPr lang="pt-PT" b="1" dirty="0" err="1"/>
              <a:t>Validation</a:t>
            </a:r>
            <a:r>
              <a:rPr lang="pt-PT" b="1" dirty="0"/>
              <a:t> com </a:t>
            </a:r>
            <a:r>
              <a:rPr lang="pt-PT" b="1" dirty="0" err="1"/>
              <a:t>Random</a:t>
            </a:r>
            <a:r>
              <a:rPr lang="pt-PT" b="1" dirty="0"/>
              <a:t> </a:t>
            </a:r>
            <a:r>
              <a:rPr lang="pt-PT" b="1" dirty="0" err="1"/>
              <a:t>forest</a:t>
            </a:r>
            <a:r>
              <a:rPr lang="pt-PT" b="1" dirty="0"/>
              <a:t>:</a:t>
            </a:r>
          </a:p>
          <a:p>
            <a:r>
              <a:rPr lang="pt-PT" dirty="0"/>
              <a:t>- 5 </a:t>
            </a:r>
            <a:r>
              <a:rPr lang="pt-PT" dirty="0" err="1"/>
              <a:t>fold</a:t>
            </a:r>
            <a:r>
              <a:rPr lang="pt-PT" dirty="0"/>
              <a:t>: 0.606</a:t>
            </a:r>
          </a:p>
          <a:p>
            <a:r>
              <a:rPr lang="pt-PT" dirty="0"/>
              <a:t>- 10 </a:t>
            </a:r>
            <a:r>
              <a:rPr lang="pt-PT" dirty="0" err="1"/>
              <a:t>fold</a:t>
            </a:r>
            <a:r>
              <a:rPr lang="pt-PT" dirty="0"/>
              <a:t>:  0.609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83180-8043-164F-DF37-06C6A968712A}"/>
              </a:ext>
            </a:extLst>
          </p:cNvPr>
          <p:cNvSpPr txBox="1"/>
          <p:nvPr/>
        </p:nvSpPr>
        <p:spPr>
          <a:xfrm>
            <a:off x="4349183" y="5592173"/>
            <a:ext cx="7454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melhor modelo é o 1, com uma performance mais alta do que o modelo anterior; </a:t>
            </a:r>
          </a:p>
          <a:p>
            <a:pPr marL="285750" indent="-285750">
              <a:buFontTx/>
              <a:buChar char="-"/>
            </a:pPr>
            <a:r>
              <a:rPr lang="pt-PT" dirty="0"/>
              <a:t>Os modelos 3 e 4 não prevê sets de 3.</a:t>
            </a:r>
          </a:p>
        </p:txBody>
      </p:sp>
    </p:spTree>
    <p:extLst>
      <p:ext uri="{BB962C8B-B14F-4D97-AF65-F5344CB8AC3E}">
        <p14:creationId xmlns:p14="http://schemas.microsoft.com/office/powerpoint/2010/main" val="413133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E007-6589-0A60-B5F9-A12BE40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>
                <a:latin typeface="Helvetica Neue"/>
              </a:rPr>
              <a:t>Performance dos modelos</a:t>
            </a:r>
            <a:r>
              <a:rPr lang="en-GB" sz="3200" dirty="0">
                <a:latin typeface="Helvetica Neue"/>
              </a:rPr>
              <a:t> com o conjunto de </a:t>
            </a:r>
            <a:r>
              <a:rPr lang="en-GB" sz="3200" dirty="0" err="1">
                <a:latin typeface="Helvetica Neue"/>
              </a:rPr>
              <a:t>variáveis</a:t>
            </a:r>
            <a:r>
              <a:rPr lang="en-GB" sz="3200" dirty="0">
                <a:latin typeface="Helvetica Neue"/>
              </a:rPr>
              <a:t> nº 3</a:t>
            </a:r>
            <a:endParaRPr lang="en-GB" sz="32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9F7D4A9-1F62-6619-B8F8-DD20DEE992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9011266"/>
              </p:ext>
            </p:extLst>
          </p:nvPr>
        </p:nvGraphicFramePr>
        <p:xfrm>
          <a:off x="3224156" y="1873026"/>
          <a:ext cx="8567351" cy="358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737">
                  <a:extLst>
                    <a:ext uri="{9D8B030D-6E8A-4147-A177-3AD203B41FA5}">
                      <a16:colId xmlns:a16="http://schemas.microsoft.com/office/drawing/2014/main" val="4171631294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2507147365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492815918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2999815662"/>
                    </a:ext>
                  </a:extLst>
                </a:gridCol>
                <a:gridCol w="1140173">
                  <a:extLst>
                    <a:ext uri="{9D8B030D-6E8A-4147-A177-3AD203B41FA5}">
                      <a16:colId xmlns:a16="http://schemas.microsoft.com/office/drawing/2014/main" val="1027579070"/>
                    </a:ext>
                  </a:extLst>
                </a:gridCol>
                <a:gridCol w="1073888">
                  <a:extLst>
                    <a:ext uri="{9D8B030D-6E8A-4147-A177-3AD203B41FA5}">
                      <a16:colId xmlns:a16="http://schemas.microsoft.com/office/drawing/2014/main" val="1401293921"/>
                    </a:ext>
                  </a:extLst>
                </a:gridCol>
                <a:gridCol w="1411641">
                  <a:extLst>
                    <a:ext uri="{9D8B030D-6E8A-4147-A177-3AD203B41FA5}">
                      <a16:colId xmlns:a16="http://schemas.microsoft.com/office/drawing/2014/main" val="607756738"/>
                    </a:ext>
                  </a:extLst>
                </a:gridCol>
              </a:tblGrid>
              <a:tr h="5920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Modelos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Accuracy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Precision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Recall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F1-score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Mean ROC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67350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1- </a:t>
                      </a:r>
                      <a:r>
                        <a:rPr lang="pt-PT" dirty="0" err="1"/>
                        <a:t>XGBoost</a:t>
                      </a:r>
                      <a:endParaRPr lang="en-GB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0.62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0.35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0.85</a:t>
                      </a:r>
                    </a:p>
                    <a:p>
                      <a:pPr algn="ctr"/>
                      <a:r>
                        <a:rPr lang="en-GB" sz="1600" dirty="0"/>
                        <a:t>0.16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0.75</a:t>
                      </a:r>
                    </a:p>
                    <a:p>
                      <a:pPr algn="ctr"/>
                      <a:r>
                        <a:rPr lang="en-GB" sz="1600" dirty="0"/>
                        <a:t>0.22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850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0.52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24989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2 -</a:t>
                      </a:r>
                      <a:r>
                        <a:rPr lang="pt-PT" dirty="0" err="1"/>
                        <a:t>DecisionTree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1657</a:t>
                      </a:r>
                    </a:p>
                    <a:p>
                      <a:pPr algn="ctr"/>
                      <a:r>
                        <a:rPr lang="en-GB" sz="1600" dirty="0"/>
                        <a:t>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005167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3 - </a:t>
                      </a:r>
                      <a:r>
                        <a:rPr lang="pt-PT" dirty="0" err="1"/>
                        <a:t>GradientBoosting</a:t>
                      </a:r>
                      <a:endParaRPr lang="en-GB" dirty="0"/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0.00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1.00</a:t>
                      </a:r>
                    </a:p>
                    <a:p>
                      <a:pPr algn="ctr"/>
                      <a:r>
                        <a:rPr lang="en-GB" sz="1600" dirty="0"/>
                        <a:t>0.00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  <a:p>
                      <a:pPr algn="ctr"/>
                      <a:r>
                        <a:rPr lang="en-GB" sz="1600" dirty="0"/>
                        <a:t>0.00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1657</a:t>
                      </a:r>
                    </a:p>
                    <a:p>
                      <a:pPr algn="ctr"/>
                      <a:r>
                        <a:rPr lang="en-GB" sz="1600" dirty="0"/>
                        <a:t>845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0.55</a:t>
                      </a:r>
                      <a:endParaRPr lang="en-GB" sz="1600" dirty="0"/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7211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4- </a:t>
                      </a:r>
                      <a:r>
                        <a:rPr lang="pt-PT" dirty="0" err="1"/>
                        <a:t>AdaBoost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0.79</a:t>
                      </a:r>
                    </a:p>
                    <a:p>
                      <a:pPr algn="ctr"/>
                      <a:r>
                        <a:rPr lang="en-GB" sz="16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1657</a:t>
                      </a:r>
                    </a:p>
                    <a:p>
                      <a:pPr algn="ctr"/>
                      <a:r>
                        <a:rPr lang="en-GB" sz="1600" dirty="0"/>
                        <a:t>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0.54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80679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CAA934A-1885-06C2-314E-EE2C824A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47678"/>
              </p:ext>
            </p:extLst>
          </p:nvPr>
        </p:nvGraphicFramePr>
        <p:xfrm>
          <a:off x="214458" y="1873026"/>
          <a:ext cx="2911514" cy="432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11514">
                  <a:extLst>
                    <a:ext uri="{9D8B030D-6E8A-4147-A177-3AD203B41FA5}">
                      <a16:colId xmlns:a16="http://schemas.microsoft.com/office/drawing/2014/main" val="2196296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PT" sz="1800" dirty="0"/>
                        <a:t>Variáveis usadas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06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DifNumberWins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522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DifRank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45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DifAge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77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DifHeight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430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Prize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25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/>
                        <a:t> </a:t>
                      </a:r>
                      <a:r>
                        <a:rPr lang="pt-PT" sz="1400" dirty="0" err="1"/>
                        <a:t>L_OR_R_Left-Handed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541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L_OR_R_Right-Handed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528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L_OR_R_Opponent_Left-Handed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92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L_OR_R_Opponent_Right-Handed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506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Ground_Clay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729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Ground_Hard</a:t>
                      </a:r>
                      <a:endParaRPr lang="pt-PT" sz="14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2781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FDD8CA-5AD3-24F1-B58B-BADF402D62DD}"/>
              </a:ext>
            </a:extLst>
          </p:cNvPr>
          <p:cNvSpPr txBox="1"/>
          <p:nvPr/>
        </p:nvSpPr>
        <p:spPr>
          <a:xfrm>
            <a:off x="3224156" y="5454591"/>
            <a:ext cx="3740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Cross </a:t>
            </a:r>
            <a:r>
              <a:rPr lang="pt-PT" b="1" dirty="0" err="1"/>
              <a:t>Validation</a:t>
            </a:r>
            <a:r>
              <a:rPr lang="pt-PT" b="1" dirty="0"/>
              <a:t> com </a:t>
            </a:r>
            <a:r>
              <a:rPr lang="pt-PT" b="1" dirty="0" err="1"/>
              <a:t>Random</a:t>
            </a:r>
            <a:r>
              <a:rPr lang="pt-PT" b="1" dirty="0"/>
              <a:t> </a:t>
            </a:r>
            <a:r>
              <a:rPr lang="pt-PT" b="1" dirty="0" err="1"/>
              <a:t>forest</a:t>
            </a:r>
            <a:r>
              <a:rPr lang="pt-PT" b="1" dirty="0"/>
              <a:t>:</a:t>
            </a:r>
          </a:p>
          <a:p>
            <a:r>
              <a:rPr lang="pt-PT" dirty="0"/>
              <a:t>- 5 </a:t>
            </a:r>
            <a:r>
              <a:rPr lang="pt-PT" dirty="0" err="1"/>
              <a:t>fold</a:t>
            </a:r>
            <a:r>
              <a:rPr lang="pt-PT" dirty="0"/>
              <a:t>: 0.618</a:t>
            </a:r>
          </a:p>
          <a:p>
            <a:r>
              <a:rPr lang="pt-PT" dirty="0"/>
              <a:t>- 10 </a:t>
            </a:r>
            <a:r>
              <a:rPr lang="pt-PT" dirty="0" err="1"/>
              <a:t>fold</a:t>
            </a:r>
            <a:r>
              <a:rPr lang="pt-PT" dirty="0"/>
              <a:t>:  0.628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434F6-388D-3497-5203-CFFA00BA0456}"/>
              </a:ext>
            </a:extLst>
          </p:cNvPr>
          <p:cNvSpPr txBox="1"/>
          <p:nvPr/>
        </p:nvSpPr>
        <p:spPr>
          <a:xfrm>
            <a:off x="7139428" y="5460122"/>
            <a:ext cx="4016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melhor modelo é o 1;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modelo 3 não prevê sets de 3.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modelo 4 tem uma sensibilidade muito baixa a sets de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80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E007-6589-0A60-B5F9-A12BE40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>
                <a:latin typeface="Helvetica Neue"/>
              </a:rPr>
              <a:t>Performance dos modelos</a:t>
            </a:r>
            <a:r>
              <a:rPr lang="en-GB" sz="3200" dirty="0">
                <a:latin typeface="Helvetica Neue"/>
              </a:rPr>
              <a:t> com o conjunto de </a:t>
            </a:r>
            <a:r>
              <a:rPr lang="en-GB" sz="3200" dirty="0" err="1">
                <a:latin typeface="Helvetica Neue"/>
              </a:rPr>
              <a:t>variáveis</a:t>
            </a:r>
            <a:r>
              <a:rPr lang="en-GB" sz="3200" dirty="0">
                <a:latin typeface="Helvetica Neue"/>
              </a:rPr>
              <a:t> nº 4</a:t>
            </a:r>
            <a:endParaRPr lang="en-GB" sz="32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9F7D4A9-1F62-6619-B8F8-DD20DEE992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3049507"/>
              </p:ext>
            </p:extLst>
          </p:nvPr>
        </p:nvGraphicFramePr>
        <p:xfrm>
          <a:off x="2646555" y="1873026"/>
          <a:ext cx="9315073" cy="376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146">
                  <a:extLst>
                    <a:ext uri="{9D8B030D-6E8A-4147-A177-3AD203B41FA5}">
                      <a16:colId xmlns:a16="http://schemas.microsoft.com/office/drawing/2014/main" val="4171631294"/>
                    </a:ext>
                  </a:extLst>
                </a:gridCol>
                <a:gridCol w="1158948">
                  <a:extLst>
                    <a:ext uri="{9D8B030D-6E8A-4147-A177-3AD203B41FA5}">
                      <a16:colId xmlns:a16="http://schemas.microsoft.com/office/drawing/2014/main" val="2507147365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492815918"/>
                    </a:ext>
                  </a:extLst>
                </a:gridCol>
                <a:gridCol w="1105060">
                  <a:extLst>
                    <a:ext uri="{9D8B030D-6E8A-4147-A177-3AD203B41FA5}">
                      <a16:colId xmlns:a16="http://schemas.microsoft.com/office/drawing/2014/main" val="299981566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02757907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401293921"/>
                    </a:ext>
                  </a:extLst>
                </a:gridCol>
                <a:gridCol w="1323073">
                  <a:extLst>
                    <a:ext uri="{9D8B030D-6E8A-4147-A177-3AD203B41FA5}">
                      <a16:colId xmlns:a16="http://schemas.microsoft.com/office/drawing/2014/main" val="607756738"/>
                    </a:ext>
                  </a:extLst>
                </a:gridCol>
              </a:tblGrid>
              <a:tr h="5920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Modelos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Accuracy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Precision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Recall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F1-score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Mean ROC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67350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1- </a:t>
                      </a:r>
                      <a:r>
                        <a:rPr lang="pt-PT" sz="1800" dirty="0" err="1"/>
                        <a:t>DecisionTree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0.57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0.68</a:t>
                      </a:r>
                    </a:p>
                    <a:p>
                      <a:pPr algn="ctr"/>
                      <a:r>
                        <a:rPr lang="pt-PT" sz="1600" dirty="0"/>
                        <a:t>0.37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624989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2 - </a:t>
                      </a:r>
                      <a:r>
                        <a:rPr lang="pt-PT" sz="1800" dirty="0" err="1"/>
                        <a:t>GradientBoosting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1667</a:t>
                      </a:r>
                    </a:p>
                    <a:p>
                      <a:pPr algn="ctr"/>
                      <a:r>
                        <a:rPr lang="en-GB" sz="1600" dirty="0"/>
                        <a:t>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0.53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005167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3- </a:t>
                      </a:r>
                      <a:r>
                        <a:rPr lang="pt-PT" sz="1800" dirty="0" err="1"/>
                        <a:t>AdaBoost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0.98</a:t>
                      </a:r>
                    </a:p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0.79</a:t>
                      </a:r>
                    </a:p>
                    <a:p>
                      <a:pPr algn="ctr"/>
                      <a:r>
                        <a:rPr lang="en-GB" sz="16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1667</a:t>
                      </a:r>
                    </a:p>
                    <a:p>
                      <a:pPr algn="ctr"/>
                      <a:r>
                        <a:rPr lang="en-GB" sz="1600" dirty="0"/>
                        <a:t>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0.52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427211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4 – </a:t>
                      </a:r>
                    </a:p>
                    <a:p>
                      <a:pPr algn="ctr"/>
                      <a:r>
                        <a:rPr lang="pt-PT" sz="1800" dirty="0" err="1"/>
                        <a:t>XGBoost</a:t>
                      </a:r>
                      <a:endParaRPr lang="en-GB" sz="18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0.62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0.35</a:t>
                      </a:r>
                    </a:p>
                    <a:p>
                      <a:pPr algn="ctr"/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0.84</a:t>
                      </a:r>
                    </a:p>
                    <a:p>
                      <a:pPr algn="ctr"/>
                      <a:r>
                        <a:rPr lang="pt-PT" sz="1600" dirty="0"/>
                        <a:t>0.17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0.75</a:t>
                      </a:r>
                    </a:p>
                    <a:p>
                      <a:pPr algn="ctr"/>
                      <a:r>
                        <a:rPr lang="pt-PT" sz="1600" dirty="0"/>
                        <a:t>0.23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1667</a:t>
                      </a:r>
                    </a:p>
                    <a:p>
                      <a:pPr algn="ctr"/>
                      <a:r>
                        <a:rPr lang="pt-PT" sz="1600" dirty="0"/>
                        <a:t>835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0.52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80679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CAA934A-1885-06C2-314E-EE2C824A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05279"/>
              </p:ext>
            </p:extLst>
          </p:nvPr>
        </p:nvGraphicFramePr>
        <p:xfrm>
          <a:off x="405378" y="1873026"/>
          <a:ext cx="2126807" cy="25292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6807">
                  <a:extLst>
                    <a:ext uri="{9D8B030D-6E8A-4147-A177-3AD203B41FA5}">
                      <a16:colId xmlns:a16="http://schemas.microsoft.com/office/drawing/2014/main" val="219629609"/>
                    </a:ext>
                  </a:extLst>
                </a:gridCol>
              </a:tblGrid>
              <a:tr h="360587">
                <a:tc>
                  <a:txBody>
                    <a:bodyPr/>
                    <a:lstStyle/>
                    <a:p>
                      <a:r>
                        <a:rPr lang="pt-PT" sz="1800" dirty="0"/>
                        <a:t>Variáveis</a:t>
                      </a:r>
                      <a:r>
                        <a:rPr lang="pt-PT" sz="1600" dirty="0"/>
                        <a:t> </a:t>
                      </a:r>
                      <a:r>
                        <a:rPr lang="pt-PT" sz="1800" dirty="0"/>
                        <a:t>usadas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06394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DifNumberWins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52249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DifRank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45349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DifAge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77427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DifHeight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43057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Prize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54167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DifHands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528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56BCF3-CD9B-5383-78F0-EE045EBFEF6A}"/>
              </a:ext>
            </a:extLst>
          </p:cNvPr>
          <p:cNvSpPr txBox="1"/>
          <p:nvPr/>
        </p:nvSpPr>
        <p:spPr>
          <a:xfrm>
            <a:off x="2646555" y="5869172"/>
            <a:ext cx="9240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r>
              <a:rPr lang="pt-PT" dirty="0"/>
              <a:t>- O modelo 2 e 3 têm uma sensibilidade muito baixa a sets de 3.</a:t>
            </a:r>
          </a:p>
          <a:p>
            <a:endParaRPr lang="pt-PT" dirty="0"/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1CF0F-ACD0-D4F7-346A-1D6B3B05A60E}"/>
              </a:ext>
            </a:extLst>
          </p:cNvPr>
          <p:cNvSpPr txBox="1"/>
          <p:nvPr/>
        </p:nvSpPr>
        <p:spPr>
          <a:xfrm>
            <a:off x="405378" y="5581540"/>
            <a:ext cx="2241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Cross </a:t>
            </a:r>
            <a:r>
              <a:rPr lang="pt-PT" b="1" dirty="0" err="1"/>
              <a:t>Validation</a:t>
            </a:r>
            <a:r>
              <a:rPr lang="pt-PT" b="1" dirty="0"/>
              <a:t> </a:t>
            </a:r>
          </a:p>
          <a:p>
            <a:r>
              <a:rPr lang="pt-PT" b="1" dirty="0"/>
              <a:t>com </a:t>
            </a:r>
            <a:r>
              <a:rPr lang="pt-PT" b="1" dirty="0" err="1"/>
              <a:t>Random</a:t>
            </a:r>
            <a:r>
              <a:rPr lang="pt-PT" b="1" dirty="0"/>
              <a:t> </a:t>
            </a:r>
            <a:r>
              <a:rPr lang="pt-PT" b="1" dirty="0" err="1"/>
              <a:t>forest</a:t>
            </a:r>
            <a:r>
              <a:rPr lang="pt-PT" b="1" dirty="0"/>
              <a:t>:</a:t>
            </a:r>
          </a:p>
          <a:p>
            <a:r>
              <a:rPr lang="pt-PT" dirty="0"/>
              <a:t>- 5 </a:t>
            </a:r>
            <a:r>
              <a:rPr lang="pt-PT" dirty="0" err="1"/>
              <a:t>fold</a:t>
            </a:r>
            <a:r>
              <a:rPr lang="pt-PT" dirty="0"/>
              <a:t>: 0.620</a:t>
            </a:r>
          </a:p>
          <a:p>
            <a:r>
              <a:rPr lang="pt-PT" dirty="0"/>
              <a:t>- 10 </a:t>
            </a:r>
            <a:r>
              <a:rPr lang="pt-PT" dirty="0" err="1"/>
              <a:t>fold</a:t>
            </a:r>
            <a:r>
              <a:rPr lang="pt-PT" dirty="0"/>
              <a:t>:  0.618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09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E007-6589-0A60-B5F9-A12BE40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>
                <a:latin typeface="Helvetica Neue"/>
              </a:rPr>
              <a:t>Performance dos modelos</a:t>
            </a:r>
            <a:r>
              <a:rPr lang="en-GB" sz="3200" dirty="0">
                <a:latin typeface="Helvetica Neue"/>
              </a:rPr>
              <a:t> com o conjunto de </a:t>
            </a:r>
            <a:r>
              <a:rPr lang="en-GB" sz="3200" dirty="0" err="1">
                <a:latin typeface="Helvetica Neue"/>
              </a:rPr>
              <a:t>variáveis</a:t>
            </a:r>
            <a:r>
              <a:rPr lang="en-GB" sz="3200" dirty="0">
                <a:latin typeface="Helvetica Neue"/>
              </a:rPr>
              <a:t> nº 5</a:t>
            </a:r>
            <a:endParaRPr lang="en-GB" sz="32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9F7D4A9-1F62-6619-B8F8-DD20DEE992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1983000"/>
              </p:ext>
            </p:extLst>
          </p:nvPr>
        </p:nvGraphicFramePr>
        <p:xfrm>
          <a:off x="2698855" y="1873026"/>
          <a:ext cx="8858736" cy="358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982">
                  <a:extLst>
                    <a:ext uri="{9D8B030D-6E8A-4147-A177-3AD203B41FA5}">
                      <a16:colId xmlns:a16="http://schemas.microsoft.com/office/drawing/2014/main" val="4171631294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2507147365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492815918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2999815662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1027579070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1401293921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607756738"/>
                    </a:ext>
                  </a:extLst>
                </a:gridCol>
              </a:tblGrid>
              <a:tr h="5920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Modelos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Accuracy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Precision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Recall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F1-score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Mean ROC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67350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1- </a:t>
                      </a:r>
                      <a:r>
                        <a:rPr lang="pt-PT" sz="1800" dirty="0" err="1"/>
                        <a:t>DecisionTree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0.55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0.67</a:t>
                      </a:r>
                    </a:p>
                    <a:p>
                      <a:pPr algn="ctr"/>
                      <a:r>
                        <a:rPr lang="pt-PT" sz="1600" dirty="0"/>
                        <a:t>0.34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1679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624989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2 – </a:t>
                      </a:r>
                      <a:r>
                        <a:rPr lang="pt-PT" sz="1800" dirty="0" err="1"/>
                        <a:t>GradientBoosting</a:t>
                      </a:r>
                      <a:r>
                        <a:rPr lang="pt-PT" sz="1800" dirty="0"/>
                        <a:t> 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1679</a:t>
                      </a:r>
                    </a:p>
                    <a:p>
                      <a:pPr algn="ctr"/>
                      <a:r>
                        <a:rPr lang="en-GB" sz="1600" dirty="0"/>
                        <a:t>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0.54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005167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3- </a:t>
                      </a:r>
                      <a:r>
                        <a:rPr lang="pt-PT" sz="1800" dirty="0" err="1"/>
                        <a:t>AdaBoost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0.98</a:t>
                      </a:r>
                    </a:p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  <a:p>
                      <a:pPr algn="ctr"/>
                      <a:r>
                        <a:rPr lang="en-GB" sz="16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1679</a:t>
                      </a:r>
                    </a:p>
                    <a:p>
                      <a:pPr algn="ctr"/>
                      <a:r>
                        <a:rPr lang="en-GB" sz="1600" dirty="0"/>
                        <a:t>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0.55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427211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4 – </a:t>
                      </a:r>
                    </a:p>
                    <a:p>
                      <a:pPr algn="ctr"/>
                      <a:r>
                        <a:rPr lang="pt-PT" sz="1800" dirty="0" err="1"/>
                        <a:t>XGBoost</a:t>
                      </a:r>
                      <a:endParaRPr lang="en-GB" sz="18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0.61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0.31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0.83</a:t>
                      </a:r>
                    </a:p>
                    <a:p>
                      <a:pPr algn="ctr"/>
                      <a:r>
                        <a:rPr lang="pt-PT" sz="1600" dirty="0"/>
                        <a:t>0.16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0.74</a:t>
                      </a:r>
                    </a:p>
                    <a:p>
                      <a:pPr algn="ctr"/>
                      <a:r>
                        <a:rPr lang="pt-PT" sz="1600" dirty="0"/>
                        <a:t>0.21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1679</a:t>
                      </a:r>
                    </a:p>
                    <a:p>
                      <a:pPr algn="ctr"/>
                      <a:r>
                        <a:rPr lang="en-GB" sz="1600" dirty="0"/>
                        <a:t>823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0.51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80679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CAA934A-1885-06C2-314E-EE2C824A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87048"/>
              </p:ext>
            </p:extLst>
          </p:nvPr>
        </p:nvGraphicFramePr>
        <p:xfrm>
          <a:off x="405378" y="1873026"/>
          <a:ext cx="2126807" cy="32504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6807">
                  <a:extLst>
                    <a:ext uri="{9D8B030D-6E8A-4147-A177-3AD203B41FA5}">
                      <a16:colId xmlns:a16="http://schemas.microsoft.com/office/drawing/2014/main" val="219629609"/>
                    </a:ext>
                  </a:extLst>
                </a:gridCol>
              </a:tblGrid>
              <a:tr h="360587">
                <a:tc>
                  <a:txBody>
                    <a:bodyPr/>
                    <a:lstStyle/>
                    <a:p>
                      <a:r>
                        <a:rPr lang="pt-PT" sz="1800" dirty="0"/>
                        <a:t>Variáveis usadas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06394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DifNumberWins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52249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DifRank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45349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DifAge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77427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DifHeight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43057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Prize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54167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DifHands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52866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>
                          <a:highlight>
                            <a:srgbClr val="BAF4CD"/>
                          </a:highlight>
                        </a:rPr>
                        <a:t>Ground_Clay</a:t>
                      </a:r>
                      <a:endParaRPr lang="pt-PT" sz="16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023238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>
                          <a:highlight>
                            <a:srgbClr val="BAF4CD"/>
                          </a:highlight>
                        </a:rPr>
                        <a:t>Ground_Hard</a:t>
                      </a:r>
                      <a:endParaRPr lang="pt-PT" sz="16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9603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8720C3-F7D4-3C7A-013B-D4BC42804F42}"/>
              </a:ext>
            </a:extLst>
          </p:cNvPr>
          <p:cNvSpPr txBox="1"/>
          <p:nvPr/>
        </p:nvSpPr>
        <p:spPr>
          <a:xfrm>
            <a:off x="405378" y="5590257"/>
            <a:ext cx="229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Cross </a:t>
            </a:r>
            <a:r>
              <a:rPr lang="pt-PT" b="1" dirty="0" err="1"/>
              <a:t>Validation</a:t>
            </a:r>
            <a:r>
              <a:rPr lang="pt-PT" b="1" dirty="0"/>
              <a:t> </a:t>
            </a:r>
          </a:p>
          <a:p>
            <a:r>
              <a:rPr lang="pt-PT" b="1" dirty="0"/>
              <a:t>com </a:t>
            </a:r>
            <a:r>
              <a:rPr lang="pt-PT" b="1" dirty="0" err="1"/>
              <a:t>Random</a:t>
            </a:r>
            <a:r>
              <a:rPr lang="pt-PT" b="1" dirty="0"/>
              <a:t> </a:t>
            </a:r>
            <a:r>
              <a:rPr lang="pt-PT" b="1" dirty="0" err="1"/>
              <a:t>forest</a:t>
            </a:r>
            <a:r>
              <a:rPr lang="pt-PT" b="1" dirty="0"/>
              <a:t>:</a:t>
            </a:r>
          </a:p>
          <a:p>
            <a:r>
              <a:rPr lang="pt-PT" dirty="0"/>
              <a:t>- 5 </a:t>
            </a:r>
            <a:r>
              <a:rPr lang="pt-PT" dirty="0" err="1"/>
              <a:t>fold</a:t>
            </a:r>
            <a:r>
              <a:rPr lang="pt-PT" dirty="0"/>
              <a:t>: 0.621</a:t>
            </a:r>
          </a:p>
          <a:p>
            <a:r>
              <a:rPr lang="pt-PT" dirty="0"/>
              <a:t>- 10 </a:t>
            </a:r>
            <a:r>
              <a:rPr lang="pt-PT" dirty="0" err="1"/>
              <a:t>fold</a:t>
            </a:r>
            <a:r>
              <a:rPr lang="pt-PT" dirty="0"/>
              <a:t>:  0.616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1265F-0448-51BC-D022-058A5644BC5E}"/>
              </a:ext>
            </a:extLst>
          </p:cNvPr>
          <p:cNvSpPr txBox="1"/>
          <p:nvPr/>
        </p:nvSpPr>
        <p:spPr>
          <a:xfrm>
            <a:off x="2646555" y="5869172"/>
            <a:ext cx="924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r>
              <a:rPr lang="pt-PT" dirty="0"/>
              <a:t>- O modelo 4 é o melhor modelo, sendo que tem uma boa sensibilidade a sets de 2 e 3 e tem uma </a:t>
            </a:r>
            <a:r>
              <a:rPr lang="pt-PT" dirty="0" err="1">
                <a:highlight>
                  <a:srgbClr val="BCEFF2"/>
                </a:highlight>
              </a:rPr>
              <a:t>accuracy</a:t>
            </a:r>
            <a:r>
              <a:rPr lang="pt-PT" dirty="0"/>
              <a:t> mais alta do que o modelo 1.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65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E007-6589-0A60-B5F9-A12BE40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>
                <a:latin typeface="Helvetica Neue"/>
              </a:rPr>
              <a:t>Performance dos modelos</a:t>
            </a:r>
            <a:r>
              <a:rPr lang="en-GB" sz="3200" dirty="0">
                <a:latin typeface="Helvetica Neue"/>
              </a:rPr>
              <a:t> com o conjunto de </a:t>
            </a:r>
            <a:r>
              <a:rPr lang="pt-PT" sz="3200" dirty="0">
                <a:latin typeface="Helvetica Neue"/>
              </a:rPr>
              <a:t>variáveis</a:t>
            </a:r>
            <a:r>
              <a:rPr lang="en-GB" sz="3200" dirty="0">
                <a:latin typeface="Helvetica Neue"/>
              </a:rPr>
              <a:t> nº 6</a:t>
            </a:r>
            <a:endParaRPr lang="en-GB" sz="32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9F7D4A9-1F62-6619-B8F8-DD20DEE992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2509540"/>
              </p:ext>
            </p:extLst>
          </p:nvPr>
        </p:nvGraphicFramePr>
        <p:xfrm>
          <a:off x="2731616" y="1873026"/>
          <a:ext cx="8857873" cy="358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573">
                  <a:extLst>
                    <a:ext uri="{9D8B030D-6E8A-4147-A177-3AD203B41FA5}">
                      <a16:colId xmlns:a16="http://schemas.microsoft.com/office/drawing/2014/main" val="4171631294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2507147365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492815918"/>
                    </a:ext>
                  </a:extLst>
                </a:gridCol>
                <a:gridCol w="999461">
                  <a:extLst>
                    <a:ext uri="{9D8B030D-6E8A-4147-A177-3AD203B41FA5}">
                      <a16:colId xmlns:a16="http://schemas.microsoft.com/office/drawing/2014/main" val="2999815662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1027579070"/>
                    </a:ext>
                  </a:extLst>
                </a:gridCol>
                <a:gridCol w="1244009">
                  <a:extLst>
                    <a:ext uri="{9D8B030D-6E8A-4147-A177-3AD203B41FA5}">
                      <a16:colId xmlns:a16="http://schemas.microsoft.com/office/drawing/2014/main" val="1401293921"/>
                    </a:ext>
                  </a:extLst>
                </a:gridCol>
                <a:gridCol w="1392002">
                  <a:extLst>
                    <a:ext uri="{9D8B030D-6E8A-4147-A177-3AD203B41FA5}">
                      <a16:colId xmlns:a16="http://schemas.microsoft.com/office/drawing/2014/main" val="607756738"/>
                    </a:ext>
                  </a:extLst>
                </a:gridCol>
              </a:tblGrid>
              <a:tr h="5920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Modelos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Accuracy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Precision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Recall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F1-score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Mean ROC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67350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1- </a:t>
                      </a:r>
                      <a:r>
                        <a:rPr lang="pt-PT" sz="1800" dirty="0" err="1"/>
                        <a:t>DecisionTree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0.54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0.66</a:t>
                      </a:r>
                    </a:p>
                    <a:p>
                      <a:pPr algn="ctr"/>
                      <a:r>
                        <a:rPr lang="pt-PT" sz="1600" dirty="0"/>
                        <a:t>0.34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0.64</a:t>
                      </a:r>
                    </a:p>
                    <a:p>
                      <a:pPr algn="ctr"/>
                      <a:r>
                        <a:rPr lang="en-GB" sz="160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624989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2 – </a:t>
                      </a:r>
                      <a:r>
                        <a:rPr lang="pt-PT" sz="1800" dirty="0" err="1"/>
                        <a:t>GradientBoosting</a:t>
                      </a:r>
                      <a:r>
                        <a:rPr lang="pt-PT" sz="1800" dirty="0"/>
                        <a:t> 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0.79</a:t>
                      </a:r>
                    </a:p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0.52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005167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3- </a:t>
                      </a:r>
                      <a:r>
                        <a:rPr lang="pt-PT" sz="1800" dirty="0" err="1"/>
                        <a:t>AdaBoost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  <a:p>
                      <a:pPr algn="ctr"/>
                      <a:r>
                        <a:rPr lang="en-GB" sz="1600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0.53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427211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4 – </a:t>
                      </a:r>
                    </a:p>
                    <a:p>
                      <a:pPr algn="ctr"/>
                      <a:r>
                        <a:rPr lang="pt-PT" sz="1800" dirty="0" err="1"/>
                        <a:t>XGBoost</a:t>
                      </a:r>
                      <a:endParaRPr lang="en-GB" sz="18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0.61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0.33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0.84</a:t>
                      </a:r>
                    </a:p>
                    <a:p>
                      <a:pPr algn="ctr"/>
                      <a:r>
                        <a:rPr lang="pt-PT" sz="1600" dirty="0"/>
                        <a:t>0.16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0.74</a:t>
                      </a:r>
                    </a:p>
                    <a:p>
                      <a:pPr algn="ctr"/>
                      <a:r>
                        <a:rPr lang="pt-PT" sz="1600" dirty="0"/>
                        <a:t>0.21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850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0.50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80679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CAA934A-1885-06C2-314E-EE2C824A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92455"/>
              </p:ext>
            </p:extLst>
          </p:nvPr>
        </p:nvGraphicFramePr>
        <p:xfrm>
          <a:off x="405378" y="1873026"/>
          <a:ext cx="2126807" cy="18081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6807">
                  <a:extLst>
                    <a:ext uri="{9D8B030D-6E8A-4147-A177-3AD203B41FA5}">
                      <a16:colId xmlns:a16="http://schemas.microsoft.com/office/drawing/2014/main" val="219629609"/>
                    </a:ext>
                  </a:extLst>
                </a:gridCol>
              </a:tblGrid>
              <a:tr h="360587">
                <a:tc>
                  <a:txBody>
                    <a:bodyPr/>
                    <a:lstStyle/>
                    <a:p>
                      <a:r>
                        <a:rPr lang="pt-PT" dirty="0"/>
                        <a:t>Variáveis usadas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06394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DifNumberWins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52249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DifRank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45349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DifAge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77427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Prize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5416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D05384A-F0BF-1B9D-CF28-7E4424AC5C66}"/>
              </a:ext>
            </a:extLst>
          </p:cNvPr>
          <p:cNvSpPr txBox="1"/>
          <p:nvPr/>
        </p:nvSpPr>
        <p:spPr>
          <a:xfrm>
            <a:off x="405378" y="5157864"/>
            <a:ext cx="1827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Cross </a:t>
            </a:r>
            <a:r>
              <a:rPr lang="pt-PT" b="1" dirty="0" err="1"/>
              <a:t>Validation</a:t>
            </a:r>
            <a:r>
              <a:rPr lang="pt-PT" b="1" dirty="0"/>
              <a:t> com </a:t>
            </a:r>
            <a:r>
              <a:rPr lang="pt-PT" b="1" dirty="0" err="1"/>
              <a:t>Random</a:t>
            </a:r>
            <a:r>
              <a:rPr lang="pt-PT" b="1" dirty="0"/>
              <a:t> </a:t>
            </a:r>
            <a:r>
              <a:rPr lang="pt-PT" b="1" dirty="0" err="1"/>
              <a:t>forest</a:t>
            </a:r>
            <a:r>
              <a:rPr lang="pt-PT" b="1" dirty="0"/>
              <a:t>:</a:t>
            </a:r>
          </a:p>
          <a:p>
            <a:r>
              <a:rPr lang="pt-PT" dirty="0"/>
              <a:t>- 5 </a:t>
            </a:r>
            <a:r>
              <a:rPr lang="pt-PT" dirty="0" err="1"/>
              <a:t>fold</a:t>
            </a:r>
            <a:r>
              <a:rPr lang="pt-PT" dirty="0"/>
              <a:t>: 0.604</a:t>
            </a:r>
          </a:p>
          <a:p>
            <a:r>
              <a:rPr lang="pt-PT" dirty="0"/>
              <a:t>- 10 </a:t>
            </a:r>
            <a:r>
              <a:rPr lang="pt-PT" dirty="0" err="1"/>
              <a:t>fold</a:t>
            </a:r>
            <a:r>
              <a:rPr lang="pt-PT" dirty="0"/>
              <a:t>:  0.608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76EE9-CDEE-EA73-ED45-C8B0609CEB1C}"/>
              </a:ext>
            </a:extLst>
          </p:cNvPr>
          <p:cNvSpPr txBox="1"/>
          <p:nvPr/>
        </p:nvSpPr>
        <p:spPr>
          <a:xfrm>
            <a:off x="2657187" y="5657671"/>
            <a:ext cx="9240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modelo 4 é o melhor modelo, sendo que tem uma boa sensibilidade a sets de 2 e 3 e tem uma </a:t>
            </a:r>
            <a:r>
              <a:rPr lang="pt-PT" dirty="0" err="1">
                <a:highlight>
                  <a:srgbClr val="BCEFF2"/>
                </a:highlight>
              </a:rPr>
              <a:t>accuracy</a:t>
            </a:r>
            <a:r>
              <a:rPr lang="pt-PT" dirty="0"/>
              <a:t> mais alta do que o modelo 1.</a:t>
            </a:r>
          </a:p>
          <a:p>
            <a:pPr marL="285750" indent="-285750">
              <a:buFontTx/>
              <a:buChar char="-"/>
            </a:pPr>
            <a:r>
              <a:rPr lang="pt-PT" dirty="0"/>
              <a:t>Os modelos 2 e 4 têm uma sensibilidade muito baixa a sets de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6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FC83-9A96-C149-3899-CC75DB97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59" y="806723"/>
            <a:ext cx="5713841" cy="5913625"/>
          </a:xfrm>
        </p:spPr>
        <p:txBody>
          <a:bodyPr anchor="ctr">
            <a:normAutofit fontScale="92500"/>
          </a:bodyPr>
          <a:lstStyle/>
          <a:p>
            <a:r>
              <a:rPr lang="pt-PT" sz="1800" dirty="0"/>
              <a:t>Os melhores modelos utilizam o algoritmo </a:t>
            </a:r>
            <a:r>
              <a:rPr lang="pt-PT" sz="1800" dirty="0" err="1"/>
              <a:t>XGBoost</a:t>
            </a:r>
            <a:r>
              <a:rPr lang="pt-PT" sz="1800" dirty="0"/>
              <a:t> e </a:t>
            </a:r>
            <a:r>
              <a:rPr lang="pt-PT" sz="1800" dirty="0" err="1"/>
              <a:t>DecisionTree</a:t>
            </a:r>
            <a:r>
              <a:rPr lang="pt-PT" sz="1800" dirty="0"/>
              <a:t>; </a:t>
            </a:r>
          </a:p>
          <a:p>
            <a:r>
              <a:rPr lang="pt-PT" sz="1800" dirty="0"/>
              <a:t>Apesar de maioria dos modelos ter uma </a:t>
            </a:r>
            <a:r>
              <a:rPr lang="pt-PT" sz="1800" dirty="0" err="1">
                <a:highlight>
                  <a:srgbClr val="BCEFF2"/>
                </a:highlight>
              </a:rPr>
              <a:t>accuracy</a:t>
            </a:r>
            <a:r>
              <a:rPr lang="pt-PT" sz="1800" dirty="0"/>
              <a:t> que vai de 50% a 70%, a melhor </a:t>
            </a:r>
            <a:r>
              <a:rPr lang="pt-PT" sz="1800" dirty="0" err="1">
                <a:highlight>
                  <a:srgbClr val="BCEFF2"/>
                </a:highlight>
              </a:rPr>
              <a:t>accuracy</a:t>
            </a:r>
            <a:r>
              <a:rPr lang="pt-PT" sz="1800" dirty="0"/>
              <a:t> conseguida foi 62%;</a:t>
            </a:r>
          </a:p>
          <a:p>
            <a:r>
              <a:rPr lang="pt-PT" sz="1800" dirty="0"/>
              <a:t>Há um </a:t>
            </a:r>
            <a:r>
              <a:rPr lang="pt-PT" sz="1800" dirty="0" err="1"/>
              <a:t>tradeoff</a:t>
            </a:r>
            <a:r>
              <a:rPr lang="pt-PT" sz="1800" dirty="0"/>
              <a:t> entre sensibilidade na previsão de sets de 3 e de </a:t>
            </a:r>
            <a:r>
              <a:rPr lang="pt-PT" sz="1800" dirty="0" err="1">
                <a:highlight>
                  <a:srgbClr val="BCEFF2"/>
                </a:highlight>
              </a:rPr>
              <a:t>accuracy</a:t>
            </a:r>
            <a:r>
              <a:rPr lang="pt-PT" sz="1800" dirty="0"/>
              <a:t> em relação ao algoritmo </a:t>
            </a:r>
            <a:r>
              <a:rPr lang="pt-PT" sz="1800" dirty="0" err="1"/>
              <a:t>DecisionTree</a:t>
            </a:r>
            <a:r>
              <a:rPr lang="pt-PT" sz="1800" dirty="0"/>
              <a:t> e </a:t>
            </a:r>
            <a:r>
              <a:rPr lang="pt-PT" sz="1800" dirty="0" err="1"/>
              <a:t>XGBoost</a:t>
            </a:r>
            <a:r>
              <a:rPr lang="pt-PT" sz="1800" dirty="0"/>
              <a:t>.</a:t>
            </a:r>
          </a:p>
          <a:p>
            <a:r>
              <a:rPr lang="pt-PT" sz="1800" dirty="0"/>
              <a:t>O algoritmo </a:t>
            </a:r>
            <a:r>
              <a:rPr lang="pt-PT" sz="1800" dirty="0" err="1"/>
              <a:t>GradientBoost</a:t>
            </a:r>
            <a:r>
              <a:rPr lang="pt-PT" sz="1800" dirty="0"/>
              <a:t> foi considerado para 40 e para 20 iterações, nas tabelas apresentadas, o resultado reflete 20 iterações sendo que não houve uma melhoria significativa entre ambas.</a:t>
            </a:r>
          </a:p>
          <a:p>
            <a:r>
              <a:rPr lang="pt-PT" sz="1800" dirty="0"/>
              <a:t>A validação cruzada foi mais alta para o primeiro conjunto de variáveis mostrado. </a:t>
            </a:r>
          </a:p>
          <a:p>
            <a:r>
              <a:rPr lang="pt-PT" sz="1800" dirty="0"/>
              <a:t>A certo ponto foi criada a variável </a:t>
            </a:r>
            <a:r>
              <a:rPr lang="pt-PT" sz="1800" dirty="0" err="1">
                <a:highlight>
                  <a:srgbClr val="BAF4CD"/>
                </a:highlight>
              </a:rPr>
              <a:t>DifHands</a:t>
            </a:r>
            <a:r>
              <a:rPr lang="pt-PT" sz="1800" dirty="0"/>
              <a:t> sendo que quando ambos jogadores utilizam mãos opostas têm uma maior probabilidade de jogarem mais sets.</a:t>
            </a:r>
          </a:p>
          <a:p>
            <a:r>
              <a:rPr lang="pt-PT" sz="1800" dirty="0"/>
              <a:t>Ao olhar para as curvas ROC, pode-se ver que os modelos num modo geral prevê ligeiramente melhor do que um classificador aleatório (com 50% de probabilidade de acerto).</a:t>
            </a:r>
            <a:endParaRPr lang="pt-PT" dirty="0"/>
          </a:p>
          <a:p>
            <a:endParaRPr lang="pt-P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83C13-F35B-C817-042F-C24843F4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/>
          <a:p>
            <a:r>
              <a:rPr lang="pt-PT" sz="4100" dirty="0"/>
              <a:t>Considerações finais</a:t>
            </a: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682597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6_TF33476885.potx" id="{25B040FA-E600-4EB5-AA34-338152A62F48}" vid="{4FA4FB5C-3D19-4709-A178-FA8EEAD32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b1f6d43-35fb-4c40-8c11-5462e36b20a1" xsi:nil="true"/>
    <_activity xmlns="7b1f6d43-35fb-4c40-8c11-5462e36b20a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D5C0B0461504C94F3723C5A6BF1E0" ma:contentTypeVersion="12" ma:contentTypeDescription="Criar um novo documento." ma:contentTypeScope="" ma:versionID="b1b93404c6d00e97a292188df84cf6a9">
  <xsd:schema xmlns:xsd="http://www.w3.org/2001/XMLSchema" xmlns:xs="http://www.w3.org/2001/XMLSchema" xmlns:p="http://schemas.microsoft.com/office/2006/metadata/properties" xmlns:ns3="7b1f6d43-35fb-4c40-8c11-5462e36b20a1" xmlns:ns4="43c2570a-4855-45e9-bb24-26cc6e503d93" targetNamespace="http://schemas.microsoft.com/office/2006/metadata/properties" ma:root="true" ma:fieldsID="2d3b0ca29e8ed842551f32e606d46b73" ns3:_="" ns4:_="">
    <xsd:import namespace="7b1f6d43-35fb-4c40-8c11-5462e36b20a1"/>
    <xsd:import namespace="43c2570a-4855-45e9-bb24-26cc6e503d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f6d43-35fb-4c40-8c11-5462e36b2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2570a-4855-45e9-bb24-26cc6e503d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E879E6-8FFE-4154-8F2A-F7518B89B376}">
  <ds:schemaRefs>
    <ds:schemaRef ds:uri="7b1f6d43-35fb-4c40-8c11-5462e36b20a1"/>
    <ds:schemaRef ds:uri="43c2570a-4855-45e9-bb24-26cc6e503d93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62EB1A-BBDF-492E-8070-C3AA5DBDD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f6d43-35fb-4c40-8c11-5462e36b20a1"/>
    <ds:schemaRef ds:uri="43c2570a-4855-45e9-bb24-26cc6e503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3780</TotalTime>
  <Words>1220</Words>
  <Application>Microsoft Office PowerPoint</Application>
  <PresentationFormat>Widescreen</PresentationFormat>
  <Paragraphs>448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.AppleSystemUIFont</vt:lpstr>
      <vt:lpstr>Calibri</vt:lpstr>
      <vt:lpstr>Calibri Light</vt:lpstr>
      <vt:lpstr>Helvetica Neue</vt:lpstr>
      <vt:lpstr>Wingdings</vt:lpstr>
      <vt:lpstr>RetrospectVTI</vt:lpstr>
      <vt:lpstr>PROJETO APLICADO EM CIÊNCIA DE DADOS I  MODELING &amp; EVALUATION</vt:lpstr>
      <vt:lpstr>Alterações ao trabalho</vt:lpstr>
      <vt:lpstr>Performance dos modelos com o conjunto de variáveis nº 1</vt:lpstr>
      <vt:lpstr>Performance dos modelos com o conjunto de variáveis nº 2</vt:lpstr>
      <vt:lpstr>Performance dos modelos com o conjunto de variáveis nº 3</vt:lpstr>
      <vt:lpstr>Performance dos modelos com o conjunto de variáveis nº 4</vt:lpstr>
      <vt:lpstr>Performance dos modelos com o conjunto de variáveis nº 5</vt:lpstr>
      <vt:lpstr>Performance dos modelos com o conjunto de variáveis nº 6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Umeima Adam Mahomed</dc:creator>
  <cp:lastModifiedBy>Umeima Adam Mahomed</cp:lastModifiedBy>
  <cp:revision>15</cp:revision>
  <cp:lastPrinted>2023-04-18T06:18:55Z</cp:lastPrinted>
  <dcterms:created xsi:type="dcterms:W3CDTF">2023-04-12T18:18:25Z</dcterms:created>
  <dcterms:modified xsi:type="dcterms:W3CDTF">2023-05-25T21:36:01Z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0x0101008D8D5C0B0461504C94F3723C5A6BF1E0</vt:lpwstr>
  </property>
</Properties>
</file>