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5" r:id="rId3"/>
    <p:sldId id="257" r:id="rId4"/>
    <p:sldId id="272" r:id="rId5"/>
    <p:sldId id="258" r:id="rId6"/>
    <p:sldId id="259" r:id="rId7"/>
    <p:sldId id="271" r:id="rId8"/>
    <p:sldId id="263" r:id="rId9"/>
    <p:sldId id="264" r:id="rId10"/>
    <p:sldId id="279" r:id="rId11"/>
    <p:sldId id="282" r:id="rId12"/>
    <p:sldId id="266" r:id="rId13"/>
    <p:sldId id="273" r:id="rId14"/>
    <p:sldId id="280" r:id="rId15"/>
    <p:sldId id="281" r:id="rId16"/>
    <p:sldId id="276" r:id="rId17"/>
    <p:sldId id="270" r:id="rId18"/>
    <p:sldId id="283" r:id="rId19"/>
    <p:sldId id="277" r:id="rId20"/>
    <p:sldId id="274" r:id="rId21"/>
    <p:sldId id="284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FC4"/>
    <a:srgbClr val="F87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54" autoAdjust="0"/>
    <p:restoredTop sz="94660"/>
  </p:normalViewPr>
  <p:slideViewPr>
    <p:cSldViewPr snapToGrid="0">
      <p:cViewPr>
        <p:scale>
          <a:sx n="140" d="100"/>
          <a:sy n="140" d="100"/>
        </p:scale>
        <p:origin x="95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D9C2B-F540-2AC0-7D8B-5C804FE8CC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0C9DA-04D4-BA0B-D650-F8AB8EC7E5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6F9D-8CF9-75C2-B4E7-CB1FDAAF2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D9E53-928D-E293-6169-8071215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57D4A-BE06-89F9-F585-D334A43FE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744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E70A-AD01-1EC9-1B47-96801802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79092E-CDEF-AEF7-041C-B6B9EB3756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B7D95-A2D0-AF9F-A45B-270C680C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8FE92-38E3-5F0F-00BB-8B30E3BF8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472B2-E979-FE25-B88C-FA236C798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189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1EB215-A6F0-EAF9-E6D8-3A112BE92C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7AA78-02D7-58EA-2710-5F4FFF6EF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B8ABB-77E4-983A-2338-7522C95E2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BAD93-3B5C-D473-34E8-2BFDA353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6FCDD-B8AF-8939-3608-E67F516AE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21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52E38-8FFB-C82F-37C6-239577E1F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65590-E41E-A32D-8604-73137087AE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0FF71-2BA1-610A-5F65-F18C4AB07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5D377-F4DE-F62E-FC78-DB586FD38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F166A-60F9-66D2-57B4-28D7A309C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895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45A97-5001-341A-0715-CA5356683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D6CD48-2BDC-5AD3-115A-79A2F500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6267D-7FB9-4E2E-0FAE-DC4D5B62F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AD3F1-6DFD-B569-1AE9-DE34058DD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8AA0B-FFC6-7E76-3A0D-9E9565B6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917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BA067-9351-3F35-DE4F-813A760B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8D4027-D5B9-F562-E2C6-D3F9A82E8C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7C6C85-B3E2-6BB2-4A07-0E819646A0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E03199-42D3-0750-97D6-70B2B5525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F889D-4298-31EC-7B34-2A7FF9DFC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66F894-2B98-6D98-6C56-A663E20D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31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C208-2D97-D617-7A04-55F15814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3284D-671D-8404-C24D-4FC309FD1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B556E-A3E2-E6B8-A7EC-9DA0F8CAD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B2FCD9-9DD3-ABA3-7258-56F386C28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744397-F9A8-7F45-CD98-73ECA26B15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398547-550E-6C8D-2224-3BE852A3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A5CCD9-46B5-457A-2AA4-F9D4E6E4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30F257-EE2C-E7E4-6861-0A64C6711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454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E454-FC6C-EA7A-80C0-DF58A7787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13CBD2-476E-274D-5EC9-376CE9095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4E962-54FD-4693-D09B-1BB5B0E60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5F4A10-0A11-6868-E185-DD1E2C4C6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2083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12E40A-146E-9C2D-0BDB-049861957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6C0403-9770-311A-1803-1C473E567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ED279-03A9-7263-C0AA-CAC29E912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904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4493E-6EAE-598B-7F0D-F11B64E76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264D4F-6901-7E9D-BB94-14FA506730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DA6FB-1503-D845-367C-8008198F7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2BC5C4-6676-671A-B176-CBC652686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2FC59-4375-2758-4E32-A62B30A9E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A0F8EF-6EBC-380E-2F8B-521093E4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858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DBB9-B279-67E3-B5E7-AE34E39C5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132587-9682-333A-810E-8D9B75A0D0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D55D3-26BD-C0BF-B26E-47DFC5A8B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00744-C64D-966E-E880-982093AB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83B88F-0C22-5BFF-FF01-1097B8CDD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10B04-FB32-5F8C-7659-6C4C6AC93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06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49423-BAF6-7E47-9F27-8764B1599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67931-2436-89B5-8590-AA70E6E020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68BF1-318B-3C1E-6B4E-FB24564F61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66C1F2-A803-46E0-9CAE-D5A977159F13}" type="datetimeFigureOut">
              <a:rPr lang="en-GB" smtClean="0"/>
              <a:t>07/07/2025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1E29-A975-3F5C-2ED4-6D395BC962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67553-2D31-6774-3F85-E5A29DC8C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45B68-0594-4749-9FAB-E67C893FA98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78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9EAB1F-4926-4316-D3BA-84589D0E7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79CDDD2-A54A-5648-516E-E299BC1256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7957"/>
            <a:ext cx="9144000" cy="1532006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Helvetica Neue" panose="02000803000000090004" pitchFamily="2" charset="0"/>
                <a:ea typeface="Roboto Medium" panose="02000000000000000000" pitchFamily="2" charset="0"/>
              </a:rPr>
              <a:t>Dynamical systems for decision-making</a:t>
            </a:r>
            <a:endParaRPr lang="en-GB" sz="4800" b="1" dirty="0">
              <a:solidFill>
                <a:schemeClr val="tx1">
                  <a:lumMod val="75000"/>
                  <a:lumOff val="25000"/>
                </a:schemeClr>
              </a:solidFill>
              <a:latin typeface="Helvetica Neue" panose="02000803000000090004" pitchFamily="2" charset="0"/>
              <a:ea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38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CA779-A5E8-EE78-13C5-90C769C1C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4AB85F-0BE0-5C4A-FEED-2C989D7A6218}"/>
              </a:ext>
            </a:extLst>
          </p:cNvPr>
          <p:cNvSpPr txBox="1"/>
          <p:nvPr/>
        </p:nvSpPr>
        <p:spPr>
          <a:xfrm>
            <a:off x="6650629" y="1819390"/>
            <a:ext cx="409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Can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Helvetica Neue" panose="02000803000000090004" pitchFamily="2" charset="0"/>
              </a:rPr>
              <a:t> explode to infinity:</a:t>
            </a:r>
          </a:p>
          <a:p>
            <a:pPr marL="342900" indent="-342900">
              <a:buAutoNum type="alphaLcParenR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Helvetica Neue" panose="02000803000000090004" pitchFamily="2" charset="0"/>
              </a:rPr>
              <a:t>No</a:t>
            </a:r>
          </a:p>
          <a:p>
            <a:pPr marL="342900" indent="-342900">
              <a:buFontTx/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Depends on parameter values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Yes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B87EAFF-4D7A-E886-D36A-23BC95FF9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 Neue" panose="02000803000000090004" pitchFamily="2" charset="0"/>
              </a:rPr>
              <a:t>Non-linear opinion dynamics model (NOD)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11DD32-D1E7-9892-01DA-EA429063F70F}"/>
                  </a:ext>
                </a:extLst>
              </p:cNvPr>
              <p:cNvSpPr txBox="1"/>
              <p:nvPr/>
            </p:nvSpPr>
            <p:spPr>
              <a:xfrm>
                <a:off x="1365250" y="2550841"/>
                <a:ext cx="253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C11DD32-D1E7-9892-01DA-EA429063F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0" y="2550841"/>
                <a:ext cx="2539285" cy="276999"/>
              </a:xfrm>
              <a:prstGeom prst="rect">
                <a:avLst/>
              </a:prstGeom>
              <a:blipFill>
                <a:blip r:embed="rId2"/>
                <a:stretch>
                  <a:fillRect l="-959" t="-2174" r="-311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graph with lines and dots&#10;&#10;AI-generated content may be incorrect.">
            <a:extLst>
              <a:ext uri="{FF2B5EF4-FFF2-40B4-BE49-F238E27FC236}">
                <a16:creationId xmlns:a16="http://schemas.microsoft.com/office/drawing/2014/main" id="{CE81C7EB-FC9C-4828-BC58-2A07451347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393" y="3594100"/>
            <a:ext cx="4572009" cy="27432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1EEF3B-6D3D-9DF3-AB5C-9421AAC9A9B1}"/>
              </a:ext>
            </a:extLst>
          </p:cNvPr>
          <p:cNvSpPr txBox="1"/>
          <p:nvPr/>
        </p:nvSpPr>
        <p:spPr>
          <a:xfrm>
            <a:off x="1365250" y="1735502"/>
            <a:ext cx="28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One agent, two options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26525E-8C00-8210-54D1-01E9AF9D086B}"/>
              </a:ext>
            </a:extLst>
          </p:cNvPr>
          <p:cNvSpPr txBox="1"/>
          <p:nvPr/>
        </p:nvSpPr>
        <p:spPr>
          <a:xfrm>
            <a:off x="647700" y="57187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This is node of neural network</a:t>
            </a:r>
          </a:p>
          <a:p>
            <a:r>
              <a:rPr lang="en-US" dirty="0">
                <a:latin typeface="Helvetica Neue" panose="02000803000000090004" pitchFamily="2" charset="0"/>
              </a:rPr>
              <a:t>Neurons are complex (REF) and perform computations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2A01FBA-409F-A34A-617E-F7FDCD499C78}"/>
              </a:ext>
            </a:extLst>
          </p:cNvPr>
          <p:cNvSpPr/>
          <p:nvPr/>
        </p:nvSpPr>
        <p:spPr>
          <a:xfrm>
            <a:off x="2324099" y="2550841"/>
            <a:ext cx="1580435" cy="276999"/>
          </a:xfrm>
          <a:prstGeom prst="rect">
            <a:avLst/>
          </a:prstGeom>
          <a:noFill/>
          <a:ln w="38100">
            <a:solidFill>
              <a:srgbClr val="00BF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F3D32C-B6FB-784B-1612-76A9F3CECA7F}"/>
              </a:ext>
            </a:extLst>
          </p:cNvPr>
          <p:cNvSpPr/>
          <p:nvPr/>
        </p:nvSpPr>
        <p:spPr>
          <a:xfrm>
            <a:off x="1782691" y="2550841"/>
            <a:ext cx="490610" cy="276999"/>
          </a:xfrm>
          <a:prstGeom prst="rect">
            <a:avLst/>
          </a:prstGeom>
          <a:noFill/>
          <a:ln w="38100">
            <a:solidFill>
              <a:srgbClr val="F873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C0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4D9EC9-FB10-CB80-F5B4-CEFC12F51CF7}"/>
              </a:ext>
            </a:extLst>
          </p:cNvPr>
          <p:cNvSpPr txBox="1"/>
          <p:nvPr/>
        </p:nvSpPr>
        <p:spPr>
          <a:xfrm>
            <a:off x="2273301" y="2888313"/>
            <a:ext cx="3130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FC4"/>
                </a:solidFill>
                <a:latin typeface="Helvetica Neue" panose="02000803000000090004" pitchFamily="2" charset="0"/>
              </a:rPr>
              <a:t>Constant for high x (tanh is monotonic and has bunded domain)</a:t>
            </a:r>
            <a:endParaRPr lang="en-GB" dirty="0">
              <a:solidFill>
                <a:srgbClr val="00BFC4"/>
              </a:solidFill>
              <a:latin typeface="Helvetica Neue" panose="02000803000000090004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5D64B5-F49A-7645-3DE2-5F57C8393558}"/>
              </a:ext>
            </a:extLst>
          </p:cNvPr>
          <p:cNvSpPr txBox="1"/>
          <p:nvPr/>
        </p:nvSpPr>
        <p:spPr>
          <a:xfrm>
            <a:off x="1443598" y="2121036"/>
            <a:ext cx="93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8736A"/>
                </a:solidFill>
                <a:latin typeface="Helvetica Neue" panose="02000803000000090004" pitchFamily="2" charset="0"/>
              </a:rPr>
              <a:t>Linear</a:t>
            </a:r>
            <a:endParaRPr lang="en-GB" dirty="0">
              <a:solidFill>
                <a:srgbClr val="F8736A"/>
              </a:solidFill>
              <a:latin typeface="Helvetica Neue" panose="02000803000000090004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A2BF5BC-4350-EDF6-94F2-F6AB8B930E97}"/>
              </a:ext>
            </a:extLst>
          </p:cNvPr>
          <p:cNvSpPr txBox="1"/>
          <p:nvPr/>
        </p:nvSpPr>
        <p:spPr>
          <a:xfrm>
            <a:off x="1177569" y="3872116"/>
            <a:ext cx="408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Linear term wins on constant term</a:t>
            </a:r>
            <a:endParaRPr lang="en-GB" dirty="0">
              <a:latin typeface="Helvetica Neue" panose="0200080300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34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97C1-0EC2-6D0C-BC2D-B2AE59650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C422FE9-9D3B-D071-9E7E-23EFE856A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 Neue" panose="02000803000000090004" pitchFamily="2" charset="0"/>
              </a:rPr>
              <a:t>Non-linear opinion dynamics model (NOD)</a:t>
            </a:r>
            <a:endParaRPr lang="en-GB" sz="3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A25E4F-BB65-03FE-A2E3-D5B326CFCA78}"/>
              </a:ext>
            </a:extLst>
          </p:cNvPr>
          <p:cNvSpPr txBox="1"/>
          <p:nvPr/>
        </p:nvSpPr>
        <p:spPr>
          <a:xfrm>
            <a:off x="3384075" y="2967335"/>
            <a:ext cx="6592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Time series visualization (connect to bifurcation diagrams)</a:t>
            </a:r>
            <a:endParaRPr lang="en-GB" dirty="0">
              <a:latin typeface="Helvetica Neue" panose="0200080300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80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39854-AD0B-044B-B6EB-B288A797A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Bifurcation diagrams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0F35-4CE4-9653-D279-FFFCEF40BF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function theorem</a:t>
            </a:r>
          </a:p>
          <a:p>
            <a:r>
              <a:rPr lang="en-US" dirty="0"/>
              <a:t>Numerical continuation </a:t>
            </a:r>
            <a:r>
              <a:rPr lang="en-US" dirty="0" err="1"/>
              <a:t>techinques</a:t>
            </a:r>
            <a:endParaRPr lang="en-US" dirty="0"/>
          </a:p>
          <a:p>
            <a:r>
              <a:rPr lang="en-US" dirty="0"/>
              <a:t>Bifurcations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1B0415-B2AF-9458-D306-C4CE09FF3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307077"/>
            <a:ext cx="4572009" cy="2743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493598-9E43-F28B-FB48-296C0A05A0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0700" y="572137"/>
            <a:ext cx="1709208" cy="1025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11BEEF-24DE-D3A6-B4F5-460CD1458A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6539" y="572137"/>
            <a:ext cx="1883311" cy="11299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360D8BD-08C4-4415-9103-3C4C39D47485}"/>
              </a:ext>
            </a:extLst>
          </p:cNvPr>
          <p:cNvSpPr txBox="1"/>
          <p:nvPr/>
        </p:nvSpPr>
        <p:spPr>
          <a:xfrm>
            <a:off x="420703" y="3637065"/>
            <a:ext cx="40977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What is the shape of the Jacobian:</a:t>
            </a:r>
          </a:p>
          <a:p>
            <a:r>
              <a:rPr lang="en-US" dirty="0">
                <a:latin typeface="Helvetica Neue" panose="02000803000000090004" pitchFamily="2" charset="0"/>
              </a:rPr>
              <a:t>a)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9F9C976-AA9E-FD2B-1C2A-3F9F320FDC8D}"/>
              </a:ext>
            </a:extLst>
          </p:cNvPr>
          <p:cNvCxnSpPr>
            <a:cxnSpLocks/>
          </p:cNvCxnSpPr>
          <p:nvPr/>
        </p:nvCxnSpPr>
        <p:spPr>
          <a:xfrm>
            <a:off x="3156447" y="5547805"/>
            <a:ext cx="0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2E35B8-25FB-6A8E-37CF-22E2EE289F7D}"/>
              </a:ext>
            </a:extLst>
          </p:cNvPr>
          <p:cNvCxnSpPr>
            <a:cxnSpLocks/>
          </p:cNvCxnSpPr>
          <p:nvPr/>
        </p:nvCxnSpPr>
        <p:spPr>
          <a:xfrm flipH="1">
            <a:off x="3156447" y="6335205"/>
            <a:ext cx="105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3DF83F29-A3D1-CBE8-D704-D33B03426BF0}"/>
              </a:ext>
            </a:extLst>
          </p:cNvPr>
          <p:cNvSpPr/>
          <p:nvPr/>
        </p:nvSpPr>
        <p:spPr>
          <a:xfrm>
            <a:off x="3164619" y="5558171"/>
            <a:ext cx="1017767" cy="775278"/>
          </a:xfrm>
          <a:custGeom>
            <a:avLst/>
            <a:gdLst>
              <a:gd name="connsiteX0" fmla="*/ 0 w 1017767"/>
              <a:gd name="connsiteY0" fmla="*/ 381677 h 775278"/>
              <a:gd name="connsiteX1" fmla="*/ 242515 w 1017767"/>
              <a:gd name="connsiteY1" fmla="*/ 15 h 775278"/>
              <a:gd name="connsiteX2" fmla="*/ 520811 w 1017767"/>
              <a:gd name="connsiteY2" fmla="*/ 393604 h 775278"/>
              <a:gd name="connsiteX3" fmla="*/ 759350 w 1017767"/>
              <a:gd name="connsiteY3" fmla="*/ 775267 h 775278"/>
              <a:gd name="connsiteX4" fmla="*/ 1017767 w 1017767"/>
              <a:gd name="connsiteY4" fmla="*/ 381677 h 77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767" h="775278">
                <a:moveTo>
                  <a:pt x="0" y="381677"/>
                </a:moveTo>
                <a:cubicBezTo>
                  <a:pt x="77856" y="189852"/>
                  <a:pt x="155713" y="-1973"/>
                  <a:pt x="242515" y="15"/>
                </a:cubicBezTo>
                <a:cubicBezTo>
                  <a:pt x="329317" y="2003"/>
                  <a:pt x="434672" y="264395"/>
                  <a:pt x="520811" y="393604"/>
                </a:cubicBezTo>
                <a:cubicBezTo>
                  <a:pt x="606950" y="522813"/>
                  <a:pt x="676524" y="777255"/>
                  <a:pt x="759350" y="775267"/>
                </a:cubicBezTo>
                <a:cubicBezTo>
                  <a:pt x="842176" y="773279"/>
                  <a:pt x="950181" y="426072"/>
                  <a:pt x="1017767" y="38167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EA9689C-131A-D20F-57CE-F2192217679D}"/>
              </a:ext>
            </a:extLst>
          </p:cNvPr>
          <p:cNvCxnSpPr>
            <a:cxnSpLocks/>
          </p:cNvCxnSpPr>
          <p:nvPr/>
        </p:nvCxnSpPr>
        <p:spPr>
          <a:xfrm>
            <a:off x="4680447" y="5547805"/>
            <a:ext cx="0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C254C9E-868A-7E65-3C2C-72A702279E60}"/>
              </a:ext>
            </a:extLst>
          </p:cNvPr>
          <p:cNvCxnSpPr>
            <a:cxnSpLocks/>
          </p:cNvCxnSpPr>
          <p:nvPr/>
        </p:nvCxnSpPr>
        <p:spPr>
          <a:xfrm flipH="1">
            <a:off x="4680447" y="6335205"/>
            <a:ext cx="105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7BC76E1-637A-3BBB-9E5A-373CC5561183}"/>
              </a:ext>
            </a:extLst>
          </p:cNvPr>
          <p:cNvSpPr/>
          <p:nvPr/>
        </p:nvSpPr>
        <p:spPr>
          <a:xfrm rot="10800000" flipH="1">
            <a:off x="4679796" y="5547804"/>
            <a:ext cx="918142" cy="775278"/>
          </a:xfrm>
          <a:custGeom>
            <a:avLst/>
            <a:gdLst>
              <a:gd name="connsiteX0" fmla="*/ 0 w 1017767"/>
              <a:gd name="connsiteY0" fmla="*/ 381677 h 775278"/>
              <a:gd name="connsiteX1" fmla="*/ 242515 w 1017767"/>
              <a:gd name="connsiteY1" fmla="*/ 15 h 775278"/>
              <a:gd name="connsiteX2" fmla="*/ 520811 w 1017767"/>
              <a:gd name="connsiteY2" fmla="*/ 393604 h 775278"/>
              <a:gd name="connsiteX3" fmla="*/ 759350 w 1017767"/>
              <a:gd name="connsiteY3" fmla="*/ 775267 h 775278"/>
              <a:gd name="connsiteX4" fmla="*/ 1017767 w 1017767"/>
              <a:gd name="connsiteY4" fmla="*/ 381677 h 775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767" h="775278">
                <a:moveTo>
                  <a:pt x="0" y="381677"/>
                </a:moveTo>
                <a:cubicBezTo>
                  <a:pt x="77856" y="189852"/>
                  <a:pt x="155713" y="-1973"/>
                  <a:pt x="242515" y="15"/>
                </a:cubicBezTo>
                <a:cubicBezTo>
                  <a:pt x="329317" y="2003"/>
                  <a:pt x="434672" y="264395"/>
                  <a:pt x="520811" y="393604"/>
                </a:cubicBezTo>
                <a:cubicBezTo>
                  <a:pt x="606950" y="522813"/>
                  <a:pt x="676524" y="777255"/>
                  <a:pt x="759350" y="775267"/>
                </a:cubicBezTo>
                <a:cubicBezTo>
                  <a:pt x="842176" y="773279"/>
                  <a:pt x="950181" y="426072"/>
                  <a:pt x="1017767" y="38167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2F641C5-FF92-971F-F35F-F51E0C3A03B4}"/>
              </a:ext>
            </a:extLst>
          </p:cNvPr>
          <p:cNvCxnSpPr>
            <a:cxnSpLocks/>
          </p:cNvCxnSpPr>
          <p:nvPr/>
        </p:nvCxnSpPr>
        <p:spPr>
          <a:xfrm>
            <a:off x="1059954" y="5451732"/>
            <a:ext cx="0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FAC36E-B679-70E6-A7DE-CA744480727D}"/>
              </a:ext>
            </a:extLst>
          </p:cNvPr>
          <p:cNvCxnSpPr>
            <a:cxnSpLocks/>
          </p:cNvCxnSpPr>
          <p:nvPr/>
        </p:nvCxnSpPr>
        <p:spPr>
          <a:xfrm flipH="1">
            <a:off x="1059954" y="6239132"/>
            <a:ext cx="105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5221022-4DDD-9368-1A70-E4DE5BD3342C}"/>
              </a:ext>
            </a:extLst>
          </p:cNvPr>
          <p:cNvCxnSpPr>
            <a:cxnSpLocks/>
          </p:cNvCxnSpPr>
          <p:nvPr/>
        </p:nvCxnSpPr>
        <p:spPr>
          <a:xfrm>
            <a:off x="1569638" y="5285956"/>
            <a:ext cx="0" cy="953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5C6E70-7D46-F648-0139-014BB61B07BE}"/>
              </a:ext>
            </a:extLst>
          </p:cNvPr>
          <p:cNvCxnSpPr>
            <a:cxnSpLocks/>
          </p:cNvCxnSpPr>
          <p:nvPr/>
        </p:nvCxnSpPr>
        <p:spPr>
          <a:xfrm flipH="1">
            <a:off x="1059954" y="5845432"/>
            <a:ext cx="1034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1E7575DC-65F0-0F6E-F0E0-FDBEEC2637BB}"/>
              </a:ext>
            </a:extLst>
          </p:cNvPr>
          <p:cNvSpPr/>
          <p:nvPr/>
        </p:nvSpPr>
        <p:spPr>
          <a:xfrm>
            <a:off x="1061374" y="5466017"/>
            <a:ext cx="1042987" cy="762006"/>
          </a:xfrm>
          <a:custGeom>
            <a:avLst/>
            <a:gdLst>
              <a:gd name="connsiteX0" fmla="*/ 0 w 1042987"/>
              <a:gd name="connsiteY0" fmla="*/ 0 h 762006"/>
              <a:gd name="connsiteX1" fmla="*/ 514350 w 1042987"/>
              <a:gd name="connsiteY1" fmla="*/ 762000 h 762006"/>
              <a:gd name="connsiteX2" fmla="*/ 1042987 w 1042987"/>
              <a:gd name="connsiteY2" fmla="*/ 14288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987" h="762006">
                <a:moveTo>
                  <a:pt x="0" y="0"/>
                </a:moveTo>
                <a:cubicBezTo>
                  <a:pt x="170259" y="379809"/>
                  <a:pt x="340519" y="759619"/>
                  <a:pt x="514350" y="762000"/>
                </a:cubicBezTo>
                <a:cubicBezTo>
                  <a:pt x="688181" y="764381"/>
                  <a:pt x="939800" y="96838"/>
                  <a:pt x="1042987" y="142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91E6232-5235-47AD-171D-516EE8D7E900}"/>
              </a:ext>
            </a:extLst>
          </p:cNvPr>
          <p:cNvCxnSpPr>
            <a:cxnSpLocks/>
          </p:cNvCxnSpPr>
          <p:nvPr/>
        </p:nvCxnSpPr>
        <p:spPr>
          <a:xfrm>
            <a:off x="1067634" y="4431273"/>
            <a:ext cx="0" cy="787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2F59641-5B7D-8EDF-F65B-6773AD74B5B6}"/>
              </a:ext>
            </a:extLst>
          </p:cNvPr>
          <p:cNvCxnSpPr>
            <a:cxnSpLocks/>
          </p:cNvCxnSpPr>
          <p:nvPr/>
        </p:nvCxnSpPr>
        <p:spPr>
          <a:xfrm flipH="1">
            <a:off x="1067634" y="5218673"/>
            <a:ext cx="105208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A9F52E6-8B1F-A7B6-A4B1-25C1FEC5095C}"/>
              </a:ext>
            </a:extLst>
          </p:cNvPr>
          <p:cNvCxnSpPr>
            <a:cxnSpLocks/>
          </p:cNvCxnSpPr>
          <p:nvPr/>
        </p:nvCxnSpPr>
        <p:spPr>
          <a:xfrm>
            <a:off x="1577318" y="4265497"/>
            <a:ext cx="0" cy="9531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B596119-CC83-F506-C877-4C159B94764C}"/>
              </a:ext>
            </a:extLst>
          </p:cNvPr>
          <p:cNvCxnSpPr>
            <a:cxnSpLocks/>
          </p:cNvCxnSpPr>
          <p:nvPr/>
        </p:nvCxnSpPr>
        <p:spPr>
          <a:xfrm flipH="1">
            <a:off x="1067634" y="4824973"/>
            <a:ext cx="103411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F5466FD8-5414-BEBC-A132-6E98F33E9491}"/>
              </a:ext>
            </a:extLst>
          </p:cNvPr>
          <p:cNvSpPr/>
          <p:nvPr/>
        </p:nvSpPr>
        <p:spPr>
          <a:xfrm flipV="1">
            <a:off x="1069054" y="4429516"/>
            <a:ext cx="1042987" cy="801944"/>
          </a:xfrm>
          <a:custGeom>
            <a:avLst/>
            <a:gdLst>
              <a:gd name="connsiteX0" fmla="*/ 0 w 1042987"/>
              <a:gd name="connsiteY0" fmla="*/ 0 h 762006"/>
              <a:gd name="connsiteX1" fmla="*/ 514350 w 1042987"/>
              <a:gd name="connsiteY1" fmla="*/ 762000 h 762006"/>
              <a:gd name="connsiteX2" fmla="*/ 1042987 w 1042987"/>
              <a:gd name="connsiteY2" fmla="*/ 14288 h 762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987" h="762006">
                <a:moveTo>
                  <a:pt x="0" y="0"/>
                </a:moveTo>
                <a:cubicBezTo>
                  <a:pt x="170259" y="379809"/>
                  <a:pt x="340519" y="759619"/>
                  <a:pt x="514350" y="762000"/>
                </a:cubicBezTo>
                <a:cubicBezTo>
                  <a:pt x="688181" y="764381"/>
                  <a:pt x="939800" y="96838"/>
                  <a:pt x="1042987" y="14288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928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CC5C9-24EF-96DB-2FC6-F5B0B36DA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bifurcations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D1B56-FD43-147D-0DE3-DCED85AE5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Regular form</a:t>
            </a:r>
          </a:p>
          <a:p>
            <a:endParaRPr lang="en-US" dirty="0"/>
          </a:p>
          <a:p>
            <a:r>
              <a:rPr lang="en-US" dirty="0"/>
              <a:t>Saddle node</a:t>
            </a:r>
          </a:p>
          <a:p>
            <a:endParaRPr lang="en-US" dirty="0"/>
          </a:p>
          <a:p>
            <a:r>
              <a:rPr lang="en-US" dirty="0" err="1"/>
              <a:t>Transcritical</a:t>
            </a:r>
            <a:endParaRPr lang="en-US" dirty="0"/>
          </a:p>
          <a:p>
            <a:endParaRPr lang="en-US" dirty="0"/>
          </a:p>
          <a:p>
            <a:r>
              <a:rPr lang="en-US" dirty="0"/>
              <a:t>Pitchfork</a:t>
            </a:r>
          </a:p>
          <a:p>
            <a:endParaRPr lang="en-US" dirty="0"/>
          </a:p>
          <a:p>
            <a:r>
              <a:rPr lang="en-US" dirty="0"/>
              <a:t>Hopf(not show but cite)</a:t>
            </a:r>
          </a:p>
          <a:p>
            <a:endParaRPr lang="en-US" dirty="0"/>
          </a:p>
          <a:p>
            <a:r>
              <a:rPr lang="en-US" dirty="0"/>
              <a:t>Universal unfolding theorem (from pitchfork to other) (show diagram)</a:t>
            </a:r>
          </a:p>
          <a:p>
            <a:endParaRPr lang="en-US" dirty="0"/>
          </a:p>
          <a:p>
            <a:r>
              <a:rPr lang="en-US" dirty="0"/>
              <a:t>Applicable also for high dimensional dynamical systems (Lyapunov-</a:t>
            </a:r>
            <a:r>
              <a:rPr lang="en-US" dirty="0" err="1"/>
              <a:t>Smhidt</a:t>
            </a:r>
            <a:r>
              <a:rPr lang="en-US" dirty="0"/>
              <a:t> central manifold model reductions)</a:t>
            </a:r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0048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A76CA-3A70-C3BC-3187-883FAA37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Histeresis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45A87-AFAD-649B-3487-3AFB8E687EF4}"/>
                  </a:ext>
                </a:extLst>
              </p:cNvPr>
              <p:cNvSpPr txBox="1"/>
              <p:nvPr/>
            </p:nvSpPr>
            <p:spPr>
              <a:xfrm>
                <a:off x="7488071" y="5668061"/>
                <a:ext cx="409777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latin typeface="Helvetica Neue" panose="02000803000000090004" pitchFamily="2" charset="0"/>
                  </a:rPr>
                  <a:t>How will NOD unfold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>
                    <a:latin typeface="Helvetica Neue" panose="02000803000000090004" pitchFamily="2" charset="0"/>
                  </a:rPr>
                  <a:t>:(show </a:t>
                </a:r>
                <a:r>
                  <a:rPr lang="en-US" dirty="0" err="1">
                    <a:latin typeface="Helvetica Neue" panose="02000803000000090004" pitchFamily="2" charset="0"/>
                  </a:rPr>
                  <a:t>jacobian</a:t>
                </a:r>
                <a:r>
                  <a:rPr lang="en-US" dirty="0">
                    <a:latin typeface="Helvetica Neue" panose="02000803000000090004" pitchFamily="2" charset="0"/>
                  </a:rPr>
                  <a:t>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045A87-AFAD-649B-3487-3AFB8E687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071" y="5668061"/>
                <a:ext cx="4097773" cy="646331"/>
              </a:xfrm>
              <a:prstGeom prst="rect">
                <a:avLst/>
              </a:prstGeom>
              <a:blipFill>
                <a:blip r:embed="rId2"/>
                <a:stretch>
                  <a:fillRect l="-1189" t="-5660" b="-1415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9EC8EE-BA8F-A2C6-E3E5-D4982E560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069" y="965816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Catastrophe plot </a:t>
            </a:r>
          </a:p>
          <a:p>
            <a:endParaRPr lang="en-US" dirty="0"/>
          </a:p>
          <a:p>
            <a:r>
              <a:rPr lang="en-US" dirty="0"/>
              <a:t>Memory and path dependency</a:t>
            </a:r>
          </a:p>
          <a:p>
            <a:endParaRPr lang="en-US" dirty="0"/>
          </a:p>
          <a:p>
            <a:r>
              <a:rPr lang="en-US" dirty="0"/>
              <a:t>Impact for flexibility</a:t>
            </a:r>
          </a:p>
          <a:p>
            <a:endParaRPr lang="en-US" dirty="0"/>
          </a:p>
          <a:p>
            <a:r>
              <a:rPr lang="en-US" dirty="0"/>
              <a:t>Show three dimensional plot</a:t>
            </a:r>
          </a:p>
          <a:p>
            <a:endParaRPr lang="en-US" dirty="0"/>
          </a:p>
          <a:p>
            <a:r>
              <a:rPr lang="en-US" dirty="0"/>
              <a:t>Problem of </a:t>
            </a:r>
            <a:r>
              <a:rPr lang="en-US" dirty="0" err="1"/>
              <a:t>duynamical</a:t>
            </a:r>
            <a:r>
              <a:rPr lang="en-US" dirty="0"/>
              <a:t> systems: inputs are parameters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309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F3A02-30D6-3A0B-1F30-EDB9B7EAD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dependent attention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57212-9878-0CC7-AD74-5CFD8DFC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4CE91-3C73-9310-DC50-985944BB7FE4}"/>
              </a:ext>
            </a:extLst>
          </p:cNvPr>
          <p:cNvSpPr txBox="1"/>
          <p:nvPr/>
        </p:nvSpPr>
        <p:spPr>
          <a:xfrm>
            <a:off x="1756013" y="2945332"/>
            <a:ext cx="3218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How will it unfold? (Draw)</a:t>
            </a:r>
          </a:p>
        </p:txBody>
      </p:sp>
    </p:spTree>
    <p:extLst>
      <p:ext uri="{BB962C8B-B14F-4D97-AF65-F5344CB8AC3E}">
        <p14:creationId xmlns:p14="http://schemas.microsoft.com/office/powerpoint/2010/main" val="3003698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C7E5-3191-8357-664F-4F707AB71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Ultra-sensitivity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7E30-03EA-8DAA-385D-8B75AB5D5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supercritical to subcritical </a:t>
            </a:r>
          </a:p>
          <a:p>
            <a:endParaRPr lang="en-US" dirty="0"/>
          </a:p>
          <a:p>
            <a:r>
              <a:rPr lang="en-US" dirty="0"/>
              <a:t>Role of thresholds for decision-making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0487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6172B-668E-39F4-0391-05FB33E13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time-scales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1929-B067-16C7-9636-D20264DAE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</a:t>
            </a:r>
            <a:r>
              <a:rPr lang="en-US" dirty="0" err="1"/>
              <a:t>dimenisions</a:t>
            </a:r>
            <a:r>
              <a:rPr lang="en-US" dirty="0"/>
              <a:t>, phase plane </a:t>
            </a:r>
          </a:p>
          <a:p>
            <a:endParaRPr lang="en-US" dirty="0"/>
          </a:p>
          <a:p>
            <a:r>
              <a:rPr lang="en-US" dirty="0"/>
              <a:t>Singular perturbation theory</a:t>
            </a:r>
          </a:p>
          <a:p>
            <a:endParaRPr lang="en-US" dirty="0"/>
          </a:p>
          <a:p>
            <a:r>
              <a:rPr lang="en-US" dirty="0"/>
              <a:t>With separation of timescales, phase plane is a bifurcation plot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2216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193FC-368E-3374-786C-AB377473E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36776-F252-4666-A022-ACB6E1697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of time-scales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B79D-C707-1FCF-9CFF-EC2FC8D5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Designing nullclines for flexible decision making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3035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5F52-3ABB-BEB6-9D73-64370CDF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Ring attractor (extension to multiple agents)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A9DC8-CD9D-B15D-D515-9AC61FA2B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68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BA6DF-66F6-498F-0198-D45CEDB45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 do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EAE4C-0B09-98EA-D168-B16B302BE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Pros and </a:t>
            </a:r>
            <a:r>
              <a:rPr lang="en-US" dirty="0" err="1"/>
              <a:t>cosn</a:t>
            </a:r>
            <a:r>
              <a:rPr lang="en-US" dirty="0"/>
              <a:t> of dynamical </a:t>
            </a:r>
            <a:r>
              <a:rPr lang="en-US" dirty="0" err="1"/>
              <a:t>systes</a:t>
            </a:r>
            <a:r>
              <a:rPr lang="en-US" dirty="0"/>
              <a:t> for decision making</a:t>
            </a:r>
          </a:p>
          <a:p>
            <a:endParaRPr lang="en-US" dirty="0"/>
          </a:p>
          <a:p>
            <a:r>
              <a:rPr lang="en-GB" dirty="0" err="1"/>
              <a:t>Analzing</a:t>
            </a:r>
            <a:r>
              <a:rPr lang="en-GB" dirty="0"/>
              <a:t> a model of decision making for one agent </a:t>
            </a:r>
          </a:p>
          <a:p>
            <a:endParaRPr lang="en-GB" dirty="0"/>
          </a:p>
          <a:p>
            <a:r>
              <a:rPr lang="en-GB" dirty="0" err="1"/>
              <a:t>Bifurcattions</a:t>
            </a:r>
            <a:r>
              <a:rPr lang="en-GB" dirty="0"/>
              <a:t> in decision making (some </a:t>
            </a:r>
            <a:r>
              <a:rPr lang="en-GB" dirty="0" err="1"/>
              <a:t>conepcts</a:t>
            </a:r>
            <a:r>
              <a:rPr lang="en-GB" dirty="0"/>
              <a:t> will be </a:t>
            </a:r>
            <a:r>
              <a:rPr lang="en-GB" dirty="0" err="1"/>
              <a:t>generalible</a:t>
            </a:r>
            <a:r>
              <a:rPr lang="en-GB" dirty="0"/>
              <a:t> to multiple </a:t>
            </a:r>
            <a:r>
              <a:rPr lang="en-GB" dirty="0" err="1"/>
              <a:t>opnions</a:t>
            </a:r>
            <a:r>
              <a:rPr lang="en-GB" dirty="0"/>
              <a:t>)</a:t>
            </a:r>
          </a:p>
          <a:p>
            <a:endParaRPr lang="en-GB" dirty="0"/>
          </a:p>
          <a:p>
            <a:r>
              <a:rPr lang="en-GB" dirty="0"/>
              <a:t>Separation of timescale and its application for flexible decision making</a:t>
            </a:r>
          </a:p>
          <a:p>
            <a:endParaRPr lang="en-GB" dirty="0"/>
          </a:p>
          <a:p>
            <a:r>
              <a:rPr lang="en-GB" dirty="0"/>
              <a:t>Multiagent decision making and ring attractor, symmetries, selective ultra sensitivity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395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9A8E0-CA34-B0B7-D87A-288E08665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Equivariance and symmetries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17AA9-E6BE-A758-F549-74CC74048E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of equivariance</a:t>
            </a:r>
          </a:p>
          <a:p>
            <a:endParaRPr lang="en-US" dirty="0"/>
          </a:p>
          <a:p>
            <a:r>
              <a:rPr lang="en-US" dirty="0"/>
              <a:t>Ask what symmetry does two-dimensional decision-making have </a:t>
            </a:r>
          </a:p>
          <a:p>
            <a:endParaRPr lang="en-US" dirty="0"/>
          </a:p>
          <a:p>
            <a:r>
              <a:rPr lang="en-US" dirty="0"/>
              <a:t>My cool plot for </a:t>
            </a:r>
            <a:r>
              <a:rPr lang="en-US" dirty="0" err="1"/>
              <a:t>cir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/>
              <a:t>Symmetry breaking for equilibria despite symmetric system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746907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10A1-CEA3-FCE7-D16B-D8CC97106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stability analysis for multiple options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AA48F-29CE-B2E4-959E-E547E5B45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Jacobian</a:t>
            </a:r>
          </a:p>
          <a:p>
            <a:endParaRPr lang="en-US" dirty="0"/>
          </a:p>
          <a:p>
            <a:r>
              <a:rPr lang="en-US" dirty="0"/>
              <a:t>Leverage symmetry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053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7B9CE-6ECC-64DB-D2DC-41D622318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ultra-sensitivity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A648-A0A5-000D-AE0B-B42299E4B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have to figure out the </a:t>
            </a:r>
            <a:r>
              <a:rPr lang="en-US" dirty="0" err="1"/>
              <a:t>Lypunov</a:t>
            </a:r>
            <a:r>
              <a:rPr lang="en-US" dirty="0"/>
              <a:t> Schmidt model reduction!!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3218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0F48-485A-5603-8CCF-A2EF35807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dynamical systems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D0FCD-1235-1F9D-7663-5CB0DCD03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260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4D6CC-AFF7-8038-4C51-A4658CBA4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dynamical systems for decision making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9C16E-ED76-5B09-F3CA-243D0B0D0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Consensus (good)</a:t>
            </a:r>
          </a:p>
          <a:p>
            <a:r>
              <a:rPr lang="en-US" dirty="0"/>
              <a:t>Accuracy (bad)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Extra good for collective decision-making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623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04982-351D-F089-EDF4-91582604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 Neue" panose="02000803000000090004" pitchFamily="2" charset="0"/>
              </a:rPr>
              <a:t>Why not dynamical systems 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876B2-5963-6333-6831-2A49C7EA9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037320" cy="208936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Helvetica Neue" panose="02000803000000090004" pitchFamily="2" charset="0"/>
              </a:rPr>
              <a:t>Dynamical systems assume infinite population size </a:t>
            </a:r>
          </a:p>
          <a:p>
            <a:pPr marL="0" indent="0">
              <a:buNone/>
            </a:pPr>
            <a:endParaRPr lang="en-US" dirty="0">
              <a:latin typeface="Helvetica Neue" panose="02000803000000090004" pitchFamily="2" charset="0"/>
            </a:endParaRPr>
          </a:p>
          <a:p>
            <a:pPr marL="0" indent="0">
              <a:buNone/>
            </a:pPr>
            <a:r>
              <a:rPr lang="en-US" dirty="0">
                <a:latin typeface="Helvetica Neue" panose="02000803000000090004" pitchFamily="2" charset="0"/>
              </a:rPr>
              <a:t>Macroscopical description</a:t>
            </a:r>
            <a:endParaRPr lang="en-GB" dirty="0">
              <a:latin typeface="Helvetica Neue" panose="02000803000000090004" pitchFamily="2" charset="0"/>
            </a:endParaRPr>
          </a:p>
        </p:txBody>
      </p:sp>
      <p:pic>
        <p:nvPicPr>
          <p:cNvPr id="2050" name="Picture 2" descr="Myrmica">
            <a:extLst>
              <a:ext uri="{FF2B5EF4-FFF2-40B4-BE49-F238E27FC236}">
                <a16:creationId xmlns:a16="http://schemas.microsoft.com/office/drawing/2014/main" id="{D6EA0ECA-AF33-1019-EF29-02D1247C57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2574" flipH="1">
            <a:off x="1992162" y="4903293"/>
            <a:ext cx="176213" cy="3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Myrmica">
            <a:extLst>
              <a:ext uri="{FF2B5EF4-FFF2-40B4-BE49-F238E27FC236}">
                <a16:creationId xmlns:a16="http://schemas.microsoft.com/office/drawing/2014/main" id="{31E0D973-A611-E0F0-81F6-013D350F3F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2574" flipH="1">
            <a:off x="2962710" y="4936575"/>
            <a:ext cx="176213" cy="3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Myrmica">
            <a:extLst>
              <a:ext uri="{FF2B5EF4-FFF2-40B4-BE49-F238E27FC236}">
                <a16:creationId xmlns:a16="http://schemas.microsoft.com/office/drawing/2014/main" id="{8C46EFB9-7D3B-C2F1-0E85-4B272C6EA4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2574" flipH="1">
            <a:off x="3857631" y="4949232"/>
            <a:ext cx="176213" cy="3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Myrmica">
            <a:extLst>
              <a:ext uri="{FF2B5EF4-FFF2-40B4-BE49-F238E27FC236}">
                <a16:creationId xmlns:a16="http://schemas.microsoft.com/office/drawing/2014/main" id="{DA8FA092-8563-00ED-8A35-9BC1CB331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252574" flipH="1">
            <a:off x="4752552" y="4975640"/>
            <a:ext cx="176213" cy="321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ED82052-30B6-4DC7-AE07-50B0ED87AE7B}"/>
              </a:ext>
            </a:extLst>
          </p:cNvPr>
          <p:cNvSpPr txBox="1">
            <a:spLocks/>
          </p:cNvSpPr>
          <p:nvPr/>
        </p:nvSpPr>
        <p:spPr>
          <a:xfrm>
            <a:off x="7437782" y="2209938"/>
            <a:ext cx="440350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 Neue" panose="02000803000000090004" pitchFamily="2" charset="0"/>
              </a:rPr>
              <a:t>Mechanistic models: can be derived from microscopical description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Helvetica Neue" panose="02000803000000090004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Helvetica Neue" panose="02000803000000090004" pitchFamily="2" charset="0"/>
              </a:rPr>
              <a:t>Phenomenological models: cannot be derived by microscopic description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F94F01-A7C6-A4ED-F293-9CA69A6817C8}"/>
              </a:ext>
            </a:extLst>
          </p:cNvPr>
          <p:cNvSpPr txBox="1"/>
          <p:nvPr/>
        </p:nvSpPr>
        <p:spPr>
          <a:xfrm>
            <a:off x="3354946" y="6430558"/>
            <a:ext cx="8751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*This is one possible interpretation, different people can mean different things</a:t>
            </a:r>
            <a:endParaRPr lang="en-GB" dirty="0">
              <a:latin typeface="Helvetica Neue" panose="0200080300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6845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8A12F-836C-ED24-4E18-C278BBB65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 Neue" panose="02000803000000090004" pitchFamily="2" charset="0"/>
              </a:rPr>
              <a:t>The problem with phenomenological models</a:t>
            </a:r>
            <a:endParaRPr lang="en-GB" sz="3600" dirty="0"/>
          </a:p>
        </p:txBody>
      </p:sp>
      <p:pic>
        <p:nvPicPr>
          <p:cNvPr id="1026" name="Picture 2" descr="Oryctolagus cuniculus">
            <a:extLst>
              <a:ext uri="{FF2B5EF4-FFF2-40B4-BE49-F238E27FC236}">
                <a16:creationId xmlns:a16="http://schemas.microsoft.com/office/drawing/2014/main" id="{F0390C4C-4526-5377-7B2A-6BAE9C7C5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2800" y="3806049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36F758D-895C-F3EA-F714-500111802465}"/>
              </a:ext>
            </a:extLst>
          </p:cNvPr>
          <p:cNvSpPr txBox="1"/>
          <p:nvPr/>
        </p:nvSpPr>
        <p:spPr>
          <a:xfrm>
            <a:off x="4394903" y="1975909"/>
            <a:ext cx="2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Logistic growth equation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95C16C-7E2E-F33C-553B-FA8120F18F20}"/>
              </a:ext>
            </a:extLst>
          </p:cNvPr>
          <p:cNvSpPr txBox="1"/>
          <p:nvPr/>
        </p:nvSpPr>
        <p:spPr>
          <a:xfrm>
            <a:off x="4622800" y="3082973"/>
            <a:ext cx="23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Clonal reproduction</a:t>
            </a:r>
            <a:endParaRPr lang="en-GB" dirty="0">
              <a:latin typeface="Helvetica Neue" panose="02000803000000090004" pitchFamily="2" charset="0"/>
            </a:endParaRPr>
          </a:p>
        </p:txBody>
      </p:sp>
      <p:pic>
        <p:nvPicPr>
          <p:cNvPr id="11" name="Picture 2" descr="Oryctolagus cuniculus">
            <a:extLst>
              <a:ext uri="{FF2B5EF4-FFF2-40B4-BE49-F238E27FC236}">
                <a16:creationId xmlns:a16="http://schemas.microsoft.com/office/drawing/2014/main" id="{554D5B8E-4459-F8FA-6156-49024C3850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798" y="4906562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095C6BB-3190-CFF1-5CB0-E292C53F3098}"/>
              </a:ext>
            </a:extLst>
          </p:cNvPr>
          <p:cNvSpPr txBox="1"/>
          <p:nvPr/>
        </p:nvSpPr>
        <p:spPr>
          <a:xfrm>
            <a:off x="4622800" y="4401603"/>
            <a:ext cx="23772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Death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D4C3B3-CA49-7121-9414-36E206E45C1F}"/>
              </a:ext>
            </a:extLst>
          </p:cNvPr>
          <p:cNvSpPr txBox="1"/>
          <p:nvPr/>
        </p:nvSpPr>
        <p:spPr>
          <a:xfrm>
            <a:off x="4588966" y="5487213"/>
            <a:ext cx="4822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Density dependent death</a:t>
            </a:r>
            <a:endParaRPr lang="en-GB" dirty="0">
              <a:latin typeface="Helvetica Neue" panose="02000803000000090004" pitchFamily="2" charset="0"/>
            </a:endParaRPr>
          </a:p>
        </p:txBody>
      </p:sp>
      <p:pic>
        <p:nvPicPr>
          <p:cNvPr id="14" name="Picture 2" descr="Oryctolagus cuniculus">
            <a:extLst>
              <a:ext uri="{FF2B5EF4-FFF2-40B4-BE49-F238E27FC236}">
                <a16:creationId xmlns:a16="http://schemas.microsoft.com/office/drawing/2014/main" id="{7F8EE572-B14F-988F-BE18-8F604067C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8911" y="3827712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Oryctolagus cuniculus">
            <a:extLst>
              <a:ext uri="{FF2B5EF4-FFF2-40B4-BE49-F238E27FC236}">
                <a16:creationId xmlns:a16="http://schemas.microsoft.com/office/drawing/2014/main" id="{F394A055-EBF2-443D-CC44-7920A1D9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254" y="3827712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Oryctolagus cuniculus">
            <a:extLst>
              <a:ext uri="{FF2B5EF4-FFF2-40B4-BE49-F238E27FC236}">
                <a16:creationId xmlns:a16="http://schemas.microsoft.com/office/drawing/2014/main" id="{B544187B-FB3D-313B-62D9-959D5353F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1748" y="6099729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Oryctolagus cuniculus">
            <a:extLst>
              <a:ext uri="{FF2B5EF4-FFF2-40B4-BE49-F238E27FC236}">
                <a16:creationId xmlns:a16="http://schemas.microsoft.com/office/drawing/2014/main" id="{8E3496CA-EF10-6104-FE9E-690FE3E0A4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5091" y="6099729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Oryctolagus cuniculus">
            <a:extLst>
              <a:ext uri="{FF2B5EF4-FFF2-40B4-BE49-F238E27FC236}">
                <a16:creationId xmlns:a16="http://schemas.microsoft.com/office/drawing/2014/main" id="{79706EF0-03AC-ED16-84A8-ECD4A593E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9197" y="6189753"/>
            <a:ext cx="433026" cy="369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C6A1425-D063-A008-9B93-016DED34C9FD}"/>
              </a:ext>
            </a:extLst>
          </p:cNvPr>
          <p:cNvSpPr txBox="1"/>
          <p:nvPr/>
        </p:nvSpPr>
        <p:spPr>
          <a:xfrm>
            <a:off x="521403" y="1899709"/>
            <a:ext cx="2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Macroscopic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D10BEA-E287-953A-F33F-2DDB22AF95F3}"/>
              </a:ext>
            </a:extLst>
          </p:cNvPr>
          <p:cNvSpPr txBox="1"/>
          <p:nvPr/>
        </p:nvSpPr>
        <p:spPr>
          <a:xfrm>
            <a:off x="521403" y="4022486"/>
            <a:ext cx="16947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Microscopic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B88F0FA-24B0-4CD1-9FB1-5555C9C862D6}"/>
              </a:ext>
            </a:extLst>
          </p:cNvPr>
          <p:cNvSpPr txBox="1"/>
          <p:nvPr/>
        </p:nvSpPr>
        <p:spPr>
          <a:xfrm>
            <a:off x="2698203" y="6237960"/>
            <a:ext cx="644680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803000000090004" pitchFamily="2" charset="0"/>
              </a:rPr>
              <a:t>Phenomenological models can lead to false conclusions </a:t>
            </a:r>
            <a:endParaRPr lang="en-GB" dirty="0">
              <a:solidFill>
                <a:schemeClr val="bg1"/>
              </a:solidFill>
              <a:latin typeface="Helvetica Neue" panose="02000803000000090004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5BE37B-9C28-009F-2107-8FB152E8CEA0}"/>
              </a:ext>
            </a:extLst>
          </p:cNvPr>
          <p:cNvSpPr txBox="1"/>
          <p:nvPr/>
        </p:nvSpPr>
        <p:spPr>
          <a:xfrm>
            <a:off x="7833584" y="1668876"/>
            <a:ext cx="409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Increasing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>
                <a:latin typeface="Helvetica Neue" panose="02000803000000090004" pitchFamily="2" charset="0"/>
              </a:rPr>
              <a:t>will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K</a:t>
            </a:r>
            <a:r>
              <a:rPr lang="en-US" dirty="0">
                <a:latin typeface="Helvetica Neue" panose="02000803000000090004" pitchFamily="2" charset="0"/>
              </a:rPr>
              <a:t>: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Increase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Decrease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Stay the same </a:t>
            </a:r>
            <a:endParaRPr lang="en-GB" dirty="0">
              <a:latin typeface="Helvetica Neue" panose="02000803000000090004" pitchFamily="2" charset="0"/>
            </a:endParaRPr>
          </a:p>
        </p:txBody>
      </p:sp>
      <p:pic>
        <p:nvPicPr>
          <p:cNvPr id="27" name="Picture 26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3DA44871-14EB-1BA8-9468-04ED5E18EE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475" y="3340409"/>
            <a:ext cx="457200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20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03F1E4F-0FBD-EFD4-CC92-02716B0B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 Neue" panose="02000803000000090004" pitchFamily="2" charset="0"/>
              </a:rPr>
              <a:t>The problem with macroscopic models</a:t>
            </a:r>
            <a:endParaRPr lang="en-GB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0C86E8-D4F2-8E38-BFBC-6F08C1789EC7}"/>
              </a:ext>
            </a:extLst>
          </p:cNvPr>
          <p:cNvSpPr txBox="1"/>
          <p:nvPr/>
        </p:nvSpPr>
        <p:spPr>
          <a:xfrm>
            <a:off x="1048453" y="2062334"/>
            <a:ext cx="2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Voter model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428F95-4CE6-8FF6-0F53-1C793A237893}"/>
              </a:ext>
            </a:extLst>
          </p:cNvPr>
          <p:cNvSpPr txBox="1"/>
          <p:nvPr/>
        </p:nvSpPr>
        <p:spPr>
          <a:xfrm>
            <a:off x="1124653" y="4042344"/>
            <a:ext cx="2927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Voter model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6E26A1-47E1-6739-BCFE-6BEC072B236C}"/>
              </a:ext>
            </a:extLst>
          </p:cNvPr>
          <p:cNvSpPr txBox="1"/>
          <p:nvPr/>
        </p:nvSpPr>
        <p:spPr>
          <a:xfrm>
            <a:off x="3032477" y="6169064"/>
            <a:ext cx="5959123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Helvetica Neue" panose="02000803000000090004" pitchFamily="2" charset="0"/>
              </a:rPr>
              <a:t>Macroscopic models can miss dynamical outcomes</a:t>
            </a:r>
            <a:endParaRPr lang="en-GB" dirty="0">
              <a:solidFill>
                <a:schemeClr val="bg1"/>
              </a:solidFill>
              <a:latin typeface="Helvetica Neue" panose="02000803000000090004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AC4C99-F302-C06F-652B-599AD5D8268F}"/>
              </a:ext>
            </a:extLst>
          </p:cNvPr>
          <p:cNvSpPr txBox="1"/>
          <p:nvPr/>
        </p:nvSpPr>
        <p:spPr>
          <a:xfrm>
            <a:off x="838200" y="4783322"/>
            <a:ext cx="51481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What is the probability of population state: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Flat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Approximately gaussian (centered at 0.5)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Bimodal</a:t>
            </a:r>
            <a:endParaRPr lang="en-GB" dirty="0">
              <a:latin typeface="Helvetica Neue" panose="02000803000000090004" pitchFamily="2" charset="0"/>
            </a:endParaRPr>
          </a:p>
        </p:txBody>
      </p:sp>
      <p:pic>
        <p:nvPicPr>
          <p:cNvPr id="21" name="Picture 20" descr="A graph of a number&#10;&#10;AI-generated content may be incorrect.">
            <a:extLst>
              <a:ext uri="{FF2B5EF4-FFF2-40B4-BE49-F238E27FC236}">
                <a16:creationId xmlns:a16="http://schemas.microsoft.com/office/drawing/2014/main" id="{AF6F18FA-387D-EBEA-CE79-860689726F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791" y="4042344"/>
            <a:ext cx="4572009" cy="2743206"/>
          </a:xfrm>
          <a:prstGeom prst="rect">
            <a:avLst/>
          </a:prstGeom>
        </p:spPr>
      </p:pic>
      <p:pic>
        <p:nvPicPr>
          <p:cNvPr id="25" name="Picture 24" descr="A line graph with text&#10;&#10;AI-generated content may be incorrect.">
            <a:extLst>
              <a:ext uri="{FF2B5EF4-FFF2-40B4-BE49-F238E27FC236}">
                <a16:creationId xmlns:a16="http://schemas.microsoft.com/office/drawing/2014/main" id="{120385DB-D0FB-A5E8-D4B8-41020D64D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7542" y="1299138"/>
            <a:ext cx="457200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354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105E3-E8C5-F60D-6126-67617419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Qualitative vs Quantitative analysis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D28A-AD66-8543-8A0A-DF93D851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non-linear (?)</a:t>
            </a:r>
          </a:p>
          <a:p>
            <a:r>
              <a:rPr lang="en-US" dirty="0"/>
              <a:t>Qualitative more interpretable and robust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26470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7A2524F-6C99-B4FE-3096-CAFCE4A3A272}"/>
              </a:ext>
            </a:extLst>
          </p:cNvPr>
          <p:cNvSpPr txBox="1"/>
          <p:nvPr/>
        </p:nvSpPr>
        <p:spPr>
          <a:xfrm>
            <a:off x="6650629" y="1819390"/>
            <a:ext cx="409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Can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x</a:t>
            </a:r>
            <a:r>
              <a:rPr lang="en-US" dirty="0">
                <a:latin typeface="Helvetica Neue" panose="02000803000000090004" pitchFamily="2" charset="0"/>
              </a:rPr>
              <a:t> explode to infinity: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No</a:t>
            </a:r>
          </a:p>
          <a:p>
            <a:pPr marL="342900" indent="-342900">
              <a:buFontTx/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Depends on parameter values</a:t>
            </a:r>
          </a:p>
          <a:p>
            <a:pPr marL="342900" indent="-342900">
              <a:buAutoNum type="alphaLcParenR"/>
            </a:pPr>
            <a:r>
              <a:rPr lang="en-US" dirty="0">
                <a:latin typeface="Helvetica Neue" panose="02000803000000090004" pitchFamily="2" charset="0"/>
              </a:rPr>
              <a:t>Yes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24F7ABF-3FF9-C4EF-671E-CF405867A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Helvetica Neue" panose="02000803000000090004" pitchFamily="2" charset="0"/>
              </a:rPr>
              <a:t>Non-linear opinion dynamics model (NOD)</a:t>
            </a:r>
            <a:endParaRPr lang="en-GB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6594A-2343-BD74-0E25-13EB7A9B3C98}"/>
                  </a:ext>
                </a:extLst>
              </p:cNvPr>
              <p:cNvSpPr txBox="1"/>
              <p:nvPr/>
            </p:nvSpPr>
            <p:spPr>
              <a:xfrm>
                <a:off x="1365250" y="2550841"/>
                <a:ext cx="25392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GB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Tanh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⁡(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806594A-2343-BD74-0E25-13EB7A9B3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250" y="2550841"/>
                <a:ext cx="2539285" cy="276999"/>
              </a:xfrm>
              <a:prstGeom prst="rect">
                <a:avLst/>
              </a:prstGeom>
              <a:blipFill>
                <a:blip r:embed="rId2"/>
                <a:stretch>
                  <a:fillRect l="-959" t="-2174" r="-3118" b="-3260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8FEB191-5AF0-0076-9B6A-0830F585E1A5}"/>
              </a:ext>
            </a:extLst>
          </p:cNvPr>
          <p:cNvSpPr txBox="1"/>
          <p:nvPr/>
        </p:nvSpPr>
        <p:spPr>
          <a:xfrm>
            <a:off x="1365250" y="1735502"/>
            <a:ext cx="2855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One agent, two options</a:t>
            </a:r>
            <a:endParaRPr lang="en-GB" dirty="0">
              <a:latin typeface="Helvetica Neue" panose="02000803000000090004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8DB3CEA-0815-3CA9-7326-D216F0F9C599}"/>
              </a:ext>
            </a:extLst>
          </p:cNvPr>
          <p:cNvSpPr txBox="1"/>
          <p:nvPr/>
        </p:nvSpPr>
        <p:spPr>
          <a:xfrm>
            <a:off x="647700" y="5718776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 Neue" panose="02000803000000090004" pitchFamily="2" charset="0"/>
              </a:rPr>
              <a:t>This is node of neural network</a:t>
            </a:r>
          </a:p>
          <a:p>
            <a:r>
              <a:rPr lang="en-US" dirty="0">
                <a:latin typeface="Helvetica Neue" panose="02000803000000090004" pitchFamily="2" charset="0"/>
              </a:rPr>
              <a:t>Neurons are complex (REF) and perform computations</a:t>
            </a:r>
            <a:endParaRPr lang="en-GB" dirty="0">
              <a:latin typeface="Helvetica Neue" panose="0200080300000009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247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1420</TotalTime>
  <Words>550</Words>
  <Application>Microsoft Office PowerPoint</Application>
  <PresentationFormat>Widescreen</PresentationFormat>
  <Paragraphs>132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Helvetica Neue</vt:lpstr>
      <vt:lpstr>Office Theme</vt:lpstr>
      <vt:lpstr>Dynamical systems for decision-making</vt:lpstr>
      <vt:lpstr>What we do</vt:lpstr>
      <vt:lpstr>What are dynamical systems</vt:lpstr>
      <vt:lpstr>Why dynamical systems for decision making</vt:lpstr>
      <vt:lpstr>Why not dynamical systems </vt:lpstr>
      <vt:lpstr>The problem with phenomenological models</vt:lpstr>
      <vt:lpstr>The problem with macroscopic models</vt:lpstr>
      <vt:lpstr>Qualitative vs Quantitative analysis</vt:lpstr>
      <vt:lpstr>Non-linear opinion dynamics model (NOD)</vt:lpstr>
      <vt:lpstr>Non-linear opinion dynamics model (NOD)</vt:lpstr>
      <vt:lpstr>Non-linear opinion dynamics model (NOD)</vt:lpstr>
      <vt:lpstr>Bifurcation diagrams</vt:lpstr>
      <vt:lpstr>Elementary bifurcations</vt:lpstr>
      <vt:lpstr>Histeresis</vt:lpstr>
      <vt:lpstr>State dependent attention</vt:lpstr>
      <vt:lpstr>Ultra-sensitivity</vt:lpstr>
      <vt:lpstr>Separation of time-scales</vt:lpstr>
      <vt:lpstr>Separation of time-scales</vt:lpstr>
      <vt:lpstr>Ring attractor (extension to multiple agents)</vt:lpstr>
      <vt:lpstr>Equivariance and symmetries</vt:lpstr>
      <vt:lpstr>Linear stability analysis for multiple options </vt:lpstr>
      <vt:lpstr>Selective ultra-sensitivity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FELE M. (2252927)</dc:creator>
  <cp:lastModifiedBy>FELE M. (2252927)</cp:lastModifiedBy>
  <cp:revision>10</cp:revision>
  <dcterms:created xsi:type="dcterms:W3CDTF">2025-07-07T08:05:39Z</dcterms:created>
  <dcterms:modified xsi:type="dcterms:W3CDTF">2025-07-08T07:45:51Z</dcterms:modified>
</cp:coreProperties>
</file>