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baa12eb0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baa12eb0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 once calculated the 25 neighbor generated in this way, we will chose as new current solution the</a:t>
            </a:r>
            <a:r>
              <a:rPr lang="it"/>
              <a:t> one with the </a:t>
            </a:r>
            <a:r>
              <a:rPr lang="it">
                <a:solidFill>
                  <a:srgbClr val="FF0000"/>
                </a:solidFill>
              </a:rPr>
              <a:t>worst-best config exchange</a:t>
            </a:r>
            <a:r>
              <a:rPr lang="it"/>
              <a:t>, a</a:t>
            </a:r>
            <a:r>
              <a:rPr lang="it">
                <a:solidFill>
                  <a:srgbClr val="FF0000"/>
                </a:solidFill>
              </a:rPr>
              <a:t>llowed by the tabu list,</a:t>
            </a:r>
            <a:r>
              <a:rPr lang="it"/>
              <a:t> that returns a greater obj function.</a:t>
            </a:r>
            <a:endParaRPr/>
          </a:p>
          <a:p>
            <a:pPr indent="0" lvl="0" marL="0" rtl="0" algn="l">
              <a:spcBef>
                <a:spcPts val="0"/>
              </a:spcBef>
              <a:spcAft>
                <a:spcPts val="0"/>
              </a:spcAft>
              <a:buNone/>
            </a:pPr>
            <a:r>
              <a:rPr lang="it"/>
              <a:t>In case the current solution was infeasible we have also tried with the neighbor with the </a:t>
            </a:r>
            <a:r>
              <a:rPr lang="it">
                <a:solidFill>
                  <a:srgbClr val="FF0000"/>
                </a:solidFill>
              </a:rPr>
              <a:t>greater decrease</a:t>
            </a:r>
            <a:r>
              <a:rPr lang="it"/>
              <a:t> in memory, but it did not give the same results</a:t>
            </a:r>
            <a:endParaRPr/>
          </a:p>
          <a:p>
            <a:pPr indent="0" lvl="0" marL="0" rtl="0" algn="l">
              <a:spcBef>
                <a:spcPts val="0"/>
              </a:spcBef>
              <a:spcAft>
                <a:spcPts val="0"/>
              </a:spcAft>
              <a:buClr>
                <a:srgbClr val="000000"/>
              </a:buClr>
              <a:buSzPts val="1100"/>
              <a:buFont typeface="Arial"/>
              <a:buNone/>
            </a:pPr>
            <a:r>
              <a:t/>
            </a:r>
            <a:endParaRPr sz="1800">
              <a:solidFill>
                <a:srgbClr val="21212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baa12eb0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baa12eb0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it"/>
              <a:t>the metaheuristic like that needed some guiding</a:t>
            </a:r>
            <a:endParaRPr/>
          </a:p>
          <a:p>
            <a:pPr indent="0" lvl="0" marL="0" rtl="0" algn="l">
              <a:lnSpc>
                <a:spcPct val="115000"/>
              </a:lnSpc>
              <a:spcBef>
                <a:spcPts val="0"/>
              </a:spcBef>
              <a:spcAft>
                <a:spcPts val="0"/>
              </a:spcAft>
              <a:buClr>
                <a:srgbClr val="000000"/>
              </a:buClr>
              <a:buSzPts val="1100"/>
              <a:buFont typeface="Arial"/>
              <a:buNone/>
            </a:pPr>
            <a:r>
              <a:rPr lang="it"/>
              <a:t>If our current solution is</a:t>
            </a:r>
            <a:r>
              <a:rPr lang="it">
                <a:solidFill>
                  <a:srgbClr val="FF0000"/>
                </a:solidFill>
              </a:rPr>
              <a:t> infeasible</a:t>
            </a:r>
            <a:r>
              <a:rPr lang="it"/>
              <a:t> for </a:t>
            </a:r>
            <a:r>
              <a:rPr lang="it">
                <a:solidFill>
                  <a:srgbClr val="FF0000"/>
                </a:solidFill>
              </a:rPr>
              <a:t>20</a:t>
            </a:r>
            <a:r>
              <a:rPr lang="it"/>
              <a:t> consecutive iterations, the configurations are </a:t>
            </a:r>
            <a:r>
              <a:rPr lang="it">
                <a:solidFill>
                  <a:srgbClr val="FF0000"/>
                </a:solidFill>
              </a:rPr>
              <a:t>randomly deactivated </a:t>
            </a:r>
            <a:r>
              <a:rPr lang="it"/>
              <a:t>until it returns feasible</a:t>
            </a:r>
            <a:endParaRPr/>
          </a:p>
          <a:p>
            <a:pPr indent="0" lvl="0" marL="0" rtl="0" algn="l">
              <a:lnSpc>
                <a:spcPct val="115000"/>
              </a:lnSpc>
              <a:spcBef>
                <a:spcPts val="0"/>
              </a:spcBef>
              <a:spcAft>
                <a:spcPts val="0"/>
              </a:spcAft>
              <a:buNone/>
            </a:pPr>
            <a:r>
              <a:rPr lang="it"/>
              <a:t>Instead if it</a:t>
            </a:r>
            <a:r>
              <a:rPr lang="it"/>
              <a:t> is f</a:t>
            </a:r>
            <a:r>
              <a:rPr lang="it">
                <a:solidFill>
                  <a:srgbClr val="FF0000"/>
                </a:solidFill>
              </a:rPr>
              <a:t>easible</a:t>
            </a:r>
            <a:r>
              <a:rPr lang="it"/>
              <a:t> for </a:t>
            </a:r>
            <a:r>
              <a:rPr lang="it">
                <a:solidFill>
                  <a:srgbClr val="FF0000"/>
                </a:solidFill>
              </a:rPr>
              <a:t>5</a:t>
            </a:r>
            <a:r>
              <a:rPr lang="it"/>
              <a:t> iterations, we </a:t>
            </a:r>
            <a:r>
              <a:rPr lang="it">
                <a:solidFill>
                  <a:srgbClr val="FF0000"/>
                </a:solidFill>
              </a:rPr>
              <a:t>add</a:t>
            </a:r>
            <a:r>
              <a:rPr lang="it"/>
              <a:t> a configuration that </a:t>
            </a:r>
            <a:r>
              <a:rPr lang="it">
                <a:solidFill>
                  <a:srgbClr val="FF0000"/>
                </a:solidFill>
              </a:rPr>
              <a:t>work for</a:t>
            </a:r>
            <a:r>
              <a:rPr lang="it"/>
              <a:t> a query without configuration.</a:t>
            </a:r>
            <a:endParaRPr/>
          </a:p>
          <a:p>
            <a:pPr indent="0" lvl="0" marL="0" rtl="0" algn="l">
              <a:lnSpc>
                <a:spcPct val="115000"/>
              </a:lnSpc>
              <a:spcBef>
                <a:spcPts val="0"/>
              </a:spcBef>
              <a:spcAft>
                <a:spcPts val="0"/>
              </a:spcAft>
              <a:buNone/>
            </a:pPr>
            <a:r>
              <a:rPr lang="it"/>
              <a:t>If we do not find new best solutions for </a:t>
            </a:r>
            <a:r>
              <a:rPr lang="it">
                <a:solidFill>
                  <a:srgbClr val="FF0000"/>
                </a:solidFill>
              </a:rPr>
              <a:t>50</a:t>
            </a:r>
            <a:r>
              <a:rPr lang="it"/>
              <a:t> consecutive iterations, we start from another solution.</a:t>
            </a:r>
            <a:endParaRPr/>
          </a:p>
          <a:p>
            <a:pPr indent="0" lvl="0" marL="0" marR="25400" rtl="0" algn="l">
              <a:lnSpc>
                <a:spcPct val="115000"/>
              </a:lnSpc>
              <a:spcBef>
                <a:spcPts val="0"/>
              </a:spcBef>
              <a:spcAft>
                <a:spcPts val="0"/>
              </a:spcAft>
              <a:buNone/>
            </a:pPr>
            <a:r>
              <a:rPr lang="it">
                <a:solidFill>
                  <a:srgbClr val="212121"/>
                </a:solidFill>
                <a:highlight>
                  <a:srgbClr val="FFFFFF"/>
                </a:highlight>
              </a:rPr>
              <a:t>adopting a multi-star approach</a:t>
            </a:r>
            <a:endParaRPr>
              <a:solidFill>
                <a:srgbClr val="212121"/>
              </a:solidFill>
              <a:highlight>
                <a:srgbClr val="FFFFFF"/>
              </a:highlight>
            </a:endParaRPr>
          </a:p>
          <a:p>
            <a:pPr indent="0" lvl="0" marL="0" marR="25400" rtl="0" algn="l">
              <a:lnSpc>
                <a:spcPct val="115000"/>
              </a:lnSpc>
              <a:spcBef>
                <a:spcPts val="0"/>
              </a:spcBef>
              <a:spcAft>
                <a:spcPts val="0"/>
              </a:spcAft>
              <a:buNone/>
            </a:pPr>
            <a:r>
              <a:t/>
            </a:r>
            <a:endParaRPr>
              <a:solidFill>
                <a:srgbClr val="212121"/>
              </a:solidFill>
              <a:highlight>
                <a:srgbClr val="FFFFFF"/>
              </a:highlight>
            </a:endParaRPr>
          </a:p>
          <a:p>
            <a:pPr indent="0" lvl="0" marL="0" marR="25400" rtl="0" algn="l">
              <a:lnSpc>
                <a:spcPct val="115000"/>
              </a:lnSpc>
              <a:spcBef>
                <a:spcPts val="0"/>
              </a:spcBef>
              <a:spcAft>
                <a:spcPts val="0"/>
              </a:spcAft>
              <a:buNone/>
            </a:pPr>
            <a:r>
              <a:t/>
            </a:r>
            <a:endParaRPr>
              <a:solidFill>
                <a:srgbClr val="212121"/>
              </a:solidFill>
              <a:highlight>
                <a:srgbClr val="FFFFFF"/>
              </a:highlight>
            </a:endParaRPr>
          </a:p>
          <a:p>
            <a:pPr indent="0" lvl="0" marL="0" marR="25400" rtl="0" algn="l">
              <a:lnSpc>
                <a:spcPct val="115000"/>
              </a:lnSpc>
              <a:spcBef>
                <a:spcPts val="0"/>
              </a:spcBef>
              <a:spcAft>
                <a:spcPts val="0"/>
              </a:spcAft>
              <a:buClr>
                <a:srgbClr val="000000"/>
              </a:buClr>
              <a:buSzPts val="1100"/>
              <a:buFont typeface="Arial"/>
              <a:buNone/>
            </a:pPr>
            <a:r>
              <a:rPr lang="it">
                <a:solidFill>
                  <a:srgbClr val="212121"/>
                </a:solidFill>
                <a:highlight>
                  <a:srgbClr val="FFFFFF"/>
                </a:highlight>
              </a:rPr>
              <a:t>This is more or less the tabu, leonardo will introduce you the hibrid</a:t>
            </a:r>
            <a:endParaRPr>
              <a:solidFill>
                <a:srgbClr val="212121"/>
              </a:solidFill>
              <a:highlight>
                <a:srgbClr val="FFFFFF"/>
              </a:highlight>
            </a:endParaRPr>
          </a:p>
          <a:p>
            <a:pPr indent="0" lvl="0" marL="0" rtl="0" algn="l">
              <a:lnSpc>
                <a:spcPct val="115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baa12eb0f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baa12eb0f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Alongside the developing of the metaheuristic inspired to TS, we were developing another one based on GA. So, we decided to hybridize the two metaheuristics and we implemented an algorithm with the following features: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baa12eb0f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baa12eb0f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Parent selection: the highest the fitness, the highest the probability to select the chromosome</a:t>
            </a:r>
            <a:endParaRPr/>
          </a:p>
          <a:p>
            <a:pPr indent="0" lvl="0" marL="0" rtl="0" algn="l">
              <a:spcBef>
                <a:spcPts val="0"/>
              </a:spcBef>
              <a:spcAft>
                <a:spcPts val="0"/>
              </a:spcAft>
              <a:buNone/>
            </a:pPr>
            <a:r>
              <a:rPr lang="it"/>
              <a:t>Population replacement: the highest the fitness of the child, the highest the probability to replace a member of the population with that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baa12eb0f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baa12eb0f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baa12eb0f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baa12eb0f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2 chromosomes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baa12eb0f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baa12eb0f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random starting point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baa12eb0f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baa12eb0f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indexes i and j distributed as shown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baa12eb0f_6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baa12eb0f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If j+1 R ratio of the first chromosome is greater than the j+1 R ratio of the second one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baa12eb0f_6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baa12eb0f_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 increment the j index</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baa12eb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baa12eb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Good evening i would like to present you our project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baa12eb0f_6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baa12eb0f_6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baa12eb0f_6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baa12eb0f_6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Otherwise, if the condition is not satisfied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baa12eb0f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baa12eb0f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 decrement the i index</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baa12eb0f_6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baa12eb0f_6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baa12eb0f_1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baa12eb0f_1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 do this process until</a:t>
            </a:r>
            <a:r>
              <a:rPr lang="it"/>
              <a:t> the summation of all R indexes in between the two indexe</a:t>
            </a:r>
            <a:r>
              <a:rPr lang="it"/>
              <a:t>s of one chromosome is bigger than twice the summation of the other chromosome. Than crossover happens.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baa12eb0f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baa12eb0f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t>it is applied to the entire population each time.</a:t>
            </a:r>
            <a:br>
              <a:rPr lang="it"/>
            </a:br>
            <a:r>
              <a:rPr lang="it"/>
              <a:t>It is performed once immediately after initialization and, thereafter, whenever no crossover occurs between the selected parents, to differentiate the population.</a:t>
            </a:r>
            <a:endParaRPr/>
          </a:p>
          <a:p>
            <a:pPr indent="0" lvl="0" marL="0" rtl="0" algn="l">
              <a:lnSpc>
                <a:spcPct val="115000"/>
              </a:lnSpc>
              <a:spcBef>
                <a:spcPts val="0"/>
              </a:spcBef>
              <a:spcAft>
                <a:spcPts val="0"/>
              </a:spcAft>
              <a:buClr>
                <a:srgbClr val="000000"/>
              </a:buClr>
              <a:buSzPts val="1100"/>
              <a:buFont typeface="Arial"/>
              <a:buNone/>
            </a:pPr>
            <a:r>
              <a:rPr lang="it"/>
              <a:t>We consider all the queries in ascending order of compatibility (vettC), first those already served by a config and then those without.</a:t>
            </a:r>
            <a:br>
              <a:rPr lang="it"/>
            </a:br>
            <a:r>
              <a:rPr lang="it"/>
              <a:t>For each query we look for the configuration with positive gain and with the maximum compatibility (vettC), if this compatibility exceeds a threshold we assign this new conf to the query (updating the vettX accordingly).</a:t>
            </a:r>
            <a:br>
              <a:rPr lang="it"/>
            </a:br>
            <a:r>
              <a:rPr lang="it"/>
              <a:t>At the end we scroll all the queries to assign to each one the active configuration that has a major or positive (in the case of those not served by any conf) obj function .</a:t>
            </a:r>
            <a:br>
              <a:rPr lang="it"/>
            </a:b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ba39660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ba39660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ba396604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ba396604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rgbClr val="212121"/>
                </a:solidFill>
              </a:rPr>
              <a:t>In general we obtained an average difference of 4.6% from given optimal solution. The solutions that most deviate from the optimal value are probably due to a poor exploration of the solution space, so, in our opinion it would be necessary to improve the function that initializes the solution in the tabu search. Even the hybrid based on the Genetic Algorithm, which should move more randomly in the solution space, does not succeed.</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baa12eb0f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baa12eb0f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it"/>
              <a:t>the reason why we use multiple threads is because </a:t>
            </a:r>
            <a:r>
              <a:rPr lang="it"/>
              <a:t>Analyzing the execution of the single metaheuristics, we have noticed that they behave differently according to the requests. In some cases, the Tabu Search was the first to converge to better solutions, while the hybrid started to produce improved results only later. In other cases the opposite happened. Therefore, we decided to combine both metaheuristics in a single program.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baa12eb0f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baa12eb0f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 result of the best solution depends of the time limit. In fact in some cases the better solution was found by tabu sarch and other times by hybrid, how we can see in this graphs</a:t>
            </a:r>
            <a:endParaRPr/>
          </a:p>
          <a:p>
            <a:pPr indent="0" lvl="0" marL="0" rtl="0" algn="l">
              <a:spcBef>
                <a:spcPts val="0"/>
              </a:spcBef>
              <a:spcAft>
                <a:spcPts val="0"/>
              </a:spcAft>
              <a:buNone/>
            </a:pPr>
            <a:r>
              <a:rPr lang="it"/>
              <a:t>But we want to introduce both to maximize the gain.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baa12eb0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baa12eb0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vettC&amp;vettR related to the ibrid</a:t>
            </a:r>
            <a:endParaRPr/>
          </a:p>
          <a:p>
            <a:pPr indent="0" lvl="0" marL="0" rtl="0" algn="l">
              <a:spcBef>
                <a:spcPts val="0"/>
              </a:spcBef>
              <a:spcAft>
                <a:spcPts val="0"/>
              </a:spcAft>
              <a:buNone/>
            </a:pPr>
            <a:r>
              <a:rPr lang="it"/>
              <a:t>vettX is used for both tabu search and hybrid approach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baa12eb0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baa12eb0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a:t>it is the vector of queries with its configuration. </a:t>
            </a:r>
            <a:r>
              <a:rPr lang="it">
                <a:highlight>
                  <a:srgbClr val="FF0000"/>
                </a:highlight>
              </a:rPr>
              <a:t>This data structure makes impossible the infeasibility</a:t>
            </a:r>
            <a:endParaRPr>
              <a:highlight>
                <a:srgbClr val="FF0000"/>
              </a:highlight>
            </a:endParaRPr>
          </a:p>
          <a:p>
            <a:pPr indent="0" lvl="0" marL="0" rtl="0" algn="l">
              <a:spcBef>
                <a:spcPts val="0"/>
              </a:spcBef>
              <a:spcAft>
                <a:spcPts val="0"/>
              </a:spcAft>
              <a:buClr>
                <a:srgbClr val="000000"/>
              </a:buClr>
              <a:buSzPts val="1100"/>
              <a:buFont typeface="Arial"/>
              <a:buNone/>
            </a:pPr>
            <a:r>
              <a:rPr lang="it">
                <a:highlight>
                  <a:srgbClr val="FF0000"/>
                </a:highlight>
              </a:rPr>
              <a:t>caused by multiple configuration used for the same query</a:t>
            </a:r>
            <a:endParaRPr>
              <a:highlight>
                <a:srgbClr val="FF0000"/>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baa12eb0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baa12eb0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it">
                <a:highlight>
                  <a:srgbClr val="00FF00"/>
                </a:highlight>
              </a:rPr>
              <a:t>both initialization functions are pretty similar</a:t>
            </a:r>
            <a:r>
              <a:rPr lang="it"/>
              <a:t>, leggiucchia slide, </a:t>
            </a:r>
            <a:endParaRPr/>
          </a:p>
          <a:p>
            <a:pPr indent="-298450" lvl="0" marL="457200" rtl="0" algn="l">
              <a:spcBef>
                <a:spcPts val="0"/>
              </a:spcBef>
              <a:spcAft>
                <a:spcPts val="0"/>
              </a:spcAft>
              <a:buSzPts val="1100"/>
              <a:buAutoNum type="arabicParenR"/>
            </a:pPr>
            <a:r>
              <a:rPr lang="it">
                <a:highlight>
                  <a:srgbClr val="FFFF00"/>
                </a:highlight>
              </a:rPr>
              <a:t>the initialization function related to the hybrid approach is different from the other because there is the possibility of accepting negative gains after a certain number of failed attempts</a:t>
            </a:r>
            <a:endParaRPr>
              <a:highlight>
                <a:srgbClr val="FFFF00"/>
              </a:highlight>
            </a:endParaRPr>
          </a:p>
          <a:p>
            <a:pPr indent="0" lvl="0" marL="457200" rtl="0" algn="l">
              <a:spcBef>
                <a:spcPts val="0"/>
              </a:spcBef>
              <a:spcAft>
                <a:spcPts val="0"/>
              </a:spcAft>
              <a:buNone/>
            </a:pPr>
            <a:r>
              <a:t/>
            </a:r>
            <a:endParaRPr>
              <a:highlight>
                <a:srgbClr val="FFFF00"/>
              </a:highlight>
            </a:endParaRPr>
          </a:p>
          <a:p>
            <a:pPr indent="0" lvl="0" marL="0" rtl="0" algn="l">
              <a:spcBef>
                <a:spcPts val="0"/>
              </a:spcBef>
              <a:spcAft>
                <a:spcPts val="0"/>
              </a:spcAft>
              <a:buNone/>
            </a:pPr>
            <a:r>
              <a:rPr lang="it"/>
              <a:t>Questa è la differenza dell’init per l’ibrido</a:t>
            </a:r>
            <a:endParaRPr/>
          </a:p>
          <a:p>
            <a:pPr indent="0" lvl="0" marL="0" rtl="0" algn="l">
              <a:spcBef>
                <a:spcPts val="0"/>
              </a:spcBef>
              <a:spcAft>
                <a:spcPts val="0"/>
              </a:spcAft>
              <a:buNone/>
            </a:pPr>
            <a:r>
              <a:rPr lang="it"/>
              <a:t>while ((pop[j].feasible == 0 || pop[j].gain &lt;=  -exp(iteration)) &amp;&amp; iteration &lt; 6) {</a:t>
            </a:r>
            <a:endParaRPr/>
          </a:p>
          <a:p>
            <a:pPr indent="0" lvl="0" marL="0" rtl="0" algn="l">
              <a:spcBef>
                <a:spcPts val="0"/>
              </a:spcBef>
              <a:spcAft>
                <a:spcPts val="0"/>
              </a:spcAft>
              <a:buClr>
                <a:srgbClr val="000000"/>
              </a:buClr>
              <a:buSzPts val="1100"/>
              <a:buFont typeface="Arial"/>
              <a:buNone/>
            </a:pPr>
            <a:r>
              <a:rPr lang="it"/>
              <a:t>iteration+=0.5;	</a:t>
            </a:r>
            <a:endParaRPr/>
          </a:p>
          <a:p>
            <a:pPr indent="0" lvl="0" marL="0" rtl="0" algn="l">
              <a:spcBef>
                <a:spcPts val="0"/>
              </a:spcBef>
              <a:spcAft>
                <a:spcPts val="0"/>
              </a:spcAft>
              <a:buNone/>
            </a:pPr>
            <a:r>
              <a:rPr lang="it"/>
              <a:t>…….}</a:t>
            </a:r>
            <a:endParaRPr/>
          </a:p>
          <a:p>
            <a:pPr indent="0" lvl="0" marL="0" rtl="0" algn="l">
              <a:spcBef>
                <a:spcPts val="0"/>
              </a:spcBef>
              <a:spcAft>
                <a:spcPts val="0"/>
              </a:spcAft>
              <a:buNone/>
            </a:pPr>
            <a:r>
              <a:rPr lang="it"/>
              <a:t>Ci prova al massimo dodici volte o finchè non abbiamo qualcosa di feasible con un gain superiore a una soglia che si abbassa esponenzialmente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baa12eb0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baa12eb0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Here we are with the metaheuristic based on the tabu, is not exactly the canonical one, but it’s our sors of inspiration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baa12eb0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baa12eb0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rgbClr val="212121"/>
                </a:solidFill>
              </a:rPr>
              <a:t>To create the neighborhood we have decided to </a:t>
            </a:r>
            <a:r>
              <a:rPr lang="it">
                <a:highlight>
                  <a:srgbClr val="FFFF00"/>
                </a:highlight>
              </a:rPr>
              <a:t>split our generation tecnique</a:t>
            </a:r>
            <a:endParaRPr>
              <a:highlight>
                <a:srgbClr val="FFFF00"/>
              </a:highlight>
            </a:endParaRPr>
          </a:p>
          <a:p>
            <a:pPr indent="0" lvl="0" marL="0" rtl="0" algn="l">
              <a:lnSpc>
                <a:spcPct val="115000"/>
              </a:lnSpc>
              <a:spcBef>
                <a:spcPts val="0"/>
              </a:spcBef>
              <a:spcAft>
                <a:spcPts val="0"/>
              </a:spcAft>
              <a:buClr>
                <a:srgbClr val="000000"/>
              </a:buClr>
              <a:buSzPts val="1100"/>
              <a:buFont typeface="Arial"/>
              <a:buNone/>
            </a:pPr>
            <a:r>
              <a:rPr lang="it">
                <a:solidFill>
                  <a:srgbClr val="212121"/>
                </a:solidFill>
              </a:rPr>
              <a:t>exchange</a:t>
            </a:r>
            <a:r>
              <a:rPr lang="it">
                <a:solidFill>
                  <a:srgbClr val="212121"/>
                </a:solidFill>
              </a:rPr>
              <a:t> five inactive best configuration, </a:t>
            </a:r>
            <a:r>
              <a:rPr lang="it">
                <a:solidFill>
                  <a:srgbClr val="212121"/>
                </a:solidFill>
              </a:rPr>
              <a:t>in terms of gain,</a:t>
            </a:r>
            <a:r>
              <a:rPr lang="it">
                <a:solidFill>
                  <a:srgbClr val="212121"/>
                </a:solidFill>
              </a:rPr>
              <a:t> with the five active worst.</a:t>
            </a:r>
            <a:endParaRPr>
              <a:solidFill>
                <a:srgbClr val="212121"/>
              </a:solidFill>
            </a:endParaRPr>
          </a:p>
          <a:p>
            <a:pPr indent="0" lvl="0" marL="0" rtl="0" algn="l">
              <a:lnSpc>
                <a:spcPct val="115000"/>
              </a:lnSpc>
              <a:spcBef>
                <a:spcPts val="0"/>
              </a:spcBef>
              <a:spcAft>
                <a:spcPts val="0"/>
              </a:spcAft>
              <a:buClr>
                <a:srgbClr val="000000"/>
              </a:buClr>
              <a:buSzPts val="1100"/>
              <a:buFont typeface="Arial"/>
              <a:buNone/>
            </a:pPr>
            <a:r>
              <a:rPr lang="it">
                <a:solidFill>
                  <a:srgbClr val="212121"/>
                </a:solidFill>
              </a:rPr>
              <a:t>it does not respect the constraint on memory, we adopt a similar procedure: we exchange the five inactive best,</a:t>
            </a:r>
            <a:r>
              <a:rPr lang="it">
                <a:solidFill>
                  <a:srgbClr val="212121"/>
                </a:solidFill>
              </a:rPr>
              <a:t> in terms of memory,</a:t>
            </a:r>
            <a:r>
              <a:rPr lang="it">
                <a:solidFill>
                  <a:srgbClr val="212121"/>
                </a:solidFill>
              </a:rPr>
              <a:t> with the five active worst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atin typeface="Arial"/>
                <a:ea typeface="Arial"/>
                <a:cs typeface="Arial"/>
                <a:sym typeface="Arial"/>
              </a:defRPr>
            </a:lvl1pPr>
            <a:lvl2pPr indent="-298450" lvl="1" marL="914400">
              <a:spcBef>
                <a:spcPts val="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200">
                <a:latin typeface="Arial"/>
                <a:ea typeface="Arial"/>
                <a:cs typeface="Arial"/>
                <a:sym typeface="Arial"/>
              </a:rPr>
              <a:t>Presentation</a:t>
            </a:r>
            <a:endParaRPr sz="4200">
              <a:latin typeface="Arial"/>
              <a:ea typeface="Arial"/>
              <a:cs typeface="Arial"/>
              <a:sym typeface="Arial"/>
            </a:endParaRPr>
          </a:p>
          <a:p>
            <a:pPr indent="0" lvl="0" marL="0" rtl="0" algn="l">
              <a:spcBef>
                <a:spcPts val="0"/>
              </a:spcBef>
              <a:spcAft>
                <a:spcPts val="0"/>
              </a:spcAft>
              <a:buNone/>
            </a:pPr>
            <a:r>
              <a:rPr lang="it" sz="4200">
                <a:latin typeface="Arial"/>
                <a:ea typeface="Arial"/>
                <a:cs typeface="Arial"/>
                <a:sym typeface="Arial"/>
              </a:rPr>
              <a:t>Group 04 OMAMZ</a:t>
            </a:r>
            <a:endParaRPr sz="4200">
              <a:latin typeface="Arial"/>
              <a:ea typeface="Arial"/>
              <a:cs typeface="Arial"/>
              <a:sym typeface="Aria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Neighborhood Exploration</a:t>
            </a:r>
            <a:endParaRPr sz="3000">
              <a:latin typeface="Arial"/>
              <a:ea typeface="Arial"/>
              <a:cs typeface="Arial"/>
              <a:sym typeface="Arial"/>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sz="1800">
                <a:solidFill>
                  <a:srgbClr val="FFFFFF"/>
                </a:solidFill>
              </a:rPr>
              <a:t>Chosen neighbor will be the one with the worst-best config exchange, allowed by the tabu list, that returns a greater obj function.</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Tuning</a:t>
            </a:r>
            <a:endParaRPr sz="3000">
              <a:latin typeface="Arial"/>
              <a:ea typeface="Arial"/>
              <a:cs typeface="Arial"/>
              <a:sym typeface="Arial"/>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sz="1800"/>
              <a:t>New </a:t>
            </a:r>
            <a:r>
              <a:rPr lang="it" sz="1800"/>
              <a:t>͠x </a:t>
            </a:r>
            <a:r>
              <a:rPr lang="it" sz="1800">
                <a:solidFill>
                  <a:srgbClr val="FFFFFF"/>
                </a:solidFill>
              </a:rPr>
              <a:t> infeasible for 20 consecutive iterations → configurations </a:t>
            </a:r>
            <a:r>
              <a:rPr lang="it" sz="1800"/>
              <a:t> randomly deactivated </a:t>
            </a:r>
            <a:r>
              <a:rPr lang="it" sz="1800">
                <a:solidFill>
                  <a:srgbClr val="FFFFFF"/>
                </a:solidFill>
              </a:rPr>
              <a:t>until it returns feasible.</a:t>
            </a:r>
            <a:endParaRPr sz="1800">
              <a:solidFill>
                <a:srgbClr val="FFFFFF"/>
              </a:solidFill>
            </a:endParaRPr>
          </a:p>
          <a:p>
            <a:pPr indent="0" lvl="0" marL="0" rtl="0" algn="l">
              <a:spcBef>
                <a:spcPts val="0"/>
              </a:spcBef>
              <a:spcAft>
                <a:spcPts val="0"/>
              </a:spcAft>
              <a:buClr>
                <a:srgbClr val="000000"/>
              </a:buClr>
              <a:buSzPts val="1100"/>
              <a:buFont typeface="Arial"/>
              <a:buNone/>
            </a:pPr>
            <a:r>
              <a:rPr lang="it" sz="1800">
                <a:solidFill>
                  <a:srgbClr val="FFFFFF"/>
                </a:solidFill>
              </a:rPr>
              <a:t>New </a:t>
            </a:r>
            <a:r>
              <a:rPr lang="it" sz="1800"/>
              <a:t>͠x </a:t>
            </a:r>
            <a:r>
              <a:rPr lang="it" sz="1800">
                <a:solidFill>
                  <a:srgbClr val="FFFFFF"/>
                </a:solidFill>
              </a:rPr>
              <a:t> feasible for 5 iterations → add a configuration that serves a query without one.</a:t>
            </a:r>
            <a:endParaRPr sz="1800">
              <a:solidFill>
                <a:srgbClr val="FFFFFF"/>
              </a:solidFill>
            </a:endParaRPr>
          </a:p>
          <a:p>
            <a:pPr indent="0" lvl="0" marL="0" rtl="0" algn="l">
              <a:spcBef>
                <a:spcPts val="0"/>
              </a:spcBef>
              <a:spcAft>
                <a:spcPts val="0"/>
              </a:spcAft>
              <a:buClr>
                <a:srgbClr val="000000"/>
              </a:buClr>
              <a:buSzPts val="1100"/>
              <a:buFont typeface="Arial"/>
              <a:buNone/>
            </a:pPr>
            <a:r>
              <a:rPr lang="it" sz="1800"/>
              <a:t>N</a:t>
            </a:r>
            <a:r>
              <a:rPr lang="it" sz="1800"/>
              <a:t>o new best solutions for 50 consecutive iterations → Initialization</a:t>
            </a:r>
            <a:endParaRPr sz="1800">
              <a:solidFill>
                <a:srgbClr val="FFFFFF"/>
              </a:solidFill>
            </a:endParaRPr>
          </a:p>
          <a:p>
            <a:pPr indent="0" lvl="0" marL="0" rtl="0" algn="l">
              <a:spcBef>
                <a:spcPts val="0"/>
              </a:spcBef>
              <a:spcAft>
                <a:spcPts val="0"/>
              </a:spcAft>
              <a:buClr>
                <a:srgbClr val="000000"/>
              </a:buClr>
              <a:buSzPts val="1100"/>
              <a:buFont typeface="Arial"/>
              <a:buNone/>
            </a:pPr>
            <a:r>
              <a:rPr lang="it" sz="1800">
                <a:solidFill>
                  <a:srgbClr val="FFFFFF"/>
                </a:solidFill>
              </a:rPr>
              <a:t>Before saving a best solution → activate extra configurations to increase obj function while respecting the memory constraint.</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3000">
                <a:latin typeface="Arial"/>
                <a:ea typeface="Arial"/>
                <a:cs typeface="Arial"/>
                <a:sym typeface="Arial"/>
              </a:rPr>
              <a:t>G</a:t>
            </a:r>
            <a:r>
              <a:rPr lang="it" sz="3000">
                <a:latin typeface="Arial"/>
                <a:ea typeface="Arial"/>
                <a:cs typeface="Arial"/>
                <a:sym typeface="Arial"/>
              </a:rPr>
              <a:t>enetic Algorithm hybridized with Tabu Search</a:t>
            </a:r>
            <a:endParaRPr sz="3000">
              <a:latin typeface="Arial"/>
              <a:ea typeface="Arial"/>
              <a:cs typeface="Arial"/>
              <a:sym typeface="Arial"/>
            </a:endParaRPr>
          </a:p>
          <a:p>
            <a:pPr indent="0" lvl="0" marL="0" rtl="0" algn="l">
              <a:spcBef>
                <a:spcPts val="0"/>
              </a:spcBef>
              <a:spcAft>
                <a:spcPts val="0"/>
              </a:spcAft>
              <a:buNone/>
            </a:pPr>
            <a:r>
              <a:t/>
            </a:r>
            <a:endParaRPr/>
          </a:p>
        </p:txBody>
      </p:sp>
      <p:sp>
        <p:nvSpPr>
          <p:cNvPr id="204" name="Google Shape;204;p24"/>
          <p:cNvSpPr txBox="1"/>
          <p:nvPr>
            <p:ph idx="1" type="body"/>
          </p:nvPr>
        </p:nvSpPr>
        <p:spPr>
          <a:xfrm>
            <a:off x="1297500" y="1567550"/>
            <a:ext cx="7038900" cy="292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it" sz="1800"/>
              <a:t>Fitness</a:t>
            </a:r>
            <a:endParaRPr sz="1800"/>
          </a:p>
          <a:p>
            <a:pPr indent="-342900" lvl="0" marL="457200" rtl="0" algn="l">
              <a:spcBef>
                <a:spcPts val="0"/>
              </a:spcBef>
              <a:spcAft>
                <a:spcPts val="0"/>
              </a:spcAft>
              <a:buSzPts val="1800"/>
              <a:buChar char="●"/>
            </a:pPr>
            <a:r>
              <a:rPr lang="it" sz="1800"/>
              <a:t>Parent Selection</a:t>
            </a:r>
            <a:endParaRPr sz="1800"/>
          </a:p>
          <a:p>
            <a:pPr indent="-342900" lvl="0" marL="457200" rtl="0" algn="l">
              <a:spcBef>
                <a:spcPts val="0"/>
              </a:spcBef>
              <a:spcAft>
                <a:spcPts val="0"/>
              </a:spcAft>
              <a:buSzPts val="1800"/>
              <a:buChar char="●"/>
            </a:pPr>
            <a:r>
              <a:rPr lang="it" sz="1800"/>
              <a:t>Population Replacement</a:t>
            </a:r>
            <a:endParaRPr sz="1800"/>
          </a:p>
          <a:p>
            <a:pPr indent="-342900" lvl="0" marL="457200" rtl="0" algn="l">
              <a:spcBef>
                <a:spcPts val="0"/>
              </a:spcBef>
              <a:spcAft>
                <a:spcPts val="0"/>
              </a:spcAft>
              <a:buSzPts val="1800"/>
              <a:buChar char="●"/>
            </a:pPr>
            <a:r>
              <a:rPr lang="it" sz="1800"/>
              <a:t>Crossover (with two crossing point)</a:t>
            </a:r>
            <a:endParaRPr sz="1800"/>
          </a:p>
          <a:p>
            <a:pPr indent="-342900" lvl="0" marL="457200" rtl="0" algn="l">
              <a:spcBef>
                <a:spcPts val="0"/>
              </a:spcBef>
              <a:spcAft>
                <a:spcPts val="0"/>
              </a:spcAft>
              <a:buSzPts val="1800"/>
              <a:buChar char="●"/>
            </a:pPr>
            <a:r>
              <a:rPr lang="it" sz="1800"/>
              <a:t>Mutation</a:t>
            </a:r>
            <a:endParaRPr sz="1800"/>
          </a:p>
          <a:p>
            <a:pPr indent="-342900" lvl="0" marL="457200" rtl="0" algn="l">
              <a:spcBef>
                <a:spcPts val="0"/>
              </a:spcBef>
              <a:spcAft>
                <a:spcPts val="0"/>
              </a:spcAft>
              <a:buSzPts val="1800"/>
              <a:buChar char="●"/>
            </a:pPr>
            <a:r>
              <a:rPr lang="it" sz="1800"/>
              <a:t>Tabu Search</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sz="1800"/>
              <a:t>Fitness: </a:t>
            </a:r>
            <a:endParaRPr sz="1800"/>
          </a:p>
          <a:p>
            <a:pPr indent="457200" lvl="0" marL="0" rtl="0" algn="l">
              <a:spcBef>
                <a:spcPts val="0"/>
              </a:spcBef>
              <a:spcAft>
                <a:spcPts val="0"/>
              </a:spcAft>
              <a:buNone/>
            </a:pPr>
            <a:r>
              <a:rPr lang="it" sz="1800"/>
              <a:t>Fitness computation is performed according to this formula:</a:t>
            </a:r>
            <a:br>
              <a:rPr lang="it" sz="1800"/>
            </a:br>
            <a:r>
              <a:rPr lang="it" sz="1800"/>
              <a:t>	chromosome gain - (available memory - chromosome memory)</a:t>
            </a:r>
            <a:endParaRPr sz="1800"/>
          </a:p>
          <a:p>
            <a:pPr indent="-342900" lvl="0" marL="457200" rtl="0" algn="l">
              <a:spcBef>
                <a:spcPts val="0"/>
              </a:spcBef>
              <a:spcAft>
                <a:spcPts val="0"/>
              </a:spcAft>
              <a:buSzPts val="1800"/>
              <a:buChar char="●"/>
            </a:pPr>
            <a:r>
              <a:rPr lang="it" sz="1800"/>
              <a:t>Parent Selection:</a:t>
            </a:r>
            <a:endParaRPr sz="1800"/>
          </a:p>
          <a:p>
            <a:pPr indent="0" lvl="0" marL="457200" rtl="0" algn="l">
              <a:spcBef>
                <a:spcPts val="0"/>
              </a:spcBef>
              <a:spcAft>
                <a:spcPts val="0"/>
              </a:spcAft>
              <a:buNone/>
            </a:pPr>
            <a:r>
              <a:rPr lang="it" sz="1800"/>
              <a:t>Is performed by scanning </a:t>
            </a:r>
            <a:r>
              <a:rPr lang="it" sz="1800"/>
              <a:t>the population and selecting chromosomes with a probability based on fitness.</a:t>
            </a:r>
            <a:endParaRPr sz="1800"/>
          </a:p>
          <a:p>
            <a:pPr indent="-342900" lvl="0" marL="457200" rtl="0" algn="l">
              <a:spcBef>
                <a:spcPts val="0"/>
              </a:spcBef>
              <a:spcAft>
                <a:spcPts val="0"/>
              </a:spcAft>
              <a:buSzPts val="1800"/>
              <a:buChar char="●"/>
            </a:pPr>
            <a:r>
              <a:rPr lang="it" sz="1800"/>
              <a:t>Population Replacement:</a:t>
            </a:r>
            <a:endParaRPr sz="1800"/>
          </a:p>
          <a:p>
            <a:pPr indent="0" lvl="0" marL="457200" rtl="0" algn="l">
              <a:spcBef>
                <a:spcPts val="0"/>
              </a:spcBef>
              <a:spcAft>
                <a:spcPts val="0"/>
              </a:spcAft>
              <a:buNone/>
            </a:pPr>
            <a:r>
              <a:rPr lang="it" sz="1800"/>
              <a:t>Generated children are inserted in the population with a probability based on fitness.</a:t>
            </a:r>
            <a:endParaRPr sz="1800"/>
          </a:p>
        </p:txBody>
      </p:sp>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it" sz="3000">
                <a:latin typeface="Arial"/>
                <a:ea typeface="Arial"/>
                <a:cs typeface="Arial"/>
                <a:sym typeface="Arial"/>
              </a:rPr>
              <a:t>Genetic Algorithm Hybridized with Tabu Search: Features</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it" sz="3000">
                <a:latin typeface="Arial"/>
                <a:ea typeface="Arial"/>
                <a:cs typeface="Arial"/>
                <a:sym typeface="Arial"/>
              </a:rPr>
              <a:t>Crossover (with two crossing points)</a:t>
            </a:r>
            <a:endParaRPr sz="3000">
              <a:latin typeface="Arial"/>
              <a:ea typeface="Arial"/>
              <a:cs typeface="Arial"/>
              <a:sym typeface="Arial"/>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t>The crossover is applied to each pair of consecutive parents, among those chosen by the parent selection.</a:t>
            </a:r>
            <a:br>
              <a:rPr lang="it" sz="1800"/>
            </a:br>
            <a:endParaRPr sz="1800"/>
          </a:p>
          <a:p>
            <a:pPr indent="0" lvl="0" marL="0" rtl="0" algn="l">
              <a:spcBef>
                <a:spcPts val="0"/>
              </a:spcBef>
              <a:spcAft>
                <a:spcPts val="0"/>
              </a:spcAft>
              <a:buNone/>
            </a:pPr>
            <a:br>
              <a:rPr lang="it" sz="1800"/>
            </a:br>
            <a:r>
              <a:rPr lang="it" sz="1800"/>
              <a:t>To decide the two crossing points we proceeded as follows: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222" name="Google Shape;222;p27"/>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223" name="Google Shape;223;p27"/>
          <p:cNvPicPr preferRelativeResize="0"/>
          <p:nvPr/>
        </p:nvPicPr>
        <p:blipFill>
          <a:blip r:embed="rId3">
            <a:alphaModFix/>
          </a:blip>
          <a:stretch>
            <a:fillRect/>
          </a:stretch>
        </p:blipFill>
        <p:spPr>
          <a:xfrm>
            <a:off x="2756175" y="3242350"/>
            <a:ext cx="3631652" cy="47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229" name="Google Shape;229;p28"/>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230" name="Google Shape;230;p28"/>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231" name="Google Shape;231;p28"/>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232" name="Google Shape;232;p28"/>
          <p:cNvCxnSpPr>
            <a:stCxn id="231" idx="2"/>
            <a:endCxn id="229"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238" name="Google Shape;238;p29"/>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239" name="Google Shape;239;p29"/>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240" name="Google Shape;240;p29"/>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241" name="Google Shape;241;p29"/>
          <p:cNvCxnSpPr>
            <a:stCxn id="240" idx="2"/>
            <a:endCxn id="238"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9"/>
          <p:cNvSpPr txBox="1"/>
          <p:nvPr/>
        </p:nvSpPr>
        <p:spPr>
          <a:xfrm>
            <a:off x="417510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43" name="Google Shape;243;p29"/>
          <p:cNvSpPr txBox="1"/>
          <p:nvPr/>
        </p:nvSpPr>
        <p:spPr>
          <a:xfrm>
            <a:off x="462895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
        <p:nvSpPr>
          <p:cNvPr id="244" name="Google Shape;244;p29"/>
          <p:cNvSpPr txBox="1"/>
          <p:nvPr/>
        </p:nvSpPr>
        <p:spPr>
          <a:xfrm>
            <a:off x="417510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45" name="Google Shape;245;p29"/>
          <p:cNvSpPr txBox="1"/>
          <p:nvPr/>
        </p:nvSpPr>
        <p:spPr>
          <a:xfrm>
            <a:off x="462895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251" name="Google Shape;251;p30"/>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252" name="Google Shape;252;p30"/>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253" name="Google Shape;253;p30"/>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254" name="Google Shape;254;p30"/>
          <p:cNvCxnSpPr>
            <a:stCxn id="253" idx="2"/>
            <a:endCxn id="251"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
        <p:nvSpPr>
          <p:cNvPr id="255" name="Google Shape;255;p30"/>
          <p:cNvSpPr txBox="1"/>
          <p:nvPr/>
        </p:nvSpPr>
        <p:spPr>
          <a:xfrm>
            <a:off x="417510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56" name="Google Shape;256;p30"/>
          <p:cNvSpPr txBox="1"/>
          <p:nvPr/>
        </p:nvSpPr>
        <p:spPr>
          <a:xfrm>
            <a:off x="462895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
        <p:nvSpPr>
          <p:cNvPr id="257" name="Google Shape;257;p30"/>
          <p:cNvSpPr txBox="1"/>
          <p:nvPr/>
        </p:nvSpPr>
        <p:spPr>
          <a:xfrm>
            <a:off x="417510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58" name="Google Shape;258;p30"/>
          <p:cNvSpPr txBox="1"/>
          <p:nvPr/>
        </p:nvSpPr>
        <p:spPr>
          <a:xfrm>
            <a:off x="462895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cxnSp>
        <p:nvCxnSpPr>
          <p:cNvPr id="259" name="Google Shape;259;p30"/>
          <p:cNvCxnSpPr/>
          <p:nvPr/>
        </p:nvCxnSpPr>
        <p:spPr>
          <a:xfrm>
            <a:off x="5256550" y="2524650"/>
            <a:ext cx="0" cy="5463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30"/>
          <p:cNvSpPr txBox="1"/>
          <p:nvPr>
            <p:ph idx="1" type="body"/>
          </p:nvPr>
        </p:nvSpPr>
        <p:spPr>
          <a:xfrm>
            <a:off x="5354300" y="2581275"/>
            <a:ext cx="2191500" cy="3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Is it greater than?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266" name="Google Shape;266;p31"/>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267" name="Google Shape;267;p31"/>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268" name="Google Shape;268;p31"/>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269" name="Google Shape;269;p31"/>
          <p:cNvCxnSpPr>
            <a:stCxn id="268" idx="2"/>
            <a:endCxn id="266"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31"/>
          <p:cNvSpPr txBox="1"/>
          <p:nvPr/>
        </p:nvSpPr>
        <p:spPr>
          <a:xfrm>
            <a:off x="417510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71" name="Google Shape;271;p31"/>
          <p:cNvSpPr txBox="1"/>
          <p:nvPr/>
        </p:nvSpPr>
        <p:spPr>
          <a:xfrm>
            <a:off x="462895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
        <p:nvSpPr>
          <p:cNvPr id="272" name="Google Shape;272;p31"/>
          <p:cNvSpPr txBox="1"/>
          <p:nvPr/>
        </p:nvSpPr>
        <p:spPr>
          <a:xfrm>
            <a:off x="417510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73" name="Google Shape;273;p31"/>
          <p:cNvSpPr txBox="1"/>
          <p:nvPr/>
        </p:nvSpPr>
        <p:spPr>
          <a:xfrm>
            <a:off x="462895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cxnSp>
        <p:nvCxnSpPr>
          <p:cNvPr id="274" name="Google Shape;274;p31"/>
          <p:cNvCxnSpPr/>
          <p:nvPr/>
        </p:nvCxnSpPr>
        <p:spPr>
          <a:xfrm>
            <a:off x="5256550" y="2524650"/>
            <a:ext cx="0" cy="5463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31"/>
          <p:cNvSpPr txBox="1"/>
          <p:nvPr>
            <p:ph idx="1" type="body"/>
          </p:nvPr>
        </p:nvSpPr>
        <p:spPr>
          <a:xfrm>
            <a:off x="5354300" y="2581275"/>
            <a:ext cx="2935500" cy="3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Is it greater than? YES =&gt; 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Introduction</a:t>
            </a:r>
            <a:endParaRPr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FFFFFF"/>
                </a:solidFill>
              </a:rPr>
              <a:t>One process with two threads:</a:t>
            </a:r>
            <a:endParaRPr sz="1800">
              <a:solidFill>
                <a:srgbClr val="FFFFFF"/>
              </a:solidFill>
            </a:endParaRPr>
          </a:p>
          <a:p>
            <a:pPr indent="-342900" lvl="0" marL="457200" rtl="0" algn="l">
              <a:spcBef>
                <a:spcPts val="0"/>
              </a:spcBef>
              <a:spcAft>
                <a:spcPts val="0"/>
              </a:spcAft>
              <a:buClr>
                <a:srgbClr val="FFFFFF"/>
              </a:buClr>
              <a:buSzPts val="1800"/>
              <a:buFont typeface="Arial"/>
              <a:buChar char="●"/>
            </a:pPr>
            <a:r>
              <a:rPr lang="it" sz="1800">
                <a:solidFill>
                  <a:srgbClr val="FFFFFF"/>
                </a:solidFill>
              </a:rPr>
              <a:t>Father: count the execution time and kills children</a:t>
            </a:r>
            <a:endParaRPr sz="1800">
              <a:solidFill>
                <a:srgbClr val="FFFFFF"/>
              </a:solidFill>
            </a:endParaRPr>
          </a:p>
          <a:p>
            <a:pPr indent="-342900" lvl="0" marL="457200" rtl="0" algn="l">
              <a:spcBef>
                <a:spcPts val="0"/>
              </a:spcBef>
              <a:spcAft>
                <a:spcPts val="0"/>
              </a:spcAft>
              <a:buClr>
                <a:srgbClr val="FFFFFF"/>
              </a:buClr>
              <a:buSzPts val="1800"/>
              <a:buFont typeface="Arial"/>
              <a:buChar char="●"/>
            </a:pPr>
            <a:r>
              <a:rPr lang="it" sz="1800">
                <a:solidFill>
                  <a:srgbClr val="FFFFFF"/>
                </a:solidFill>
              </a:rPr>
              <a:t>Child 1: implements a metaheuristic based on the tabu search with multi-start</a:t>
            </a:r>
            <a:endParaRPr sz="1800">
              <a:solidFill>
                <a:srgbClr val="FFFFFF"/>
              </a:solidFill>
            </a:endParaRPr>
          </a:p>
          <a:p>
            <a:pPr indent="-342900" lvl="0" marL="457200" rtl="0" algn="l">
              <a:spcBef>
                <a:spcPts val="0"/>
              </a:spcBef>
              <a:spcAft>
                <a:spcPts val="0"/>
              </a:spcAft>
              <a:buClr>
                <a:srgbClr val="FFFFFF"/>
              </a:buClr>
              <a:buSzPts val="1800"/>
              <a:buChar char="●"/>
            </a:pPr>
            <a:r>
              <a:rPr lang="it" sz="1800">
                <a:solidFill>
                  <a:srgbClr val="FFFFFF"/>
                </a:solidFill>
              </a:rPr>
              <a:t>Child 2: implements </a:t>
            </a:r>
            <a:r>
              <a:rPr lang="it" sz="1800"/>
              <a:t>a metaheuristic based on the</a:t>
            </a:r>
            <a:r>
              <a:rPr lang="it" sz="1800">
                <a:solidFill>
                  <a:srgbClr val="FFFFFF"/>
                </a:solidFill>
              </a:rPr>
              <a:t> genetic algorithm </a:t>
            </a:r>
            <a:r>
              <a:rPr lang="it" sz="1800">
                <a:solidFill>
                  <a:srgbClr val="FFFFFF"/>
                </a:solidFill>
              </a:rPr>
              <a:t>hybridized</a:t>
            </a:r>
            <a:r>
              <a:rPr lang="it" sz="1800">
                <a:solidFill>
                  <a:srgbClr val="FFFFFF"/>
                </a:solidFill>
              </a:rPr>
              <a:t> with tabu search</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281" name="Google Shape;281;p32"/>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282" name="Google Shape;282;p32"/>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283" name="Google Shape;283;p32"/>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284" name="Google Shape;284;p32"/>
          <p:cNvCxnSpPr>
            <a:stCxn id="283" idx="2"/>
            <a:endCxn id="281"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
        <p:nvSpPr>
          <p:cNvPr id="285" name="Google Shape;285;p32"/>
          <p:cNvSpPr txBox="1"/>
          <p:nvPr/>
        </p:nvSpPr>
        <p:spPr>
          <a:xfrm>
            <a:off x="417510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86" name="Google Shape;286;p32"/>
          <p:cNvSpPr txBox="1"/>
          <p:nvPr/>
        </p:nvSpPr>
        <p:spPr>
          <a:xfrm>
            <a:off x="5081125" y="195857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
        <p:nvSpPr>
          <p:cNvPr id="287" name="Google Shape;287;p32"/>
          <p:cNvSpPr txBox="1"/>
          <p:nvPr/>
        </p:nvSpPr>
        <p:spPr>
          <a:xfrm>
            <a:off x="417510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88" name="Google Shape;288;p32"/>
          <p:cNvSpPr txBox="1"/>
          <p:nvPr/>
        </p:nvSpPr>
        <p:spPr>
          <a:xfrm>
            <a:off x="5081125" y="3288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294" name="Google Shape;294;p33"/>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295" name="Google Shape;295;p33"/>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296" name="Google Shape;296;p33"/>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297" name="Google Shape;297;p33"/>
          <p:cNvCxnSpPr>
            <a:stCxn id="296" idx="2"/>
            <a:endCxn id="294"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33"/>
          <p:cNvSpPr txBox="1"/>
          <p:nvPr/>
        </p:nvSpPr>
        <p:spPr>
          <a:xfrm>
            <a:off x="417510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299" name="Google Shape;299;p33"/>
          <p:cNvSpPr txBox="1"/>
          <p:nvPr/>
        </p:nvSpPr>
        <p:spPr>
          <a:xfrm>
            <a:off x="5081125" y="195857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
        <p:nvSpPr>
          <p:cNvPr id="300" name="Google Shape;300;p33"/>
          <p:cNvSpPr txBox="1"/>
          <p:nvPr/>
        </p:nvSpPr>
        <p:spPr>
          <a:xfrm>
            <a:off x="417510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301" name="Google Shape;301;p33"/>
          <p:cNvSpPr txBox="1"/>
          <p:nvPr/>
        </p:nvSpPr>
        <p:spPr>
          <a:xfrm>
            <a:off x="5081125" y="3288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cxnSp>
        <p:nvCxnSpPr>
          <p:cNvPr id="302" name="Google Shape;302;p33"/>
          <p:cNvCxnSpPr/>
          <p:nvPr/>
        </p:nvCxnSpPr>
        <p:spPr>
          <a:xfrm>
            <a:off x="5671050" y="2542863"/>
            <a:ext cx="0" cy="54630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33"/>
          <p:cNvSpPr txBox="1"/>
          <p:nvPr>
            <p:ph idx="1" type="body"/>
          </p:nvPr>
        </p:nvSpPr>
        <p:spPr>
          <a:xfrm>
            <a:off x="5768800" y="2599488"/>
            <a:ext cx="2191500" cy="3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Is it greater than?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309" name="Google Shape;309;p34"/>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310" name="Google Shape;310;p34"/>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311" name="Google Shape;311;p34"/>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312" name="Google Shape;312;p34"/>
          <p:cNvCxnSpPr>
            <a:stCxn id="311" idx="2"/>
            <a:endCxn id="309"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34"/>
          <p:cNvSpPr txBox="1"/>
          <p:nvPr/>
        </p:nvSpPr>
        <p:spPr>
          <a:xfrm>
            <a:off x="4175100" y="1935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314" name="Google Shape;314;p34"/>
          <p:cNvSpPr txBox="1"/>
          <p:nvPr/>
        </p:nvSpPr>
        <p:spPr>
          <a:xfrm>
            <a:off x="5081125" y="195857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
        <p:nvSpPr>
          <p:cNvPr id="315" name="Google Shape;315;p34"/>
          <p:cNvSpPr txBox="1"/>
          <p:nvPr/>
        </p:nvSpPr>
        <p:spPr>
          <a:xfrm>
            <a:off x="4175100" y="326542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316" name="Google Shape;316;p34"/>
          <p:cNvSpPr txBox="1"/>
          <p:nvPr/>
        </p:nvSpPr>
        <p:spPr>
          <a:xfrm>
            <a:off x="5081125" y="3288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cxnSp>
        <p:nvCxnSpPr>
          <p:cNvPr id="317" name="Google Shape;317;p34"/>
          <p:cNvCxnSpPr/>
          <p:nvPr/>
        </p:nvCxnSpPr>
        <p:spPr>
          <a:xfrm>
            <a:off x="5671050" y="2542863"/>
            <a:ext cx="0" cy="5463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34"/>
          <p:cNvSpPr txBox="1"/>
          <p:nvPr>
            <p:ph idx="1" type="body"/>
          </p:nvPr>
        </p:nvSpPr>
        <p:spPr>
          <a:xfrm>
            <a:off x="5768800" y="2599500"/>
            <a:ext cx="2567700" cy="3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Is it greater than? NO =&gt; 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324" name="Google Shape;324;p35"/>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325" name="Google Shape;325;p35"/>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326" name="Google Shape;326;p35"/>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327" name="Google Shape;327;p35"/>
          <p:cNvCxnSpPr>
            <a:stCxn id="326" idx="2"/>
            <a:endCxn id="324"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35"/>
          <p:cNvSpPr txBox="1"/>
          <p:nvPr/>
        </p:nvSpPr>
        <p:spPr>
          <a:xfrm>
            <a:off x="3732350" y="195857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329" name="Google Shape;329;p35"/>
          <p:cNvSpPr txBox="1"/>
          <p:nvPr/>
        </p:nvSpPr>
        <p:spPr>
          <a:xfrm>
            <a:off x="5081125" y="195857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
        <p:nvSpPr>
          <p:cNvPr id="330" name="Google Shape;330;p35"/>
          <p:cNvSpPr txBox="1"/>
          <p:nvPr/>
        </p:nvSpPr>
        <p:spPr>
          <a:xfrm>
            <a:off x="3732350" y="3288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331" name="Google Shape;331;p35"/>
          <p:cNvSpPr txBox="1"/>
          <p:nvPr/>
        </p:nvSpPr>
        <p:spPr>
          <a:xfrm>
            <a:off x="5081125" y="3288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Example</a:t>
            </a:r>
            <a:endParaRPr sz="3000">
              <a:latin typeface="Arial"/>
              <a:ea typeface="Arial"/>
              <a:cs typeface="Arial"/>
              <a:sym typeface="Arial"/>
            </a:endParaRPr>
          </a:p>
        </p:txBody>
      </p:sp>
      <p:pic>
        <p:nvPicPr>
          <p:cNvPr id="337" name="Google Shape;337;p36"/>
          <p:cNvPicPr preferRelativeResize="0"/>
          <p:nvPr/>
        </p:nvPicPr>
        <p:blipFill>
          <a:blip r:embed="rId3">
            <a:alphaModFix/>
          </a:blip>
          <a:stretch>
            <a:fillRect/>
          </a:stretch>
        </p:blipFill>
        <p:spPr>
          <a:xfrm>
            <a:off x="2756175" y="1912425"/>
            <a:ext cx="3631652" cy="477250"/>
          </a:xfrm>
          <a:prstGeom prst="rect">
            <a:avLst/>
          </a:prstGeom>
          <a:noFill/>
          <a:ln>
            <a:noFill/>
          </a:ln>
        </p:spPr>
      </p:pic>
      <p:pic>
        <p:nvPicPr>
          <p:cNvPr id="338" name="Google Shape;338;p36"/>
          <p:cNvPicPr preferRelativeResize="0"/>
          <p:nvPr/>
        </p:nvPicPr>
        <p:blipFill>
          <a:blip r:embed="rId3">
            <a:alphaModFix/>
          </a:blip>
          <a:stretch>
            <a:fillRect/>
          </a:stretch>
        </p:blipFill>
        <p:spPr>
          <a:xfrm>
            <a:off x="2756175" y="3242350"/>
            <a:ext cx="3631652" cy="477250"/>
          </a:xfrm>
          <a:prstGeom prst="rect">
            <a:avLst/>
          </a:prstGeom>
          <a:noFill/>
          <a:ln>
            <a:noFill/>
          </a:ln>
        </p:spPr>
      </p:pic>
      <p:sp>
        <p:nvSpPr>
          <p:cNvPr id="339" name="Google Shape;339;p36"/>
          <p:cNvSpPr txBox="1"/>
          <p:nvPr>
            <p:ph idx="1" type="body"/>
          </p:nvPr>
        </p:nvSpPr>
        <p:spPr>
          <a:xfrm>
            <a:off x="4175100" y="1307850"/>
            <a:ext cx="7938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random</a:t>
            </a:r>
            <a:endParaRPr/>
          </a:p>
        </p:txBody>
      </p:sp>
      <p:cxnSp>
        <p:nvCxnSpPr>
          <p:cNvPr id="340" name="Google Shape;340;p36"/>
          <p:cNvCxnSpPr>
            <a:stCxn id="339" idx="2"/>
            <a:endCxn id="337" idx="0"/>
          </p:cNvCxnSpPr>
          <p:nvPr/>
        </p:nvCxnSpPr>
        <p:spPr>
          <a:xfrm>
            <a:off x="4572000" y="1652850"/>
            <a:ext cx="0" cy="2595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36"/>
          <p:cNvSpPr txBox="1"/>
          <p:nvPr/>
        </p:nvSpPr>
        <p:spPr>
          <a:xfrm>
            <a:off x="3732350" y="195857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342" name="Google Shape;342;p36"/>
          <p:cNvSpPr txBox="1"/>
          <p:nvPr/>
        </p:nvSpPr>
        <p:spPr>
          <a:xfrm>
            <a:off x="5081125" y="1958575"/>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sp>
        <p:nvSpPr>
          <p:cNvPr id="343" name="Google Shape;343;p36"/>
          <p:cNvSpPr txBox="1"/>
          <p:nvPr/>
        </p:nvSpPr>
        <p:spPr>
          <a:xfrm>
            <a:off x="3732350" y="3288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i</a:t>
            </a:r>
            <a:endParaRPr/>
          </a:p>
        </p:txBody>
      </p:sp>
      <p:sp>
        <p:nvSpPr>
          <p:cNvPr id="344" name="Google Shape;344;p36"/>
          <p:cNvSpPr txBox="1"/>
          <p:nvPr/>
        </p:nvSpPr>
        <p:spPr>
          <a:xfrm>
            <a:off x="5081125" y="3288500"/>
            <a:ext cx="28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a:t>j</a:t>
            </a:r>
            <a:endParaRPr/>
          </a:p>
        </p:txBody>
      </p:sp>
      <p:cxnSp>
        <p:nvCxnSpPr>
          <p:cNvPr id="345" name="Google Shape;345;p36"/>
          <p:cNvCxnSpPr/>
          <p:nvPr/>
        </p:nvCxnSpPr>
        <p:spPr>
          <a:xfrm>
            <a:off x="3664500" y="2384500"/>
            <a:ext cx="894900" cy="1524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6"/>
          <p:cNvCxnSpPr/>
          <p:nvPr/>
        </p:nvCxnSpPr>
        <p:spPr>
          <a:xfrm flipH="1" rot="10800000">
            <a:off x="4550025" y="2374055"/>
            <a:ext cx="904200" cy="1629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36"/>
          <p:cNvCxnSpPr/>
          <p:nvPr/>
        </p:nvCxnSpPr>
        <p:spPr>
          <a:xfrm flipH="1" rot="10800000">
            <a:off x="3664500" y="3089967"/>
            <a:ext cx="894900" cy="1524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6"/>
          <p:cNvCxnSpPr/>
          <p:nvPr/>
        </p:nvCxnSpPr>
        <p:spPr>
          <a:xfrm>
            <a:off x="4550025" y="3089950"/>
            <a:ext cx="904200" cy="1629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36"/>
          <p:cNvSpPr txBox="1"/>
          <p:nvPr>
            <p:ph idx="1" type="body"/>
          </p:nvPr>
        </p:nvSpPr>
        <p:spPr>
          <a:xfrm>
            <a:off x="2407800" y="2640925"/>
            <a:ext cx="4328400" cy="3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if sumR1 &gt; 2*sumR2  OR sumR2 &gt; 2^sumR1=&gt; STOP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it" sz="3000">
                <a:latin typeface="Arial"/>
                <a:ea typeface="Arial"/>
                <a:cs typeface="Arial"/>
                <a:sym typeface="Arial"/>
              </a:rPr>
              <a:t>Mutation</a:t>
            </a:r>
            <a:endParaRPr sz="3000">
              <a:latin typeface="Arial"/>
              <a:ea typeface="Arial"/>
              <a:cs typeface="Arial"/>
              <a:sym typeface="Arial"/>
            </a:endParaRPr>
          </a:p>
        </p:txBody>
      </p:sp>
      <p:sp>
        <p:nvSpPr>
          <p:cNvPr id="355" name="Google Shape;355;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t>Every gene of the chromosome is mutated:</a:t>
            </a:r>
            <a:endParaRPr sz="1800"/>
          </a:p>
          <a:p>
            <a:pPr indent="-342900" lvl="1" marL="914400" rtl="0" algn="l">
              <a:spcBef>
                <a:spcPts val="0"/>
              </a:spcBef>
              <a:spcAft>
                <a:spcPts val="0"/>
              </a:spcAft>
              <a:buSzPts val="1800"/>
              <a:buFont typeface="Arial"/>
              <a:buChar char="○"/>
            </a:pPr>
            <a:r>
              <a:rPr lang="it" sz="1800">
                <a:latin typeface="Arial"/>
                <a:ea typeface="Arial"/>
                <a:cs typeface="Arial"/>
                <a:sym typeface="Arial"/>
              </a:rPr>
              <a:t>ascending order of compatibility </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it" sz="1800">
                <a:latin typeface="Arial"/>
                <a:ea typeface="Arial"/>
                <a:cs typeface="Arial"/>
                <a:sym typeface="Arial"/>
              </a:rPr>
              <a:t>first those already served by a config and then those without.</a:t>
            </a:r>
            <a:endParaRPr sz="1800">
              <a:latin typeface="Arial"/>
              <a:ea typeface="Arial"/>
              <a:cs typeface="Arial"/>
              <a:sym typeface="Arial"/>
            </a:endParaRPr>
          </a:p>
          <a:p>
            <a:pPr indent="0" lvl="0" marL="0" rtl="0" algn="l">
              <a:spcBef>
                <a:spcPts val="1600"/>
              </a:spcBef>
              <a:spcAft>
                <a:spcPts val="0"/>
              </a:spcAft>
              <a:buNone/>
            </a:pPr>
            <a:r>
              <a:rPr lang="it" sz="1800"/>
              <a:t>We look for the configuration with positive gain and with the maximum compatibility then we assign this new configuration to the query accordingly to a threshold.</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Tabu Search</a:t>
            </a:r>
            <a:endParaRPr sz="3000">
              <a:latin typeface="Arial"/>
              <a:ea typeface="Arial"/>
              <a:cs typeface="Arial"/>
              <a:sym typeface="Arial"/>
            </a:endParaRPr>
          </a:p>
        </p:txBody>
      </p:sp>
      <p:sp>
        <p:nvSpPr>
          <p:cNvPr id="361" name="Google Shape;361;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t>Tabu Search: It is a translation of the TS from a stand-alone algorithm to function.</a:t>
            </a:r>
            <a:br>
              <a:rPr lang="it" sz="1800"/>
            </a:br>
            <a:r>
              <a:rPr lang="it" sz="1800"/>
              <a:t>It is executed on every child generated by the crossover, to improve it before the population replacement.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Conclusions</a:t>
            </a:r>
            <a:endParaRPr/>
          </a:p>
        </p:txBody>
      </p:sp>
      <p:sp>
        <p:nvSpPr>
          <p:cNvPr id="367" name="Google Shape;367;p39"/>
          <p:cNvSpPr txBox="1"/>
          <p:nvPr>
            <p:ph idx="1" type="body"/>
          </p:nvPr>
        </p:nvSpPr>
        <p:spPr>
          <a:xfrm>
            <a:off x="416350" y="1708075"/>
            <a:ext cx="39681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sz="1800"/>
              <a:t>Average difference of 4.6% </a:t>
            </a:r>
            <a:endParaRPr sz="1800"/>
          </a:p>
          <a:p>
            <a:pPr indent="-342900" lvl="0" marL="457200" rtl="0" algn="l">
              <a:spcBef>
                <a:spcPts val="0"/>
              </a:spcBef>
              <a:spcAft>
                <a:spcPts val="0"/>
              </a:spcAft>
              <a:buSzPts val="1800"/>
              <a:buChar char="●"/>
            </a:pPr>
            <a:r>
              <a:rPr lang="it" sz="1800"/>
              <a:t>Poor exploration of the solution space</a:t>
            </a:r>
            <a:endParaRPr sz="1800"/>
          </a:p>
          <a:p>
            <a:pPr indent="-342900" lvl="0" marL="457200" rtl="0" algn="l">
              <a:spcBef>
                <a:spcPts val="0"/>
              </a:spcBef>
              <a:spcAft>
                <a:spcPts val="0"/>
              </a:spcAft>
              <a:buSzPts val="1800"/>
              <a:buChar char="●"/>
            </a:pPr>
            <a:r>
              <a:rPr lang="it" sz="1800"/>
              <a:t>Improving initialization of Tabu Search</a:t>
            </a:r>
            <a:endParaRPr sz="1800"/>
          </a:p>
          <a:p>
            <a:pPr indent="-342900" lvl="0" marL="457200" rtl="0" algn="l">
              <a:spcBef>
                <a:spcPts val="0"/>
              </a:spcBef>
              <a:spcAft>
                <a:spcPts val="0"/>
              </a:spcAft>
              <a:buSzPts val="1800"/>
              <a:buChar char="●"/>
            </a:pPr>
            <a:r>
              <a:rPr lang="it" sz="1800"/>
              <a:t>Even the hybrid, based on the Genetic Algorithm</a:t>
            </a:r>
            <a:endParaRPr sz="1800"/>
          </a:p>
        </p:txBody>
      </p:sp>
      <p:pic>
        <p:nvPicPr>
          <p:cNvPr id="368" name="Google Shape;368;p39"/>
          <p:cNvPicPr preferRelativeResize="0"/>
          <p:nvPr/>
        </p:nvPicPr>
        <p:blipFill>
          <a:blip r:embed="rId3">
            <a:alphaModFix/>
          </a:blip>
          <a:stretch>
            <a:fillRect/>
          </a:stretch>
        </p:blipFill>
        <p:spPr>
          <a:xfrm>
            <a:off x="4847000" y="221538"/>
            <a:ext cx="3626276" cy="47004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Charts: first ten seconds</a:t>
            </a:r>
            <a:endParaRPr sz="3000">
              <a:latin typeface="Arial"/>
              <a:ea typeface="Arial"/>
              <a:cs typeface="Arial"/>
              <a:sym typeface="Arial"/>
            </a:endParaRPr>
          </a:p>
        </p:txBody>
      </p:sp>
      <p:pic>
        <p:nvPicPr>
          <p:cNvPr id="147" name="Google Shape;147;p15" title="Points scored"/>
          <p:cNvPicPr preferRelativeResize="0"/>
          <p:nvPr/>
        </p:nvPicPr>
        <p:blipFill>
          <a:blip r:embed="rId3">
            <a:alphaModFix/>
          </a:blip>
          <a:stretch>
            <a:fillRect/>
          </a:stretch>
        </p:blipFill>
        <p:spPr>
          <a:xfrm>
            <a:off x="320113" y="1468650"/>
            <a:ext cx="4090476" cy="2529276"/>
          </a:xfrm>
          <a:prstGeom prst="rect">
            <a:avLst/>
          </a:prstGeom>
          <a:noFill/>
          <a:ln>
            <a:noFill/>
          </a:ln>
        </p:spPr>
      </p:pic>
      <p:pic>
        <p:nvPicPr>
          <p:cNvPr id="148" name="Google Shape;148;p15" title="Points scored"/>
          <p:cNvPicPr preferRelativeResize="0"/>
          <p:nvPr/>
        </p:nvPicPr>
        <p:blipFill>
          <a:blip r:embed="rId4">
            <a:alphaModFix/>
          </a:blip>
          <a:stretch>
            <a:fillRect/>
          </a:stretch>
        </p:blipFill>
        <p:spPr>
          <a:xfrm>
            <a:off x="4733413" y="1468644"/>
            <a:ext cx="4090476" cy="25292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Charts: last seconds</a:t>
            </a:r>
            <a:endParaRPr sz="3000">
              <a:latin typeface="Arial"/>
              <a:ea typeface="Arial"/>
              <a:cs typeface="Arial"/>
              <a:sym typeface="Arial"/>
            </a:endParaRPr>
          </a:p>
        </p:txBody>
      </p:sp>
      <p:pic>
        <p:nvPicPr>
          <p:cNvPr id="154" name="Google Shape;154;p16" title="Points scored"/>
          <p:cNvPicPr preferRelativeResize="0"/>
          <p:nvPr/>
        </p:nvPicPr>
        <p:blipFill>
          <a:blip r:embed="rId3">
            <a:alphaModFix/>
          </a:blip>
          <a:stretch>
            <a:fillRect/>
          </a:stretch>
        </p:blipFill>
        <p:spPr>
          <a:xfrm>
            <a:off x="320113" y="1468650"/>
            <a:ext cx="4090476" cy="2529276"/>
          </a:xfrm>
          <a:prstGeom prst="rect">
            <a:avLst/>
          </a:prstGeom>
          <a:noFill/>
          <a:ln>
            <a:noFill/>
          </a:ln>
        </p:spPr>
      </p:pic>
      <p:pic>
        <p:nvPicPr>
          <p:cNvPr id="155" name="Google Shape;155;p16" title="Points scored"/>
          <p:cNvPicPr preferRelativeResize="0"/>
          <p:nvPr/>
        </p:nvPicPr>
        <p:blipFill>
          <a:blip r:embed="rId4">
            <a:alphaModFix/>
          </a:blip>
          <a:stretch>
            <a:fillRect/>
          </a:stretch>
        </p:blipFill>
        <p:spPr>
          <a:xfrm>
            <a:off x="4733413" y="1468644"/>
            <a:ext cx="4090476" cy="25292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Data Structures</a:t>
            </a:r>
            <a:endParaRPr sz="3000">
              <a:latin typeface="Arial"/>
              <a:ea typeface="Arial"/>
              <a:cs typeface="Arial"/>
              <a:sym typeface="Arial"/>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it" sz="1800"/>
              <a:t>vettX</a:t>
            </a:r>
            <a:r>
              <a:rPr lang="it" sz="1800"/>
              <a:t>: array of queries with its configuration.</a:t>
            </a:r>
            <a:endParaRPr sz="1800"/>
          </a:p>
          <a:p>
            <a:pPr indent="-342900" lvl="0" marL="457200" rtl="0" algn="l">
              <a:spcBef>
                <a:spcPts val="0"/>
              </a:spcBef>
              <a:spcAft>
                <a:spcPts val="0"/>
              </a:spcAft>
              <a:buSzPts val="1800"/>
              <a:buChar char="●"/>
            </a:pPr>
            <a:r>
              <a:rPr b="1" lang="it" sz="1800"/>
              <a:t>vettC</a:t>
            </a:r>
            <a:r>
              <a:rPr lang="it" sz="1800"/>
              <a:t>: it is the vector that for every configuration assigned to a query (vettX), returns how much is compatible with the active ind</a:t>
            </a:r>
            <a:r>
              <a:rPr lang="it" sz="1800"/>
              <a:t>exes</a:t>
            </a:r>
            <a:r>
              <a:rPr lang="it" sz="1800"/>
              <a:t>.</a:t>
            </a:r>
            <a:endParaRPr sz="1800"/>
          </a:p>
          <a:p>
            <a:pPr indent="-342900" lvl="0" marL="457200" rtl="0" algn="l">
              <a:spcBef>
                <a:spcPts val="0"/>
              </a:spcBef>
              <a:spcAft>
                <a:spcPts val="0"/>
              </a:spcAft>
              <a:buSzPts val="1800"/>
              <a:buChar char="●"/>
            </a:pPr>
            <a:r>
              <a:rPr b="1" lang="it" sz="1800"/>
              <a:t>vettR</a:t>
            </a:r>
            <a:r>
              <a:rPr lang="it" sz="1800"/>
              <a:t>: it is the vector that for every configuration assigned to a query (vettX), returns the ratio: gain/(mem+fixedcost).</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it" sz="1800"/>
              <a:t>	</a:t>
            </a:r>
            <a:endParaRPr sz="1800"/>
          </a:p>
          <a:p>
            <a:pPr indent="0" lvl="0" marL="0" rtl="0" algn="l">
              <a:spcBef>
                <a:spcPts val="0"/>
              </a:spcBef>
              <a:spcAft>
                <a:spcPts val="0"/>
              </a:spcAft>
              <a:buNone/>
            </a:pPr>
            <a:r>
              <a:rPr lang="it" sz="1800"/>
              <a:t>	</a:t>
            </a:r>
            <a:endParaRPr sz="1800"/>
          </a:p>
          <a:p>
            <a:pPr indent="0" lvl="0" marL="0" rtl="0" algn="l">
              <a:spcBef>
                <a:spcPts val="0"/>
              </a:spcBef>
              <a:spcAft>
                <a:spcPts val="0"/>
              </a:spcAft>
              <a:buClr>
                <a:srgbClr val="000000"/>
              </a:buClr>
              <a:buSzPts val="1100"/>
              <a:buFont typeface="Arial"/>
              <a:buNone/>
            </a:pPr>
            <a:r>
              <a:t/>
            </a:r>
            <a:endParaRPr sz="18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VettX</a:t>
            </a:r>
            <a:endParaRPr sz="3000">
              <a:latin typeface="Arial"/>
              <a:ea typeface="Arial"/>
              <a:cs typeface="Arial"/>
              <a:sym typeface="Arial"/>
            </a:endParaRPr>
          </a:p>
        </p:txBody>
      </p:sp>
      <p:sp>
        <p:nvSpPr>
          <p:cNvPr id="167" name="Google Shape;167;p18"/>
          <p:cNvSpPr txBox="1"/>
          <p:nvPr>
            <p:ph idx="1" type="body"/>
          </p:nvPr>
        </p:nvSpPr>
        <p:spPr>
          <a:xfrm>
            <a:off x="1297500" y="1204775"/>
            <a:ext cx="7038900" cy="28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it" sz="1800"/>
              <a:t>The value “-1” represents a </a:t>
            </a:r>
            <a:r>
              <a:rPr lang="it" sz="1800">
                <a:solidFill>
                  <a:srgbClr val="FFFF00"/>
                </a:solidFill>
              </a:rPr>
              <a:t>query </a:t>
            </a:r>
            <a:r>
              <a:rPr lang="it" sz="1800"/>
              <a:t>that is not served by any </a:t>
            </a:r>
            <a:r>
              <a:rPr lang="it" sz="1800">
                <a:solidFill>
                  <a:srgbClr val="6AA84F"/>
                </a:solidFill>
              </a:rPr>
              <a:t>configuration</a:t>
            </a:r>
            <a:r>
              <a:rPr lang="it" sz="1800"/>
              <a:t>.</a:t>
            </a:r>
            <a:endParaRPr sz="1800"/>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p>
        </p:txBody>
      </p:sp>
      <p:pic>
        <p:nvPicPr>
          <p:cNvPr id="168" name="Google Shape;168;p18"/>
          <p:cNvPicPr preferRelativeResize="0"/>
          <p:nvPr/>
        </p:nvPicPr>
        <p:blipFill rotWithShape="1">
          <a:blip r:embed="rId3">
            <a:alphaModFix/>
          </a:blip>
          <a:srcRect b="13659" l="0" r="0" t="26585"/>
          <a:stretch/>
        </p:blipFill>
        <p:spPr>
          <a:xfrm>
            <a:off x="1190625" y="2669175"/>
            <a:ext cx="6762750" cy="108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Initialization</a:t>
            </a:r>
            <a:endParaRPr sz="3000">
              <a:latin typeface="Arial"/>
              <a:ea typeface="Arial"/>
              <a:cs typeface="Arial"/>
              <a:sym typeface="Arial"/>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t>Greedy strategy to create a feasible solution with non-negative (*) objective function, that activate as many configurations as possible under the memory constraint.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it" sz="1800"/>
              <a:t>* </a:t>
            </a:r>
            <a:r>
              <a:rPr lang="it" sz="1800"/>
              <a:t>relaxed in the hybrid, iteration after iteration.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Tabu Search</a:t>
            </a:r>
            <a:endParaRPr sz="3000">
              <a:latin typeface="Arial"/>
              <a:ea typeface="Arial"/>
              <a:cs typeface="Arial"/>
              <a:sym typeface="Arial"/>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t" sz="1800">
                <a:solidFill>
                  <a:srgbClr val="FFFFFF"/>
                </a:solidFill>
              </a:rPr>
              <a:t>Local search operator</a:t>
            </a:r>
            <a:endParaRPr sz="1800">
              <a:solidFill>
                <a:srgbClr val="FFFFFF"/>
              </a:solidFill>
            </a:endParaRPr>
          </a:p>
          <a:p>
            <a:pPr indent="-342900" lvl="0" marL="457200" rtl="0" algn="l">
              <a:spcBef>
                <a:spcPts val="0"/>
              </a:spcBef>
              <a:spcAft>
                <a:spcPts val="0"/>
              </a:spcAft>
              <a:buSzPts val="1800"/>
              <a:buChar char="●"/>
            </a:pPr>
            <a:r>
              <a:rPr lang="it" sz="1800"/>
              <a:t>Neighborhood exploration</a:t>
            </a:r>
            <a:endParaRPr sz="1800"/>
          </a:p>
          <a:p>
            <a:pPr indent="-342900" lvl="0" marL="457200" rtl="0" algn="l">
              <a:spcBef>
                <a:spcPts val="0"/>
              </a:spcBef>
              <a:spcAft>
                <a:spcPts val="0"/>
              </a:spcAft>
              <a:buSzPts val="1800"/>
              <a:buChar char="●"/>
            </a:pPr>
            <a:r>
              <a:rPr lang="it" sz="1800"/>
              <a:t>Tuning</a:t>
            </a:r>
            <a:r>
              <a:rPr lang="it" sz="1800"/>
              <a:t>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latin typeface="Arial"/>
                <a:ea typeface="Arial"/>
                <a:cs typeface="Arial"/>
                <a:sym typeface="Arial"/>
              </a:rPr>
              <a:t>Local Search operator</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FFFFFF"/>
                </a:solidFill>
              </a:rPr>
              <a:t>͠x </a:t>
            </a:r>
            <a:r>
              <a:rPr lang="it" sz="1800">
                <a:solidFill>
                  <a:srgbClr val="FFFFFF"/>
                </a:solidFill>
              </a:rPr>
              <a:t> feasible → increase the obj function</a:t>
            </a:r>
            <a:endParaRPr sz="1800">
              <a:solidFill>
                <a:srgbClr val="FFFFFF"/>
              </a:solidFill>
            </a:endParaRPr>
          </a:p>
          <a:p>
            <a:pPr indent="0" lvl="0" marL="457200" rtl="0" algn="l">
              <a:spcBef>
                <a:spcPts val="0"/>
              </a:spcBef>
              <a:spcAft>
                <a:spcPts val="0"/>
              </a:spcAft>
              <a:buNone/>
            </a:pPr>
            <a:r>
              <a:rPr lang="it" sz="1800">
                <a:solidFill>
                  <a:srgbClr val="FFFFFF"/>
                </a:solidFill>
              </a:rPr>
              <a:t>exchange the five best inactive configuration with the five worst active (gain wise)</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it" sz="1800">
                <a:solidFill>
                  <a:srgbClr val="FFFFFF"/>
                </a:solidFill>
              </a:rPr>
              <a:t>͠x  </a:t>
            </a:r>
            <a:r>
              <a:rPr lang="it" sz="1800">
                <a:solidFill>
                  <a:srgbClr val="FFFFFF"/>
                </a:solidFill>
              </a:rPr>
              <a:t>infeasible → reduce infeasibility &amp; increase the obj function</a:t>
            </a:r>
            <a:endParaRPr sz="1800">
              <a:solidFill>
                <a:srgbClr val="FFFFFF"/>
              </a:solidFill>
            </a:endParaRPr>
          </a:p>
          <a:p>
            <a:pPr indent="0" lvl="0" marL="457200" rtl="0" algn="l">
              <a:spcBef>
                <a:spcPts val="0"/>
              </a:spcBef>
              <a:spcAft>
                <a:spcPts val="0"/>
              </a:spcAft>
              <a:buClr>
                <a:srgbClr val="000000"/>
              </a:buClr>
              <a:buSzPts val="1100"/>
              <a:buFont typeface="Arial"/>
              <a:buNone/>
            </a:pPr>
            <a:r>
              <a:rPr lang="it" sz="1800">
                <a:solidFill>
                  <a:srgbClr val="FFFFFF"/>
                </a:solidFill>
              </a:rPr>
              <a:t>exchange five best inactive configuration with five worst active (memory wise)</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