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Yeseva One" charset="1" panose="00000500000000000000"/>
      <p:regular r:id="rId13"/>
    </p:embeddedFont>
    <p:embeddedFont>
      <p:font typeface="Glacial Indifference" charset="1" panose="00000000000000000000"/>
      <p:regular r:id="rId14"/>
    </p:embeddedFont>
    <p:embeddedFont>
      <p:font typeface="Bree Serif" charset="1" panose="020005030400000200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DE6B8"/>
        </a:solidFill>
      </p:bgPr>
    </p:bg>
    <p:spTree>
      <p:nvGrpSpPr>
        <p:cNvPr id="1" name=""/>
        <p:cNvGrpSpPr/>
        <p:nvPr/>
      </p:nvGrpSpPr>
      <p:grpSpPr>
        <a:xfrm>
          <a:off x="0" y="0"/>
          <a:ext cx="0" cy="0"/>
          <a:chOff x="0" y="0"/>
          <a:chExt cx="0" cy="0"/>
        </a:xfrm>
      </p:grpSpPr>
      <p:grpSp>
        <p:nvGrpSpPr>
          <p:cNvPr name="Group 2" id="2"/>
          <p:cNvGrpSpPr/>
          <p:nvPr/>
        </p:nvGrpSpPr>
        <p:grpSpPr>
          <a:xfrm rot="0">
            <a:off x="4049108" y="2081927"/>
            <a:ext cx="8737098" cy="5519548"/>
            <a:chOff x="0" y="0"/>
            <a:chExt cx="11649463" cy="7359397"/>
          </a:xfrm>
        </p:grpSpPr>
        <p:sp>
          <p:nvSpPr>
            <p:cNvPr name="TextBox 3" id="3"/>
            <p:cNvSpPr txBox="true"/>
            <p:nvPr/>
          </p:nvSpPr>
          <p:spPr>
            <a:xfrm rot="0">
              <a:off x="0" y="219075"/>
              <a:ext cx="11649463" cy="4409424"/>
            </a:xfrm>
            <a:prstGeom prst="rect">
              <a:avLst/>
            </a:prstGeom>
          </p:spPr>
          <p:txBody>
            <a:bodyPr anchor="t" rtlCol="false" tIns="0" lIns="0" bIns="0" rIns="0">
              <a:spAutoFit/>
            </a:bodyPr>
            <a:lstStyle/>
            <a:p>
              <a:pPr algn="l">
                <a:lnSpc>
                  <a:spcPts val="12424"/>
                </a:lnSpc>
              </a:pPr>
              <a:r>
                <a:rPr lang="en-US" sz="12424">
                  <a:solidFill>
                    <a:srgbClr val="000000"/>
                  </a:solidFill>
                  <a:latin typeface="Yeseva One"/>
                  <a:ea typeface="Yeseva One"/>
                  <a:cs typeface="Yeseva One"/>
                  <a:sym typeface="Yeseva One"/>
                </a:rPr>
                <a:t>Análisis</a:t>
              </a:r>
            </a:p>
            <a:p>
              <a:pPr algn="l">
                <a:lnSpc>
                  <a:spcPts val="12424"/>
                </a:lnSpc>
              </a:pPr>
              <a:r>
                <a:rPr lang="en-US" sz="12424">
                  <a:solidFill>
                    <a:srgbClr val="000000"/>
                  </a:solidFill>
                  <a:latin typeface="Yeseva One"/>
                  <a:ea typeface="Yeseva One"/>
                  <a:cs typeface="Yeseva One"/>
                  <a:sym typeface="Yeseva One"/>
                </a:rPr>
                <a:t>del Titanic</a:t>
              </a:r>
            </a:p>
          </p:txBody>
        </p:sp>
        <p:sp>
          <p:nvSpPr>
            <p:cNvPr name="TextBox 4" id="4"/>
            <p:cNvSpPr txBox="true"/>
            <p:nvPr/>
          </p:nvSpPr>
          <p:spPr>
            <a:xfrm rot="0">
              <a:off x="0" y="5244961"/>
              <a:ext cx="11649463" cy="2114435"/>
            </a:xfrm>
            <a:prstGeom prst="rect">
              <a:avLst/>
            </a:prstGeom>
          </p:spPr>
          <p:txBody>
            <a:bodyPr anchor="t" rtlCol="false" tIns="0" lIns="0" bIns="0" rIns="0">
              <a:spAutoFit/>
            </a:bodyPr>
            <a:lstStyle/>
            <a:p>
              <a:pPr algn="l">
                <a:lnSpc>
                  <a:spcPts val="4365"/>
                </a:lnSpc>
              </a:pPr>
              <a:r>
                <a:rPr lang="en-US" sz="3118" spc="480">
                  <a:solidFill>
                    <a:srgbClr val="000000"/>
                  </a:solidFill>
                  <a:latin typeface="Glacial Indifference"/>
                  <a:ea typeface="Glacial Indifference"/>
                  <a:cs typeface="Glacial Indifference"/>
                  <a:sym typeface="Glacial Indifference"/>
                </a:rPr>
                <a:t>TASAS DE MORTALIDAD Y FACTORES RELEVANTES A QUIEN SALIA VIVO Y PORQUE $$</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6B8"/>
        </a:solidFill>
      </p:bgPr>
    </p:bg>
    <p:spTree>
      <p:nvGrpSpPr>
        <p:cNvPr id="1" name=""/>
        <p:cNvGrpSpPr/>
        <p:nvPr/>
      </p:nvGrpSpPr>
      <p:grpSpPr>
        <a:xfrm>
          <a:off x="0" y="0"/>
          <a:ext cx="0" cy="0"/>
          <a:chOff x="0" y="0"/>
          <a:chExt cx="0" cy="0"/>
        </a:xfrm>
      </p:grpSpPr>
      <p:sp>
        <p:nvSpPr>
          <p:cNvPr name="Freeform 2" id="2"/>
          <p:cNvSpPr/>
          <p:nvPr/>
        </p:nvSpPr>
        <p:spPr>
          <a:xfrm flipH="false" flipV="false" rot="0">
            <a:off x="3182816" y="4322372"/>
            <a:ext cx="11301259" cy="5450639"/>
          </a:xfrm>
          <a:custGeom>
            <a:avLst/>
            <a:gdLst/>
            <a:ahLst/>
            <a:cxnLst/>
            <a:rect r="r" b="b" t="t" l="l"/>
            <a:pathLst>
              <a:path h="5450639" w="11301259">
                <a:moveTo>
                  <a:pt x="0" y="0"/>
                </a:moveTo>
                <a:lnTo>
                  <a:pt x="11301259" y="0"/>
                </a:lnTo>
                <a:lnTo>
                  <a:pt x="11301259" y="5450639"/>
                </a:lnTo>
                <a:lnTo>
                  <a:pt x="0" y="5450639"/>
                </a:lnTo>
                <a:lnTo>
                  <a:pt x="0" y="0"/>
                </a:lnTo>
                <a:close/>
              </a:path>
            </a:pathLst>
          </a:custGeom>
          <a:blipFill>
            <a:blip r:embed="rId2"/>
            <a:stretch>
              <a:fillRect l="0" t="-299" r="0" b="0"/>
            </a:stretch>
          </a:blipFill>
        </p:spPr>
      </p:sp>
      <p:sp>
        <p:nvSpPr>
          <p:cNvPr name="TextBox 3" id="3"/>
          <p:cNvSpPr txBox="true"/>
          <p:nvPr/>
        </p:nvSpPr>
        <p:spPr>
          <a:xfrm rot="0">
            <a:off x="4139373" y="371935"/>
            <a:ext cx="8963174" cy="762001"/>
          </a:xfrm>
          <a:prstGeom prst="rect">
            <a:avLst/>
          </a:prstGeom>
        </p:spPr>
        <p:txBody>
          <a:bodyPr anchor="t" rtlCol="false" tIns="0" lIns="0" bIns="0" rIns="0">
            <a:spAutoFit/>
          </a:bodyPr>
          <a:lstStyle/>
          <a:p>
            <a:pPr algn="ctr">
              <a:lnSpc>
                <a:spcPts val="6299"/>
              </a:lnSpc>
            </a:pPr>
            <a:r>
              <a:rPr lang="en-US" sz="4499">
                <a:solidFill>
                  <a:srgbClr val="000000"/>
                </a:solidFill>
                <a:latin typeface="Bree Serif"/>
                <a:ea typeface="Bree Serif"/>
                <a:cs typeface="Bree Serif"/>
                <a:sym typeface="Bree Serif"/>
              </a:rPr>
              <a:t>Tasa de mortalidad Titanic general</a:t>
            </a:r>
          </a:p>
        </p:txBody>
      </p:sp>
      <p:sp>
        <p:nvSpPr>
          <p:cNvPr name="TextBox 4" id="4"/>
          <p:cNvSpPr txBox="true"/>
          <p:nvPr/>
        </p:nvSpPr>
        <p:spPr>
          <a:xfrm rot="0">
            <a:off x="1199523" y="2076771"/>
            <a:ext cx="15267845" cy="1780540"/>
          </a:xfrm>
          <a:prstGeom prst="rect">
            <a:avLst/>
          </a:prstGeom>
        </p:spPr>
        <p:txBody>
          <a:bodyPr anchor="t" rtlCol="false" tIns="0" lIns="0" bIns="0" rIns="0">
            <a:spAutoFit/>
          </a:bodyPr>
          <a:lstStyle/>
          <a:p>
            <a:pPr algn="ctr">
              <a:lnSpc>
                <a:spcPts val="4759"/>
              </a:lnSpc>
            </a:pPr>
            <a:r>
              <a:rPr lang="en-US" sz="3399">
                <a:solidFill>
                  <a:srgbClr val="000000"/>
                </a:solidFill>
                <a:latin typeface="Bree Serif"/>
                <a:ea typeface="Bree Serif"/>
                <a:cs typeface="Bree Serif"/>
                <a:sym typeface="Bree Serif"/>
              </a:rPr>
              <a:t>En general la tasa de mortalidad supera el 60% total de los pasajeros lo cual equivale a mas de 550 pasajeros que abordaron el barco, por esto se considera una tasa de mortalidad alta.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6B8"/>
        </a:solidFill>
      </p:bgPr>
    </p:bg>
    <p:spTree>
      <p:nvGrpSpPr>
        <p:cNvPr id="1" name=""/>
        <p:cNvGrpSpPr/>
        <p:nvPr/>
      </p:nvGrpSpPr>
      <p:grpSpPr>
        <a:xfrm>
          <a:off x="0" y="0"/>
          <a:ext cx="0" cy="0"/>
          <a:chOff x="0" y="0"/>
          <a:chExt cx="0" cy="0"/>
        </a:xfrm>
      </p:grpSpPr>
      <p:sp>
        <p:nvSpPr>
          <p:cNvPr name="Freeform 2" id="2"/>
          <p:cNvSpPr/>
          <p:nvPr/>
        </p:nvSpPr>
        <p:spPr>
          <a:xfrm flipH="false" flipV="false" rot="0">
            <a:off x="10024777" y="1748944"/>
            <a:ext cx="7638036" cy="6129288"/>
          </a:xfrm>
          <a:custGeom>
            <a:avLst/>
            <a:gdLst/>
            <a:ahLst/>
            <a:cxnLst/>
            <a:rect r="r" b="b" t="t" l="l"/>
            <a:pathLst>
              <a:path h="6129288" w="7638036">
                <a:moveTo>
                  <a:pt x="0" y="0"/>
                </a:moveTo>
                <a:lnTo>
                  <a:pt x="7638035" y="0"/>
                </a:lnTo>
                <a:lnTo>
                  <a:pt x="7638035" y="6129288"/>
                </a:lnTo>
                <a:lnTo>
                  <a:pt x="0" y="6129288"/>
                </a:lnTo>
                <a:lnTo>
                  <a:pt x="0" y="0"/>
                </a:lnTo>
                <a:close/>
              </a:path>
            </a:pathLst>
          </a:custGeom>
          <a:blipFill>
            <a:blip r:embed="rId2"/>
            <a:stretch>
              <a:fillRect l="0" t="0" r="0" b="0"/>
            </a:stretch>
          </a:blipFill>
        </p:spPr>
      </p:sp>
      <p:sp>
        <p:nvSpPr>
          <p:cNvPr name="TextBox 3" id="3"/>
          <p:cNvSpPr txBox="true"/>
          <p:nvPr/>
        </p:nvSpPr>
        <p:spPr>
          <a:xfrm rot="0">
            <a:off x="261520" y="3289906"/>
            <a:ext cx="9396326" cy="3580765"/>
          </a:xfrm>
          <a:prstGeom prst="rect">
            <a:avLst/>
          </a:prstGeom>
        </p:spPr>
        <p:txBody>
          <a:bodyPr anchor="t" rtlCol="false" tIns="0" lIns="0" bIns="0" rIns="0">
            <a:spAutoFit/>
          </a:bodyPr>
          <a:lstStyle/>
          <a:p>
            <a:pPr algn="ctr">
              <a:lnSpc>
                <a:spcPts val="4759"/>
              </a:lnSpc>
            </a:pPr>
            <a:r>
              <a:rPr lang="en-US" sz="3399">
                <a:solidFill>
                  <a:srgbClr val="000000"/>
                </a:solidFill>
                <a:latin typeface="Bree Serif"/>
                <a:ea typeface="Bree Serif"/>
                <a:cs typeface="Bree Serif"/>
                <a:sym typeface="Bree Serif"/>
              </a:rPr>
              <a:t>En el Caso de si los niños y las mujeres salían primeros del barco podemos confirmar que fue el caso, del total de las mujeres que subieron al barco mas de un 70 % sobrevivió, y cerca de un 55% de los niños, mientras que de los hombres solo sobrevivieron menos del 20 %</a:t>
            </a:r>
          </a:p>
        </p:txBody>
      </p:sp>
      <p:sp>
        <p:nvSpPr>
          <p:cNvPr name="TextBox 4" id="4"/>
          <p:cNvSpPr txBox="true"/>
          <p:nvPr/>
        </p:nvSpPr>
        <p:spPr>
          <a:xfrm rot="0">
            <a:off x="3152546" y="257520"/>
            <a:ext cx="10691248" cy="762001"/>
          </a:xfrm>
          <a:prstGeom prst="rect">
            <a:avLst/>
          </a:prstGeom>
        </p:spPr>
        <p:txBody>
          <a:bodyPr anchor="t" rtlCol="false" tIns="0" lIns="0" bIns="0" rIns="0">
            <a:spAutoFit/>
          </a:bodyPr>
          <a:lstStyle/>
          <a:p>
            <a:pPr algn="ctr">
              <a:lnSpc>
                <a:spcPts val="6299"/>
              </a:lnSpc>
            </a:pPr>
            <a:r>
              <a:rPr lang="en-US" sz="4499">
                <a:solidFill>
                  <a:srgbClr val="000000"/>
                </a:solidFill>
                <a:latin typeface="Bree Serif"/>
                <a:ea typeface="Bree Serif"/>
                <a:cs typeface="Bree Serif"/>
                <a:sym typeface="Bree Serif"/>
              </a:rPr>
              <a:t>¿ Mujeres y niños primeros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6B8"/>
        </a:solidFill>
      </p:bgPr>
    </p:bg>
    <p:spTree>
      <p:nvGrpSpPr>
        <p:cNvPr id="1" name=""/>
        <p:cNvGrpSpPr/>
        <p:nvPr/>
      </p:nvGrpSpPr>
      <p:grpSpPr>
        <a:xfrm>
          <a:off x="0" y="0"/>
          <a:ext cx="0" cy="0"/>
          <a:chOff x="0" y="0"/>
          <a:chExt cx="0" cy="0"/>
        </a:xfrm>
      </p:grpSpPr>
      <p:sp>
        <p:nvSpPr>
          <p:cNvPr name="Freeform 2" id="2"/>
          <p:cNvSpPr/>
          <p:nvPr/>
        </p:nvSpPr>
        <p:spPr>
          <a:xfrm flipH="false" flipV="false" rot="0">
            <a:off x="489261" y="1898831"/>
            <a:ext cx="7633203" cy="6203112"/>
          </a:xfrm>
          <a:custGeom>
            <a:avLst/>
            <a:gdLst/>
            <a:ahLst/>
            <a:cxnLst/>
            <a:rect r="r" b="b" t="t" l="l"/>
            <a:pathLst>
              <a:path h="6203112" w="7633203">
                <a:moveTo>
                  <a:pt x="0" y="0"/>
                </a:moveTo>
                <a:lnTo>
                  <a:pt x="7633204" y="0"/>
                </a:lnTo>
                <a:lnTo>
                  <a:pt x="7633204" y="6203112"/>
                </a:lnTo>
                <a:lnTo>
                  <a:pt x="0" y="6203112"/>
                </a:lnTo>
                <a:lnTo>
                  <a:pt x="0" y="0"/>
                </a:lnTo>
                <a:close/>
              </a:path>
            </a:pathLst>
          </a:custGeom>
          <a:blipFill>
            <a:blip r:embed="rId2"/>
            <a:stretch>
              <a:fillRect l="-1268" t="0" r="0" b="0"/>
            </a:stretch>
          </a:blipFill>
        </p:spPr>
      </p:sp>
      <p:sp>
        <p:nvSpPr>
          <p:cNvPr name="TextBox 3" id="3"/>
          <p:cNvSpPr txBox="true"/>
          <p:nvPr/>
        </p:nvSpPr>
        <p:spPr>
          <a:xfrm rot="0">
            <a:off x="7268319" y="583845"/>
            <a:ext cx="3751362" cy="762001"/>
          </a:xfrm>
          <a:prstGeom prst="rect">
            <a:avLst/>
          </a:prstGeom>
        </p:spPr>
        <p:txBody>
          <a:bodyPr anchor="t" rtlCol="false" tIns="0" lIns="0" bIns="0" rIns="0">
            <a:spAutoFit/>
          </a:bodyPr>
          <a:lstStyle/>
          <a:p>
            <a:pPr algn="ctr">
              <a:lnSpc>
                <a:spcPts val="6299"/>
              </a:lnSpc>
            </a:pPr>
            <a:r>
              <a:rPr lang="en-US" sz="4499">
                <a:solidFill>
                  <a:srgbClr val="000000"/>
                </a:solidFill>
                <a:latin typeface="Bree Serif"/>
                <a:ea typeface="Bree Serif"/>
                <a:cs typeface="Bree Serif"/>
                <a:sym typeface="Bree Serif"/>
              </a:rPr>
              <a:t>Influía la clase</a:t>
            </a:r>
          </a:p>
        </p:txBody>
      </p:sp>
      <p:sp>
        <p:nvSpPr>
          <p:cNvPr name="TextBox 4" id="4"/>
          <p:cNvSpPr txBox="true"/>
          <p:nvPr/>
        </p:nvSpPr>
        <p:spPr>
          <a:xfrm rot="0">
            <a:off x="8833445" y="2419667"/>
            <a:ext cx="9144000" cy="4780915"/>
          </a:xfrm>
          <a:prstGeom prst="rect">
            <a:avLst/>
          </a:prstGeom>
        </p:spPr>
        <p:txBody>
          <a:bodyPr anchor="t" rtlCol="false" tIns="0" lIns="0" bIns="0" rIns="0">
            <a:spAutoFit/>
          </a:bodyPr>
          <a:lstStyle/>
          <a:p>
            <a:pPr algn="ctr">
              <a:lnSpc>
                <a:spcPts val="4759"/>
              </a:lnSpc>
            </a:pPr>
            <a:r>
              <a:rPr lang="en-US" sz="3399">
                <a:solidFill>
                  <a:srgbClr val="000000"/>
                </a:solidFill>
                <a:latin typeface="Bree Serif"/>
                <a:ea typeface="Bree Serif"/>
                <a:cs typeface="Bree Serif"/>
                <a:sym typeface="Bree Serif"/>
              </a:rPr>
              <a:t>como era de esperar las clases influían mucho, obviamente los pasajeros que viajaban en primera clase fueron los primeros en subir a los botes de salvavidas, lo que refleja la tasa de supervivencia de mas del 60 % , mientras que de segunda clase apenas llegan al 50 % y no hablemos de la tercera clase que solo se salvaron alrededor del 25 % .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6B8"/>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309475"/>
            <a:ext cx="8962068" cy="5832541"/>
          </a:xfrm>
          <a:custGeom>
            <a:avLst/>
            <a:gdLst/>
            <a:ahLst/>
            <a:cxnLst/>
            <a:rect r="r" b="b" t="t" l="l"/>
            <a:pathLst>
              <a:path h="5832541" w="8962068">
                <a:moveTo>
                  <a:pt x="0" y="0"/>
                </a:moveTo>
                <a:lnTo>
                  <a:pt x="8962068" y="0"/>
                </a:lnTo>
                <a:lnTo>
                  <a:pt x="8962068" y="5832540"/>
                </a:lnTo>
                <a:lnTo>
                  <a:pt x="0" y="5832540"/>
                </a:lnTo>
                <a:lnTo>
                  <a:pt x="0" y="0"/>
                </a:lnTo>
                <a:close/>
              </a:path>
            </a:pathLst>
          </a:custGeom>
          <a:blipFill>
            <a:blip r:embed="rId2"/>
            <a:stretch>
              <a:fillRect l="-145" t="0" r="-145" b="0"/>
            </a:stretch>
          </a:blipFill>
        </p:spPr>
      </p:sp>
      <p:sp>
        <p:nvSpPr>
          <p:cNvPr name="TextBox 3" id="3"/>
          <p:cNvSpPr txBox="true"/>
          <p:nvPr/>
        </p:nvSpPr>
        <p:spPr>
          <a:xfrm rot="0">
            <a:off x="5501844" y="714375"/>
            <a:ext cx="6349454" cy="771525"/>
          </a:xfrm>
          <a:prstGeom prst="rect">
            <a:avLst/>
          </a:prstGeom>
        </p:spPr>
        <p:txBody>
          <a:bodyPr anchor="t" rtlCol="false" tIns="0" lIns="0" bIns="0" rIns="0">
            <a:spAutoFit/>
          </a:bodyPr>
          <a:lstStyle/>
          <a:p>
            <a:pPr algn="ctr">
              <a:lnSpc>
                <a:spcPts val="6299"/>
              </a:lnSpc>
            </a:pPr>
            <a:r>
              <a:rPr lang="en-US" sz="4500">
                <a:solidFill>
                  <a:srgbClr val="000000"/>
                </a:solidFill>
                <a:latin typeface="Bree Serif"/>
                <a:ea typeface="Bree Serif"/>
                <a:cs typeface="Bree Serif"/>
                <a:sym typeface="Bree Serif"/>
              </a:rPr>
              <a:t>Tasas de niños y mujeres</a:t>
            </a:r>
          </a:p>
        </p:txBody>
      </p:sp>
      <p:sp>
        <p:nvSpPr>
          <p:cNvPr name="TextBox 4" id="4"/>
          <p:cNvSpPr txBox="true"/>
          <p:nvPr/>
        </p:nvSpPr>
        <p:spPr>
          <a:xfrm rot="0">
            <a:off x="0" y="4432377"/>
            <a:ext cx="9004046" cy="2380615"/>
          </a:xfrm>
          <a:prstGeom prst="rect">
            <a:avLst/>
          </a:prstGeom>
        </p:spPr>
        <p:txBody>
          <a:bodyPr anchor="t" rtlCol="false" tIns="0" lIns="0" bIns="0" rIns="0">
            <a:spAutoFit/>
          </a:bodyPr>
          <a:lstStyle/>
          <a:p>
            <a:pPr algn="ctr">
              <a:lnSpc>
                <a:spcPts val="4759"/>
              </a:lnSpc>
            </a:pPr>
            <a:r>
              <a:rPr lang="en-US" sz="3399">
                <a:solidFill>
                  <a:srgbClr val="000000"/>
                </a:solidFill>
                <a:latin typeface="Bree Serif"/>
                <a:ea typeface="Bree Serif"/>
                <a:cs typeface="Bree Serif"/>
                <a:sym typeface="Bree Serif"/>
              </a:rPr>
              <a:t>en el caso de las mujeres sobrevivieron 74,2% y de los niños un 54%, podemos por lo cual confirmar que las mujeres fueron las mas favorecidas y después los niños.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6B8"/>
        </a:solidFill>
      </p:bgPr>
    </p:bg>
    <p:spTree>
      <p:nvGrpSpPr>
        <p:cNvPr id="1" name=""/>
        <p:cNvGrpSpPr/>
        <p:nvPr/>
      </p:nvGrpSpPr>
      <p:grpSpPr>
        <a:xfrm>
          <a:off x="0" y="0"/>
          <a:ext cx="0" cy="0"/>
          <a:chOff x="0" y="0"/>
          <a:chExt cx="0" cy="0"/>
        </a:xfrm>
      </p:grpSpPr>
      <p:sp>
        <p:nvSpPr>
          <p:cNvPr name="Freeform 2" id="2"/>
          <p:cNvSpPr/>
          <p:nvPr/>
        </p:nvSpPr>
        <p:spPr>
          <a:xfrm flipH="false" flipV="false" rot="0">
            <a:off x="11090675" y="115700"/>
            <a:ext cx="6897819" cy="4624201"/>
          </a:xfrm>
          <a:custGeom>
            <a:avLst/>
            <a:gdLst/>
            <a:ahLst/>
            <a:cxnLst/>
            <a:rect r="r" b="b" t="t" l="l"/>
            <a:pathLst>
              <a:path h="4624201" w="6897819">
                <a:moveTo>
                  <a:pt x="0" y="0"/>
                </a:moveTo>
                <a:lnTo>
                  <a:pt x="6897819" y="0"/>
                </a:lnTo>
                <a:lnTo>
                  <a:pt x="6897819" y="4624201"/>
                </a:lnTo>
                <a:lnTo>
                  <a:pt x="0" y="4624201"/>
                </a:lnTo>
                <a:lnTo>
                  <a:pt x="0" y="0"/>
                </a:lnTo>
                <a:close/>
              </a:path>
            </a:pathLst>
          </a:custGeom>
          <a:blipFill>
            <a:blip r:embed="rId2"/>
            <a:stretch>
              <a:fillRect l="0" t="0" r="0" b="-1365"/>
            </a:stretch>
          </a:blipFill>
        </p:spPr>
      </p:sp>
      <p:sp>
        <p:nvSpPr>
          <p:cNvPr name="Freeform 3" id="3"/>
          <p:cNvSpPr/>
          <p:nvPr/>
        </p:nvSpPr>
        <p:spPr>
          <a:xfrm flipH="false" flipV="false" rot="0">
            <a:off x="11090675" y="4837970"/>
            <a:ext cx="6992623" cy="5189838"/>
          </a:xfrm>
          <a:custGeom>
            <a:avLst/>
            <a:gdLst/>
            <a:ahLst/>
            <a:cxnLst/>
            <a:rect r="r" b="b" t="t" l="l"/>
            <a:pathLst>
              <a:path h="5189838" w="6992623">
                <a:moveTo>
                  <a:pt x="0" y="0"/>
                </a:moveTo>
                <a:lnTo>
                  <a:pt x="6992623" y="0"/>
                </a:lnTo>
                <a:lnTo>
                  <a:pt x="6992623" y="5189838"/>
                </a:lnTo>
                <a:lnTo>
                  <a:pt x="0" y="5189838"/>
                </a:lnTo>
                <a:lnTo>
                  <a:pt x="0" y="0"/>
                </a:lnTo>
                <a:close/>
              </a:path>
            </a:pathLst>
          </a:custGeom>
          <a:blipFill>
            <a:blip r:embed="rId3"/>
            <a:stretch>
              <a:fillRect l="0" t="0" r="0" b="0"/>
            </a:stretch>
          </a:blipFill>
        </p:spPr>
      </p:sp>
      <p:sp>
        <p:nvSpPr>
          <p:cNvPr name="TextBox 4" id="4"/>
          <p:cNvSpPr txBox="true"/>
          <p:nvPr/>
        </p:nvSpPr>
        <p:spPr>
          <a:xfrm rot="0">
            <a:off x="228830" y="1609256"/>
            <a:ext cx="10652821" cy="4780915"/>
          </a:xfrm>
          <a:prstGeom prst="rect">
            <a:avLst/>
          </a:prstGeom>
        </p:spPr>
        <p:txBody>
          <a:bodyPr anchor="t" rtlCol="false" tIns="0" lIns="0" bIns="0" rIns="0">
            <a:spAutoFit/>
          </a:bodyPr>
          <a:lstStyle/>
          <a:p>
            <a:pPr algn="ctr">
              <a:lnSpc>
                <a:spcPts val="4759"/>
              </a:lnSpc>
            </a:pPr>
            <a:r>
              <a:rPr lang="en-US" sz="3399">
                <a:solidFill>
                  <a:srgbClr val="000000"/>
                </a:solidFill>
                <a:latin typeface="Bree Serif"/>
                <a:ea typeface="Bree Serif"/>
                <a:cs typeface="Bree Serif"/>
                <a:sym typeface="Bree Serif"/>
              </a:rPr>
              <a:t>La pregunta de si podía influir el puerto de embarque con la probabilidad de sobrevivir es curiosa, ya que en el primer grafico que tenemos podemos pensar que embarcar de Cherbourg era el puerto adecuado para tener las mejores opciones pero no, como podemos ver lo que ocurre es que en Cherbourg han abordado muchos de primera clase.</a:t>
            </a:r>
          </a:p>
          <a:p>
            <a:pPr algn="ctr">
              <a:lnSpc>
                <a:spcPts val="4759"/>
              </a:lnSpc>
            </a:pPr>
            <a:r>
              <a:rPr lang="en-US" sz="3399">
                <a:solidFill>
                  <a:srgbClr val="000000"/>
                </a:solidFill>
                <a:latin typeface="Bree Serif"/>
                <a:ea typeface="Bree Serif"/>
                <a:cs typeface="Bree Serif"/>
                <a:sym typeface="Bree Serif"/>
              </a:rPr>
              <a:t>  </a:t>
            </a:r>
          </a:p>
        </p:txBody>
      </p:sp>
      <p:sp>
        <p:nvSpPr>
          <p:cNvPr name="TextBox 5" id="5"/>
          <p:cNvSpPr txBox="true"/>
          <p:nvPr/>
        </p:nvSpPr>
        <p:spPr>
          <a:xfrm rot="0">
            <a:off x="4024936" y="220705"/>
            <a:ext cx="2654052" cy="1038225"/>
          </a:xfrm>
          <a:prstGeom prst="rect">
            <a:avLst/>
          </a:prstGeom>
        </p:spPr>
        <p:txBody>
          <a:bodyPr anchor="t" rtlCol="false" tIns="0" lIns="0" bIns="0" rIns="0">
            <a:spAutoFit/>
          </a:bodyPr>
          <a:lstStyle/>
          <a:p>
            <a:pPr algn="ctr">
              <a:lnSpc>
                <a:spcPts val="8400"/>
              </a:lnSpc>
            </a:pPr>
            <a:r>
              <a:rPr lang="en-US" sz="6000">
                <a:solidFill>
                  <a:srgbClr val="000000"/>
                </a:solidFill>
                <a:latin typeface="Bree Serif"/>
                <a:ea typeface="Bree Serif"/>
                <a:cs typeface="Bree Serif"/>
                <a:sym typeface="Bree Serif"/>
              </a:rPr>
              <a:t>Puertos</a:t>
            </a:r>
          </a:p>
        </p:txBody>
      </p:sp>
      <p:sp>
        <p:nvSpPr>
          <p:cNvPr name="TextBox 6" id="6"/>
          <p:cNvSpPr txBox="true"/>
          <p:nvPr/>
        </p:nvSpPr>
        <p:spPr>
          <a:xfrm rot="0">
            <a:off x="0" y="6561621"/>
            <a:ext cx="10703925" cy="2980690"/>
          </a:xfrm>
          <a:prstGeom prst="rect">
            <a:avLst/>
          </a:prstGeom>
        </p:spPr>
        <p:txBody>
          <a:bodyPr anchor="t" rtlCol="false" tIns="0" lIns="0" bIns="0" rIns="0">
            <a:spAutoFit/>
          </a:bodyPr>
          <a:lstStyle/>
          <a:p>
            <a:pPr algn="ctr">
              <a:lnSpc>
                <a:spcPts val="4759"/>
              </a:lnSpc>
            </a:pPr>
            <a:r>
              <a:rPr lang="en-US" sz="3399">
                <a:solidFill>
                  <a:srgbClr val="000000"/>
                </a:solidFill>
                <a:latin typeface="Bree Serif"/>
                <a:ea typeface="Bree Serif"/>
                <a:cs typeface="Bree Serif"/>
                <a:sym typeface="Bree Serif"/>
              </a:rPr>
              <a:t>lo que también vemos es que de Queenstown  sobrevivieron mas de segunda clase que de primera, lo que nos puede indicar que en segunda clase viajaron mas mujeres y niños y que en la primera había mas hombres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DE6B8"/>
        </a:solidFill>
      </p:bgPr>
    </p:bg>
    <p:spTree>
      <p:nvGrpSpPr>
        <p:cNvPr id="1" name=""/>
        <p:cNvGrpSpPr/>
        <p:nvPr/>
      </p:nvGrpSpPr>
      <p:grpSpPr>
        <a:xfrm>
          <a:off x="0" y="0"/>
          <a:ext cx="0" cy="0"/>
          <a:chOff x="0" y="0"/>
          <a:chExt cx="0" cy="0"/>
        </a:xfrm>
      </p:grpSpPr>
      <p:sp>
        <p:nvSpPr>
          <p:cNvPr name="TextBox 2" id="2"/>
          <p:cNvSpPr txBox="true"/>
          <p:nvPr/>
        </p:nvSpPr>
        <p:spPr>
          <a:xfrm rot="0">
            <a:off x="6363940" y="150178"/>
            <a:ext cx="5675114" cy="1552573"/>
          </a:xfrm>
          <a:prstGeom prst="rect">
            <a:avLst/>
          </a:prstGeom>
        </p:spPr>
        <p:txBody>
          <a:bodyPr anchor="t" rtlCol="false" tIns="0" lIns="0" bIns="0" rIns="0">
            <a:spAutoFit/>
          </a:bodyPr>
          <a:lstStyle/>
          <a:p>
            <a:pPr algn="ctr">
              <a:lnSpc>
                <a:spcPts val="12600"/>
              </a:lnSpc>
            </a:pPr>
            <a:r>
              <a:rPr lang="en-US" sz="9000">
                <a:solidFill>
                  <a:srgbClr val="000000"/>
                </a:solidFill>
                <a:latin typeface="Bree Serif"/>
                <a:ea typeface="Bree Serif"/>
                <a:cs typeface="Bree Serif"/>
                <a:sym typeface="Bree Serif"/>
              </a:rPr>
              <a:t>Conclusión</a:t>
            </a:r>
          </a:p>
        </p:txBody>
      </p:sp>
      <p:sp>
        <p:nvSpPr>
          <p:cNvPr name="TextBox 3" id="3"/>
          <p:cNvSpPr txBox="true"/>
          <p:nvPr/>
        </p:nvSpPr>
        <p:spPr>
          <a:xfrm rot="0">
            <a:off x="3454625" y="2027679"/>
            <a:ext cx="11493745" cy="7065947"/>
          </a:xfrm>
          <a:prstGeom prst="rect">
            <a:avLst/>
          </a:prstGeom>
        </p:spPr>
        <p:txBody>
          <a:bodyPr anchor="t" rtlCol="false" tIns="0" lIns="0" bIns="0" rIns="0">
            <a:spAutoFit/>
          </a:bodyPr>
          <a:lstStyle/>
          <a:p>
            <a:pPr algn="ctr">
              <a:lnSpc>
                <a:spcPts val="4298"/>
              </a:lnSpc>
            </a:pPr>
            <a:r>
              <a:rPr lang="en-US" sz="3070">
                <a:solidFill>
                  <a:srgbClr val="000000"/>
                </a:solidFill>
                <a:latin typeface="Bree Serif"/>
                <a:ea typeface="Bree Serif"/>
                <a:cs typeface="Bree Serif"/>
                <a:sym typeface="Bree Serif"/>
              </a:rPr>
              <a:t>1- Alta tasa de mortalidad:</a:t>
            </a:r>
          </a:p>
          <a:p>
            <a:pPr algn="ctr">
              <a:lnSpc>
                <a:spcPts val="4298"/>
              </a:lnSpc>
            </a:pPr>
            <a:r>
              <a:rPr lang="en-US" sz="3070">
                <a:solidFill>
                  <a:srgbClr val="000000"/>
                </a:solidFill>
                <a:latin typeface="Bree Serif"/>
                <a:ea typeface="Bree Serif"/>
                <a:cs typeface="Bree Serif"/>
                <a:sym typeface="Bree Serif"/>
              </a:rPr>
              <a:t>Podemos confirmar que es un caso con alta tasa de mortalidad con mas de un 60 %.</a:t>
            </a:r>
          </a:p>
          <a:p>
            <a:pPr algn="ctr">
              <a:lnSpc>
                <a:spcPts val="4298"/>
              </a:lnSpc>
            </a:pPr>
            <a:r>
              <a:rPr lang="en-US" sz="3070">
                <a:solidFill>
                  <a:srgbClr val="000000"/>
                </a:solidFill>
                <a:latin typeface="Bree Serif"/>
                <a:ea typeface="Bree Serif"/>
                <a:cs typeface="Bree Serif"/>
                <a:sym typeface="Bree Serif"/>
              </a:rPr>
              <a:t>2-mujeres y niños primeros:</a:t>
            </a:r>
          </a:p>
          <a:p>
            <a:pPr algn="ctr">
              <a:lnSpc>
                <a:spcPts val="4298"/>
              </a:lnSpc>
            </a:pPr>
            <a:r>
              <a:rPr lang="en-US" sz="3070">
                <a:solidFill>
                  <a:srgbClr val="000000"/>
                </a:solidFill>
                <a:latin typeface="Bree Serif"/>
                <a:ea typeface="Bree Serif"/>
                <a:cs typeface="Bree Serif"/>
                <a:sym typeface="Bree Serif"/>
              </a:rPr>
              <a:t>La probabilidad de sobrevivir siendo niño o mujer era claramente superior con un 74% siendo mujer y un 55% siendo niño.</a:t>
            </a:r>
          </a:p>
          <a:p>
            <a:pPr algn="ctr">
              <a:lnSpc>
                <a:spcPts val="4298"/>
              </a:lnSpc>
            </a:pPr>
            <a:r>
              <a:rPr lang="en-US" sz="3070">
                <a:solidFill>
                  <a:srgbClr val="000000"/>
                </a:solidFill>
                <a:latin typeface="Bree Serif"/>
                <a:ea typeface="Bree Serif"/>
                <a:cs typeface="Bree Serif"/>
                <a:sym typeface="Bree Serif"/>
              </a:rPr>
              <a:t>3-Clases:</a:t>
            </a:r>
          </a:p>
          <a:p>
            <a:pPr algn="ctr">
              <a:lnSpc>
                <a:spcPts val="4298"/>
              </a:lnSpc>
            </a:pPr>
            <a:r>
              <a:rPr lang="en-US" sz="3070">
                <a:solidFill>
                  <a:srgbClr val="000000"/>
                </a:solidFill>
                <a:latin typeface="Bree Serif"/>
                <a:ea typeface="Bree Serif"/>
                <a:cs typeface="Bree Serif"/>
                <a:sym typeface="Bree Serif"/>
              </a:rPr>
              <a:t>Los que iban en primera clase disponían de muchas mas facilidades y opciones a salir vivo,</a:t>
            </a:r>
          </a:p>
          <a:p>
            <a:pPr algn="ctr">
              <a:lnSpc>
                <a:spcPts val="4298"/>
              </a:lnSpc>
            </a:pPr>
            <a:r>
              <a:rPr lang="en-US" sz="3070">
                <a:solidFill>
                  <a:srgbClr val="000000"/>
                </a:solidFill>
                <a:latin typeface="Bree Serif"/>
                <a:ea typeface="Bree Serif"/>
                <a:cs typeface="Bree Serif"/>
                <a:sym typeface="Bree Serif"/>
              </a:rPr>
              <a:t>4-Puertos:</a:t>
            </a:r>
          </a:p>
          <a:p>
            <a:pPr algn="ctr">
              <a:lnSpc>
                <a:spcPts val="4298"/>
              </a:lnSpc>
            </a:pPr>
            <a:r>
              <a:rPr lang="en-US" sz="3070">
                <a:solidFill>
                  <a:srgbClr val="000000"/>
                </a:solidFill>
                <a:latin typeface="Bree Serif"/>
                <a:ea typeface="Bree Serif"/>
                <a:cs typeface="Bree Serif"/>
                <a:sym typeface="Bree Serif"/>
              </a:rPr>
              <a:t>Los puertos no influían en si de si salías con vida o no lo que si podemos concluir es que el nivel de sociedad variaba segun el puerto de embarque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DAGZAQI-dg4</dc:identifier>
  <dcterms:modified xsi:type="dcterms:W3CDTF">2011-08-01T06:04:30Z</dcterms:modified>
  <cp:revision>1</cp:revision>
  <dc:title>presentacion</dc:title>
</cp:coreProperties>
</file>