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8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89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5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440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718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22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5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6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5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12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9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89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01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87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5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978C-652C-4514-8DEE-73E2269A8AEF}" type="datetimeFigureOut">
              <a:rPr lang="pt-PT" smtClean="0"/>
              <a:t>12/07/2021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8AFC-A86D-4B8B-8DC9-4BF8ED65CD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713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FED99-F862-41C4-AEB6-6E425BC6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Planeamento de uma rede móvel 5G no concelho de Leiria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05128-7FD7-478B-B8AF-746977852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/>
              <a:t>UC: </a:t>
            </a:r>
            <a:r>
              <a:rPr lang="pt-PT" dirty="0"/>
              <a:t>Comunicações Móveis</a:t>
            </a:r>
          </a:p>
          <a:p>
            <a:r>
              <a:rPr lang="pt-PT" b="1" dirty="0"/>
              <a:t>Projeto realizado por:</a:t>
            </a:r>
            <a:r>
              <a:rPr lang="pt-PT" dirty="0"/>
              <a:t> Marco Gameiro (nº2181091)</a:t>
            </a:r>
          </a:p>
          <a:p>
            <a:r>
              <a:rPr lang="pt-PT" b="1" dirty="0"/>
              <a:t>Docente:</a:t>
            </a:r>
            <a:r>
              <a:rPr lang="pt-PT" dirty="0"/>
              <a:t> Rafael Caldeirinha</a:t>
            </a:r>
          </a:p>
        </p:txBody>
      </p:sp>
    </p:spTree>
    <p:extLst>
      <p:ext uri="{BB962C8B-B14F-4D97-AF65-F5344CB8AC3E}">
        <p14:creationId xmlns:p14="http://schemas.microsoft.com/office/powerpoint/2010/main" val="15788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591D-ED1A-47DA-B3FE-8D79F0A6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entre diferentes frequências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D46C5F-FA5C-43B5-8BF1-BA822EE7F279}"/>
              </a:ext>
            </a:extLst>
          </p:cNvPr>
          <p:cNvSpPr txBox="1"/>
          <p:nvPr/>
        </p:nvSpPr>
        <p:spPr>
          <a:xfrm>
            <a:off x="2362787" y="4530055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700 MHz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29FDCD-B3F5-4488-BCE8-4BE45CA3D316}"/>
              </a:ext>
            </a:extLst>
          </p:cNvPr>
          <p:cNvSpPr txBox="1"/>
          <p:nvPr/>
        </p:nvSpPr>
        <p:spPr>
          <a:xfrm>
            <a:off x="5523960" y="4530055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900 MHz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5AA732-3D72-4078-804F-3DC238F7DB2E}"/>
              </a:ext>
            </a:extLst>
          </p:cNvPr>
          <p:cNvSpPr txBox="1"/>
          <p:nvPr/>
        </p:nvSpPr>
        <p:spPr>
          <a:xfrm>
            <a:off x="8384019" y="4530055"/>
            <a:ext cx="13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1500 MHz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3CD764-AF75-40D9-824B-32F9286FF367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1C8B30-B7CD-42E1-9E02-E39A2AA2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90" y="2692705"/>
            <a:ext cx="2516116" cy="1837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013904-1BB4-4C8B-B9D3-204A3883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238" y="2659531"/>
            <a:ext cx="2541537" cy="18705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46F267-EC6B-43FF-AD4C-3339222724C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93372" y="2659529"/>
            <a:ext cx="2623018" cy="18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F081-64A8-4EDA-85DC-475B0231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9795"/>
            <a:ext cx="9905998" cy="1478570"/>
          </a:xfrm>
        </p:spPr>
        <p:txBody>
          <a:bodyPr/>
          <a:lstStyle/>
          <a:p>
            <a:r>
              <a:rPr lang="pt-PT" dirty="0"/>
              <a:t>Expansão para um sistema mimo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1943E0-E0B0-44D4-91DD-E013706E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Considerando 6 antenas, o débito binário máximo alcançado, para um sistema MIMO, seria, em 15 vezes, superior ao alcançado para um sistema SISO.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F9678D-D329-439E-8493-927AF0FD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255" y="3902898"/>
            <a:ext cx="1946886" cy="11053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B78BA07-AD05-49A2-A9B8-FC49A443D958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12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CA18-0876-436C-B640-7D73AC9E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do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180A95-6172-43F6-ADAF-8B9F0FD2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Tecnologia utilizada – </a:t>
            </a:r>
            <a:r>
              <a:rPr lang="pt-PT" dirty="0"/>
              <a:t>5G</a:t>
            </a:r>
          </a:p>
          <a:p>
            <a:r>
              <a:rPr lang="pt-PT" b="1" dirty="0"/>
              <a:t>Localização:</a:t>
            </a:r>
            <a:r>
              <a:rPr lang="pt-PT" dirty="0"/>
              <a:t> Leiria, Leiria</a:t>
            </a:r>
          </a:p>
          <a:p>
            <a:r>
              <a:rPr lang="pt-PT" b="1" dirty="0"/>
              <a:t>População:</a:t>
            </a:r>
            <a:r>
              <a:rPr lang="pt-PT" dirty="0"/>
              <a:t> 126897 habitantes (</a:t>
            </a:r>
            <a:r>
              <a:rPr lang="pt-PT" i="1" dirty="0"/>
              <a:t>Censos 2011</a:t>
            </a:r>
            <a:r>
              <a:rPr lang="pt-PT" dirty="0"/>
              <a:t>)</a:t>
            </a:r>
          </a:p>
          <a:p>
            <a:r>
              <a:rPr lang="pt-PT" b="1" dirty="0"/>
              <a:t>Densidade Populacional: </a:t>
            </a:r>
            <a:r>
              <a:rPr lang="pt-PT" dirty="0"/>
              <a:t>224,6 </a:t>
            </a:r>
            <a:r>
              <a:rPr lang="pt-PT" dirty="0" err="1"/>
              <a:t>hab</a:t>
            </a:r>
            <a:r>
              <a:rPr lang="pt-PT" dirty="0"/>
              <a:t>./km2</a:t>
            </a:r>
          </a:p>
          <a:p>
            <a:endParaRPr lang="pt-PT" dirty="0"/>
          </a:p>
          <a:p>
            <a:r>
              <a:rPr lang="pt-PT" b="1" dirty="0"/>
              <a:t>Frequências utilizadas: </a:t>
            </a:r>
            <a:r>
              <a:rPr lang="pt-PT" dirty="0"/>
              <a:t>700MHz, 900MHz, 1.5GHz</a:t>
            </a:r>
          </a:p>
          <a:p>
            <a:endParaRPr lang="pt-PT" i="1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8F3EC5-04A2-45C5-8891-7802387B4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15" y="5582086"/>
            <a:ext cx="4431484" cy="1103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511E4D-EFEC-440E-A199-CA4F4F1F3FF8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7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0C15-4CFF-4FDC-8DF2-F8C2CAF3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de Propagação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ED2691-040C-40A2-93C4-D39602AA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/>
              <a:t>Free </a:t>
            </a:r>
            <a:r>
              <a:rPr lang="pt-PT" i="1" dirty="0" err="1"/>
              <a:t>Space</a:t>
            </a:r>
            <a:r>
              <a:rPr lang="pt-PT" i="1" dirty="0"/>
              <a:t> </a:t>
            </a:r>
            <a:r>
              <a:rPr lang="pt-PT" i="1" dirty="0" err="1"/>
              <a:t>Loss</a:t>
            </a:r>
            <a:r>
              <a:rPr lang="pt-PT" i="1" dirty="0"/>
              <a:t> </a:t>
            </a:r>
            <a:r>
              <a:rPr lang="pt-PT" dirty="0"/>
              <a:t>(perdas em espaço livre)</a:t>
            </a:r>
          </a:p>
          <a:p>
            <a:endParaRPr lang="pt-PT" i="1" dirty="0"/>
          </a:p>
          <a:p>
            <a:pPr marL="0" indent="0">
              <a:buNone/>
            </a:pPr>
            <a:endParaRPr lang="pt-PT" i="1" dirty="0"/>
          </a:p>
          <a:p>
            <a:r>
              <a:rPr lang="pt-PT" i="1" dirty="0" err="1"/>
              <a:t>Raytrace</a:t>
            </a:r>
            <a:r>
              <a:rPr lang="pt-PT" i="1" dirty="0"/>
              <a:t> </a:t>
            </a:r>
            <a:r>
              <a:rPr lang="pt-PT" dirty="0"/>
              <a:t>(traçado de raios)</a:t>
            </a:r>
            <a:endParaRPr lang="pt-PT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5C8531-A16C-4B25-B5DC-ECFAED2066FB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55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07937-1D89-4416-BC40-C7D6EEEE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LOCALIZAÇÃO GEOGRÁFICA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6B75992-5857-48ED-A76C-64E3EBC45C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319" y="2016605"/>
            <a:ext cx="4926993" cy="41275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07D2973-3201-4A4D-9746-C591264FFB0E}"/>
              </a:ext>
            </a:extLst>
          </p:cNvPr>
          <p:cNvSpPr/>
          <p:nvPr/>
        </p:nvSpPr>
        <p:spPr>
          <a:xfrm>
            <a:off x="3179428" y="2818701"/>
            <a:ext cx="998289" cy="61029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FD10249-F65F-498B-B9F5-2671D2CDC494}"/>
              </a:ext>
            </a:extLst>
          </p:cNvPr>
          <p:cNvCxnSpPr>
            <a:stCxn id="5" idx="7"/>
          </p:cNvCxnSpPr>
          <p:nvPr/>
        </p:nvCxnSpPr>
        <p:spPr>
          <a:xfrm flipV="1">
            <a:off x="4031521" y="2348917"/>
            <a:ext cx="4323914" cy="55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460C13-AA4F-4F62-B1A7-1B1ABCA99B13}"/>
              </a:ext>
            </a:extLst>
          </p:cNvPr>
          <p:cNvSpPr txBox="1"/>
          <p:nvPr/>
        </p:nvSpPr>
        <p:spPr>
          <a:xfrm>
            <a:off x="8355435" y="2172883"/>
            <a:ext cx="26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Estádio Municipal de Leiria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4614CB-3736-4ADA-AE1A-8C1163CE7489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C833A3-44D7-471F-B683-AA364D451001}"/>
              </a:ext>
            </a:extLst>
          </p:cNvPr>
          <p:cNvSpPr/>
          <p:nvPr/>
        </p:nvSpPr>
        <p:spPr>
          <a:xfrm>
            <a:off x="2905248" y="4722574"/>
            <a:ext cx="274180" cy="20902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E5FDDE5-8511-4C60-9335-4268A5D31414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619075" y="3934437"/>
            <a:ext cx="1286173" cy="8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D9E105-9649-4318-9A52-6D7B97DCE176}"/>
              </a:ext>
            </a:extLst>
          </p:cNvPr>
          <p:cNvSpPr txBox="1"/>
          <p:nvPr/>
        </p:nvSpPr>
        <p:spPr>
          <a:xfrm>
            <a:off x="391416" y="3288106"/>
            <a:ext cx="190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Aplicação do Modelo </a:t>
            </a:r>
            <a:r>
              <a:rPr lang="pt-PT" i="1" dirty="0" err="1"/>
              <a:t>Raytrace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6972B2-F0C5-4581-A9D1-B18C4B9AB8C0}"/>
              </a:ext>
            </a:extLst>
          </p:cNvPr>
          <p:cNvSpPr txBox="1"/>
          <p:nvPr/>
        </p:nvSpPr>
        <p:spPr>
          <a:xfrm>
            <a:off x="289528" y="4144523"/>
            <a:ext cx="15519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Raio:</a:t>
            </a:r>
            <a:r>
              <a:rPr lang="pt-PT" dirty="0"/>
              <a:t> </a:t>
            </a:r>
          </a:p>
          <a:p>
            <a:r>
              <a:rPr lang="pt-PT" dirty="0"/>
              <a:t>~11.77 metros</a:t>
            </a:r>
          </a:p>
        </p:txBody>
      </p:sp>
    </p:spTree>
    <p:extLst>
      <p:ext uri="{BB962C8B-B14F-4D97-AF65-F5344CB8AC3E}">
        <p14:creationId xmlns:p14="http://schemas.microsoft.com/office/powerpoint/2010/main" val="13986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1F299-18D3-45DA-B890-8610A694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 DAS DISTÂNCIAS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211A408-829B-472B-A7D0-80E42149EA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11" y="2215932"/>
            <a:ext cx="4624856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773E33-FDA8-4F88-9051-EC47D152AF42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3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FFBC-9C75-43CD-9BB5-954EB8F1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DAS ANTENAS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17B6C61-8085-4ED7-9241-8EFD76AC90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548" y="2224321"/>
            <a:ext cx="4614442" cy="35417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D58273-D309-4390-B789-DCE4306A6D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6288" y="2224321"/>
            <a:ext cx="4614441" cy="35417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78CF24-4BC6-42F8-B680-BF72683FAC36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6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1536-7C51-4F02-8280-9321DC6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Cobertura do sinal - FREESPACE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A48479D-5885-4027-B9EE-88B30CB7B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545" y="2408879"/>
            <a:ext cx="4388496" cy="35417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7CD941-3F8B-4BC0-BB74-FBC54FEA33AC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309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53C5D-ACAA-42C1-ACF7-2F319EA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DA COBERTURA DO SINAL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070D630-C7FF-4B0A-BD86-823C937ED5EF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>
            <a:off x="4958798" y="3535570"/>
            <a:ext cx="3254024" cy="154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10F51A-4930-4A3C-9C0B-69261C44A5F8}"/>
              </a:ext>
            </a:extLst>
          </p:cNvPr>
          <p:cNvSpPr txBox="1"/>
          <p:nvPr/>
        </p:nvSpPr>
        <p:spPr>
          <a:xfrm>
            <a:off x="8212822" y="4760913"/>
            <a:ext cx="283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Tendo em conta a sensibilidade na receção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F705C90-B7F1-4F3A-B451-620C8C735707}"/>
              </a:ext>
            </a:extLst>
          </p:cNvPr>
          <p:cNvSpPr/>
          <p:nvPr/>
        </p:nvSpPr>
        <p:spPr>
          <a:xfrm>
            <a:off x="5176007" y="2592198"/>
            <a:ext cx="2239861" cy="1115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6BAFAE-0552-4435-83E3-E8ACE7DB28ED}"/>
              </a:ext>
            </a:extLst>
          </p:cNvPr>
          <p:cNvSpPr txBox="1"/>
          <p:nvPr/>
        </p:nvSpPr>
        <p:spPr>
          <a:xfrm>
            <a:off x="7829960" y="2499111"/>
            <a:ext cx="1553314" cy="17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Freespace</a:t>
            </a:r>
            <a:r>
              <a:rPr lang="pt-PT" i="1" dirty="0"/>
              <a:t> + </a:t>
            </a:r>
            <a:r>
              <a:rPr lang="pt-PT" i="1" dirty="0" err="1"/>
              <a:t>Raytrace</a:t>
            </a:r>
            <a:r>
              <a:rPr lang="pt-PT" i="1" dirty="0"/>
              <a:t> </a:t>
            </a:r>
            <a:r>
              <a:rPr lang="pt-PT" dirty="0"/>
              <a:t>(apenas em determinadas regiões específicas)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001D51-72AE-4888-AEBB-3FDB80D26C61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572D519-1FD0-4347-96C9-2F5B8E40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42" y="1627042"/>
            <a:ext cx="3240089" cy="248242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C6006F-DC5A-4D49-B198-E2B7C0C25CDA}"/>
              </a:ext>
            </a:extLst>
          </p:cNvPr>
          <p:cNvSpPr txBox="1"/>
          <p:nvPr/>
        </p:nvSpPr>
        <p:spPr>
          <a:xfrm>
            <a:off x="2497691" y="2668200"/>
            <a:ext cx="87577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1"/>
                </a:solidFill>
              </a:rPr>
              <a:t>Nível de sinal (dB)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C356AF-F232-4383-93D6-14890C57E641}"/>
              </a:ext>
            </a:extLst>
          </p:cNvPr>
          <p:cNvSpPr txBox="1"/>
          <p:nvPr/>
        </p:nvSpPr>
        <p:spPr>
          <a:xfrm>
            <a:off x="2592118" y="3974025"/>
            <a:ext cx="781343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bg1"/>
                </a:solidFill>
              </a:rPr>
              <a:t>SNR(dB)</a:t>
            </a:r>
          </a:p>
        </p:txBody>
      </p: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C7D90482-BEE6-4DAC-A7CC-AEF659A8433E}"/>
              </a:ext>
            </a:extLst>
          </p:cNvPr>
          <p:cNvSpPr/>
          <p:nvPr/>
        </p:nvSpPr>
        <p:spPr>
          <a:xfrm>
            <a:off x="4312846" y="2868255"/>
            <a:ext cx="645952" cy="13346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1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 animBg="1"/>
      <p:bldP spid="1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1230D-50D1-42FE-AFBC-56829C6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Débito binário alcançado</a:t>
            </a:r>
            <a:r>
              <a:rPr lang="pt-PT" sz="900" dirty="0"/>
              <a:t>1</a:t>
            </a:r>
            <a:r>
              <a:rPr lang="pt-PT" dirty="0"/>
              <a:t> vs. Débito binário tabelado segundo a </a:t>
            </a:r>
            <a:r>
              <a:rPr lang="pt-PT" dirty="0" err="1"/>
              <a:t>anacom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F08099-EB5C-4D3A-978D-50E2CAEA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0CF0CAB-E4F3-46BA-A93A-16C626B6C558}"/>
              </a:ext>
            </a:extLst>
          </p:cNvPr>
          <p:cNvSpPr/>
          <p:nvPr/>
        </p:nvSpPr>
        <p:spPr>
          <a:xfrm>
            <a:off x="3979728" y="3570151"/>
            <a:ext cx="1778467" cy="757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033423-450D-459F-A6E9-D3A772B8279F}"/>
              </a:ext>
            </a:extLst>
          </p:cNvPr>
          <p:cNvSpPr txBox="1"/>
          <p:nvPr/>
        </p:nvSpPr>
        <p:spPr>
          <a:xfrm>
            <a:off x="1384183" y="6175778"/>
            <a:ext cx="1266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1 – Limite de </a:t>
            </a:r>
            <a:r>
              <a:rPr lang="pt-PT" sz="900" dirty="0" err="1"/>
              <a:t>Shannon</a:t>
            </a:r>
            <a:endParaRPr lang="pt-PT" sz="900" dirty="0"/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C4F894-5D1E-4359-B32D-D6345476821A}"/>
              </a:ext>
            </a:extLst>
          </p:cNvPr>
          <p:cNvSpPr txBox="1"/>
          <p:nvPr/>
        </p:nvSpPr>
        <p:spPr>
          <a:xfrm>
            <a:off x="5758195" y="3608551"/>
            <a:ext cx="267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Freespace</a:t>
            </a:r>
            <a:r>
              <a:rPr lang="pt-PT" i="1" dirty="0"/>
              <a:t> + </a:t>
            </a:r>
            <a:r>
              <a:rPr lang="pt-PT" i="1" dirty="0" err="1"/>
              <a:t>Raytrace</a:t>
            </a:r>
            <a:r>
              <a:rPr lang="pt-PT" i="1" dirty="0"/>
              <a:t> </a:t>
            </a:r>
            <a:r>
              <a:rPr lang="pt-PT" dirty="0"/>
              <a:t>(apenas em determinadas regiões específicas)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37F34D-A0F7-41D2-B653-F172D2D4A745}"/>
              </a:ext>
            </a:extLst>
          </p:cNvPr>
          <p:cNvSpPr txBox="1"/>
          <p:nvPr/>
        </p:nvSpPr>
        <p:spPr>
          <a:xfrm>
            <a:off x="9328558" y="3069430"/>
            <a:ext cx="2276228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PT" sz="2400" b="1" dirty="0"/>
              <a:t>ANACOM</a:t>
            </a:r>
          </a:p>
          <a:p>
            <a:endParaRPr lang="pt-PT" sz="2400" b="1" dirty="0"/>
          </a:p>
          <a:p>
            <a:r>
              <a:rPr lang="pt-PT" sz="1600" b="1" dirty="0"/>
              <a:t>Download: 10.240 </a:t>
            </a:r>
            <a:r>
              <a:rPr lang="pt-PT" sz="1600" b="1" dirty="0" err="1"/>
              <a:t>Gbps</a:t>
            </a:r>
            <a:endParaRPr lang="pt-PT" sz="1600" b="1" dirty="0"/>
          </a:p>
          <a:p>
            <a:endParaRPr lang="pt-PT" sz="1600" b="1" dirty="0"/>
          </a:p>
          <a:p>
            <a:r>
              <a:rPr lang="pt-PT" sz="1600" b="1" dirty="0"/>
              <a:t>Upload: 20.480 </a:t>
            </a:r>
            <a:r>
              <a:rPr lang="pt-PT" sz="1600" b="1" dirty="0" err="1"/>
              <a:t>Gbps</a:t>
            </a:r>
            <a:endParaRPr lang="pt-PT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F8F61F-D336-43E7-8279-00F1AFD39A6B}"/>
              </a:ext>
            </a:extLst>
          </p:cNvPr>
          <p:cNvSpPr txBox="1"/>
          <p:nvPr/>
        </p:nvSpPr>
        <p:spPr>
          <a:xfrm>
            <a:off x="8263649" y="3570151"/>
            <a:ext cx="1015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VS.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E48E3A-60BB-4EED-B0D8-D267444F18BE}"/>
              </a:ext>
            </a:extLst>
          </p:cNvPr>
          <p:cNvSpPr txBox="1"/>
          <p:nvPr/>
        </p:nvSpPr>
        <p:spPr>
          <a:xfrm>
            <a:off x="10502127" y="6144149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74A48C9-2D7A-4A5F-936B-D7E1242CAF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6223" y="2963076"/>
            <a:ext cx="2618983" cy="20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10" grpId="0"/>
      <p:bldP spid="11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419</TotalTime>
  <Words>230</Words>
  <Application>Microsoft Office PowerPoint</Application>
  <PresentationFormat>Ecrã Panorâmico</PresentationFormat>
  <Paragraphs>58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Planeamento de uma rede móvel 5G no concelho de Leiria</vt:lpstr>
      <vt:lpstr>Características do planeamento</vt:lpstr>
      <vt:lpstr>Modelos de Propagação utilizados</vt:lpstr>
      <vt:lpstr>LOCALIZAÇÃO GEOGRÁFICA</vt:lpstr>
      <vt:lpstr>MAPA DAS DISTÂNCIAS</vt:lpstr>
      <vt:lpstr>DIAGRAMAS DAS ANTENAS</vt:lpstr>
      <vt:lpstr>Cobertura do sinal - FREESPACE</vt:lpstr>
      <vt:lpstr>ANÁLISE DA COBERTURA DO SINAL</vt:lpstr>
      <vt:lpstr>Débito binário alcançado1 vs. Débito binário tabelado segundo a anacom</vt:lpstr>
      <vt:lpstr>Comparação entre diferentes frequências</vt:lpstr>
      <vt:lpstr>Expansão para um sistema mimo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Planeamento de uma rede móvel 5G no concelho de Leiria</dc:title>
  <dc:creator>Marco André De Araújo Gameiro</dc:creator>
  <cp:lastModifiedBy>Marco André De Araújo Gameiro</cp:lastModifiedBy>
  <cp:revision>16</cp:revision>
  <dcterms:created xsi:type="dcterms:W3CDTF">2021-07-11T17:29:48Z</dcterms:created>
  <dcterms:modified xsi:type="dcterms:W3CDTF">2021-07-12T13:51:20Z</dcterms:modified>
</cp:coreProperties>
</file>