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57" r:id="rId4"/>
    <p:sldId id="258" r:id="rId5"/>
    <p:sldId id="261" r:id="rId6"/>
    <p:sldId id="264" r:id="rId7"/>
    <p:sldId id="262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59" r:id="rId28"/>
    <p:sldId id="260" r:id="rId29"/>
    <p:sldId id="266" r:id="rId30"/>
    <p:sldId id="263" r:id="rId31"/>
    <p:sldId id="285" r:id="rId32"/>
    <p:sldId id="287" r:id="rId3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83333" autoAdjust="0"/>
  </p:normalViewPr>
  <p:slideViewPr>
    <p:cSldViewPr>
      <p:cViewPr>
        <p:scale>
          <a:sx n="81" d="100"/>
          <a:sy n="81" d="100"/>
        </p:scale>
        <p:origin x="-1020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9539-EE82-4774-82B7-C9C5AC5C4F81}" type="datetimeFigureOut">
              <a:rPr lang="es-MX" smtClean="0"/>
              <a:pPr/>
              <a:t>14/03/2019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A1CF8-14ED-4167-B914-B96945135DE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  <p:transition spd="med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9539-EE82-4774-82B7-C9C5AC5C4F81}" type="datetimeFigureOut">
              <a:rPr lang="es-MX" smtClean="0"/>
              <a:pPr/>
              <a:t>14/03/2019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A1CF8-14ED-4167-B914-B96945135DE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  <p:transition spd="med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9539-EE82-4774-82B7-C9C5AC5C4F81}" type="datetimeFigureOut">
              <a:rPr lang="es-MX" smtClean="0"/>
              <a:pPr/>
              <a:t>14/03/2019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A1CF8-14ED-4167-B914-B96945135DE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  <p:transition spd="med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9539-EE82-4774-82B7-C9C5AC5C4F81}" type="datetimeFigureOut">
              <a:rPr lang="es-MX" smtClean="0"/>
              <a:pPr/>
              <a:t>14/03/2019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A1CF8-14ED-4167-B914-B96945135DE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  <p:transition spd="med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9539-EE82-4774-82B7-C9C5AC5C4F81}" type="datetimeFigureOut">
              <a:rPr lang="es-MX" smtClean="0"/>
              <a:pPr/>
              <a:t>14/03/2019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A1CF8-14ED-4167-B914-B96945135DE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  <p:transition spd="med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9539-EE82-4774-82B7-C9C5AC5C4F81}" type="datetimeFigureOut">
              <a:rPr lang="es-MX" smtClean="0"/>
              <a:pPr/>
              <a:t>14/03/2019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A1CF8-14ED-4167-B914-B96945135DE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  <p:transition spd="med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9539-EE82-4774-82B7-C9C5AC5C4F81}" type="datetimeFigureOut">
              <a:rPr lang="es-MX" smtClean="0"/>
              <a:pPr/>
              <a:t>14/03/2019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A1CF8-14ED-4167-B914-B96945135DE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  <p:transition spd="med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9539-EE82-4774-82B7-C9C5AC5C4F81}" type="datetimeFigureOut">
              <a:rPr lang="es-MX" smtClean="0"/>
              <a:pPr/>
              <a:t>14/03/2019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A1CF8-14ED-4167-B914-B96945135DE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  <p:transition spd="med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9539-EE82-4774-82B7-C9C5AC5C4F81}" type="datetimeFigureOut">
              <a:rPr lang="es-MX" smtClean="0"/>
              <a:pPr/>
              <a:t>14/03/2019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A1CF8-14ED-4167-B914-B96945135DE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  <p:transition spd="med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9539-EE82-4774-82B7-C9C5AC5C4F81}" type="datetimeFigureOut">
              <a:rPr lang="es-MX" smtClean="0"/>
              <a:pPr/>
              <a:t>14/03/2019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A1CF8-14ED-4167-B914-B96945135DE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  <p:transition spd="med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9539-EE82-4774-82B7-C9C5AC5C4F81}" type="datetimeFigureOut">
              <a:rPr lang="es-MX" smtClean="0"/>
              <a:pPr/>
              <a:t>14/03/2019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A1CF8-14ED-4167-B914-B96945135DE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  <p:transition spd="med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F9539-EE82-4774-82B7-C9C5AC5C4F81}" type="datetimeFigureOut">
              <a:rPr lang="es-MX" smtClean="0"/>
              <a:pPr/>
              <a:t>14/03/2019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A1CF8-14ED-4167-B914-B96945135DE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randomBar dir="vert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5536" y="1628800"/>
            <a:ext cx="8748464" cy="1584176"/>
          </a:xfrm>
        </p:spPr>
        <p:txBody>
          <a:bodyPr>
            <a:normAutofit/>
          </a:bodyPr>
          <a:lstStyle/>
          <a:p>
            <a:r>
              <a:rPr lang="es-MX" b="1" dirty="0" smtClean="0">
                <a:latin typeface="Arial" pitchFamily="34" charset="0"/>
                <a:cs typeface="Arial" pitchFamily="34" charset="0"/>
              </a:rPr>
              <a:t>Conversión de Gramáticas Libres de Contexto</a:t>
            </a:r>
            <a:endParaRPr lang="es-MX" sz="41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75656" y="3573016"/>
            <a:ext cx="6400800" cy="2232248"/>
          </a:xfrm>
        </p:spPr>
        <p:txBody>
          <a:bodyPr>
            <a:normAutofit/>
          </a:bodyPr>
          <a:lstStyle/>
          <a:p>
            <a:r>
              <a:rPr lang="es-MX" sz="28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EQUIPO 6</a:t>
            </a:r>
          </a:p>
          <a:p>
            <a:r>
              <a:rPr lang="es-MX" sz="28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Jardón</a:t>
            </a:r>
            <a:r>
              <a:rPr lang="es-MX" sz="28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Jara </a:t>
            </a:r>
            <a:r>
              <a:rPr lang="es-MX" sz="28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Micheelle</a:t>
            </a:r>
            <a:r>
              <a:rPr lang="es-MX" sz="28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Enrique</a:t>
            </a:r>
          </a:p>
          <a:p>
            <a:r>
              <a:rPr lang="es-MX" sz="28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Perfecto Espinosa Valeria</a:t>
            </a:r>
            <a:endParaRPr lang="es-MX" sz="28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686800" cy="597666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2) Creación de G’</a:t>
            </a:r>
          </a:p>
          <a:p>
            <a:pPr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2.1 </a:t>
            </a:r>
            <a:r>
              <a:rPr lang="es-MX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P’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s-MX" sz="2800" dirty="0" smtClean="0">
                <a:latin typeface="Arial" pitchFamily="34" charset="0"/>
                <a:cs typeface="Arial" pitchFamily="34" charset="0"/>
                <a:sym typeface="Symbol"/>
              </a:rPr>
              <a:t>.</a:t>
            </a:r>
          </a:p>
          <a:p>
            <a:pPr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2.2 y 2.3</a:t>
            </a:r>
          </a:p>
          <a:p>
            <a:pPr>
              <a:buNone/>
            </a:pPr>
            <a:r>
              <a:rPr lang="es-MX" sz="2800" dirty="0">
                <a:latin typeface="Arial" pitchFamily="34" charset="0"/>
                <a:cs typeface="Arial" pitchFamily="34" charset="0"/>
              </a:rPr>
              <a:t>	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S::= </a:t>
            </a:r>
            <a:r>
              <a:rPr lang="es-MX" sz="2800" dirty="0" err="1" smtClean="0">
                <a:latin typeface="Arial" pitchFamily="34" charset="0"/>
                <a:cs typeface="Arial" pitchFamily="34" charset="0"/>
              </a:rPr>
              <a:t>Aa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      S::=</a:t>
            </a:r>
            <a:r>
              <a:rPr lang="es-MX" sz="2800" dirty="0" err="1" smtClean="0">
                <a:latin typeface="Arial" pitchFamily="34" charset="0"/>
                <a:cs typeface="Arial" pitchFamily="34" charset="0"/>
              </a:rPr>
              <a:t>Aa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s-MX" sz="2800" dirty="0" smtClean="0">
                <a:latin typeface="Arial" pitchFamily="34" charset="0"/>
                <a:cs typeface="Arial" pitchFamily="34" charset="0"/>
                <a:sym typeface="Symbol"/>
              </a:rPr>
              <a:t>a       	S::=</a:t>
            </a:r>
            <a:r>
              <a:rPr lang="es-MX" sz="2800" dirty="0" err="1" smtClean="0">
                <a:latin typeface="Arial" pitchFamily="34" charset="0"/>
                <a:cs typeface="Arial" pitchFamily="34" charset="0"/>
                <a:sym typeface="Symbol"/>
              </a:rPr>
              <a:t>Aa</a:t>
            </a:r>
            <a:r>
              <a:rPr lang="es-MX" sz="2800" dirty="0" smtClean="0">
                <a:latin typeface="Arial" pitchFamily="34" charset="0"/>
                <a:cs typeface="Arial" pitchFamily="34" charset="0"/>
                <a:sym typeface="Symbol"/>
              </a:rPr>
              <a:t> | a</a:t>
            </a:r>
            <a:endParaRPr lang="es-MX" sz="2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MX" sz="2800" dirty="0">
                <a:latin typeface="Arial" pitchFamily="34" charset="0"/>
                <a:cs typeface="Arial" pitchFamily="34" charset="0"/>
              </a:rPr>
              <a:t>	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S::= B        S::=B | </a:t>
            </a:r>
            <a:r>
              <a:rPr lang="es-MX" sz="2800" dirty="0" smtClean="0">
                <a:latin typeface="Arial" pitchFamily="34" charset="0"/>
                <a:cs typeface="Arial" pitchFamily="34" charset="0"/>
                <a:sym typeface="Symbol"/>
              </a:rPr>
              <a:t> 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     	 S::= B</a:t>
            </a:r>
          </a:p>
          <a:p>
            <a:pPr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	A::= </a:t>
            </a:r>
            <a:r>
              <a:rPr lang="es-MX" sz="2800" dirty="0" err="1" smtClean="0">
                <a:latin typeface="Arial" pitchFamily="34" charset="0"/>
                <a:cs typeface="Arial" pitchFamily="34" charset="0"/>
              </a:rPr>
              <a:t>Aa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       A::=</a:t>
            </a:r>
            <a:r>
              <a:rPr lang="es-MX" sz="2800" dirty="0" err="1" smtClean="0">
                <a:latin typeface="Arial" pitchFamily="34" charset="0"/>
                <a:cs typeface="Arial" pitchFamily="34" charset="0"/>
              </a:rPr>
              <a:t>Aa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s-MX" sz="2800" dirty="0" smtClean="0">
                <a:latin typeface="Arial" pitchFamily="34" charset="0"/>
                <a:cs typeface="Arial" pitchFamily="34" charset="0"/>
                <a:sym typeface="Symbol"/>
              </a:rPr>
              <a:t>a      	</a:t>
            </a:r>
            <a:r>
              <a:rPr lang="es-MX" sz="2800" dirty="0" err="1" smtClean="0">
                <a:latin typeface="Arial" pitchFamily="34" charset="0"/>
                <a:cs typeface="Arial" pitchFamily="34" charset="0"/>
                <a:sym typeface="Symbol"/>
              </a:rPr>
              <a:t>A</a:t>
            </a:r>
            <a:r>
              <a:rPr lang="es-MX" sz="2800" dirty="0" smtClean="0">
                <a:latin typeface="Arial" pitchFamily="34" charset="0"/>
                <a:cs typeface="Arial" pitchFamily="34" charset="0"/>
                <a:sym typeface="Symbol"/>
              </a:rPr>
              <a:t>::=</a:t>
            </a:r>
            <a:r>
              <a:rPr lang="es-MX" sz="2800" dirty="0" err="1" smtClean="0">
                <a:latin typeface="Arial" pitchFamily="34" charset="0"/>
                <a:cs typeface="Arial" pitchFamily="34" charset="0"/>
                <a:sym typeface="Symbol"/>
              </a:rPr>
              <a:t>Aa</a:t>
            </a:r>
            <a:r>
              <a:rPr lang="es-MX" sz="2800" dirty="0" smtClean="0">
                <a:latin typeface="Arial" pitchFamily="34" charset="0"/>
                <a:cs typeface="Arial" pitchFamily="34" charset="0"/>
                <a:sym typeface="Symbol"/>
              </a:rPr>
              <a:t> | a</a:t>
            </a:r>
            <a:endParaRPr lang="es-MX" sz="2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	A::= </a:t>
            </a:r>
            <a:r>
              <a:rPr lang="es-MX" sz="2800" dirty="0" err="1" smtClean="0">
                <a:latin typeface="Arial" pitchFamily="34" charset="0"/>
                <a:cs typeface="Arial" pitchFamily="34" charset="0"/>
              </a:rPr>
              <a:t>bA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       A::=</a:t>
            </a:r>
            <a:r>
              <a:rPr lang="es-MX" sz="2800" dirty="0" err="1" smtClean="0">
                <a:latin typeface="Arial" pitchFamily="34" charset="0"/>
                <a:cs typeface="Arial" pitchFamily="34" charset="0"/>
              </a:rPr>
              <a:t>bA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 | b</a:t>
            </a:r>
            <a:r>
              <a:rPr lang="es-MX" sz="2800" dirty="0" smtClean="0">
                <a:latin typeface="Arial" pitchFamily="34" charset="0"/>
                <a:cs typeface="Arial" pitchFamily="34" charset="0"/>
                <a:sym typeface="Symbol"/>
              </a:rPr>
              <a:t>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      	A::= </a:t>
            </a:r>
            <a:r>
              <a:rPr lang="es-MX" sz="2800" dirty="0" err="1" smtClean="0">
                <a:latin typeface="Arial" pitchFamily="34" charset="0"/>
                <a:cs typeface="Arial" pitchFamily="34" charset="0"/>
              </a:rPr>
              <a:t>bA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 | b</a:t>
            </a:r>
          </a:p>
          <a:p>
            <a:pPr>
              <a:buNone/>
            </a:pPr>
            <a:r>
              <a:rPr lang="es-MX" sz="2800" dirty="0">
                <a:latin typeface="Arial" pitchFamily="34" charset="0"/>
                <a:cs typeface="Arial" pitchFamily="34" charset="0"/>
              </a:rPr>
              <a:t>	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A::= BE      A::= BE | B</a:t>
            </a:r>
            <a:r>
              <a:rPr lang="es-MX" sz="2800" dirty="0" smtClean="0">
                <a:latin typeface="Arial" pitchFamily="34" charset="0"/>
                <a:cs typeface="Arial" pitchFamily="34" charset="0"/>
                <a:sym typeface="Symbol"/>
              </a:rPr>
              <a:t> | E |       A::= BE | B | E</a:t>
            </a:r>
            <a:endParaRPr lang="es-MX" sz="2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MX" sz="2800" dirty="0">
                <a:latin typeface="Arial" pitchFamily="34" charset="0"/>
                <a:cs typeface="Arial" pitchFamily="34" charset="0"/>
              </a:rPr>
              <a:t>	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B::= </a:t>
            </a:r>
            <a:r>
              <a:rPr lang="es-MX" sz="2800" dirty="0" err="1" smtClean="0">
                <a:latin typeface="Arial" pitchFamily="34" charset="0"/>
                <a:cs typeface="Arial" pitchFamily="34" charset="0"/>
              </a:rPr>
              <a:t>bB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      B::=</a:t>
            </a:r>
            <a:r>
              <a:rPr lang="es-MX" sz="2800" dirty="0" err="1" smtClean="0">
                <a:latin typeface="Arial" pitchFamily="34" charset="0"/>
                <a:cs typeface="Arial" pitchFamily="34" charset="0"/>
              </a:rPr>
              <a:t>bB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 | b</a:t>
            </a:r>
            <a:r>
              <a:rPr lang="es-MX" sz="2800" dirty="0" smtClean="0">
                <a:latin typeface="Arial" pitchFamily="34" charset="0"/>
                <a:cs typeface="Arial" pitchFamily="34" charset="0"/>
                <a:sym typeface="Symbol"/>
              </a:rPr>
              <a:t>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      	B::= </a:t>
            </a:r>
            <a:r>
              <a:rPr lang="es-MX" sz="2800" dirty="0" err="1" smtClean="0">
                <a:latin typeface="Arial" pitchFamily="34" charset="0"/>
                <a:cs typeface="Arial" pitchFamily="34" charset="0"/>
              </a:rPr>
              <a:t>bB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 | b</a:t>
            </a:r>
          </a:p>
          <a:p>
            <a:pPr>
              <a:buNone/>
            </a:pPr>
            <a:r>
              <a:rPr lang="es-MX" sz="2800" dirty="0">
                <a:latin typeface="Arial" pitchFamily="34" charset="0"/>
                <a:cs typeface="Arial" pitchFamily="34" charset="0"/>
              </a:rPr>
              <a:t>	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B::= b	   </a:t>
            </a:r>
            <a:r>
              <a:rPr lang="es-MX" sz="2800" dirty="0" err="1" smtClean="0">
                <a:latin typeface="Arial" pitchFamily="34" charset="0"/>
                <a:cs typeface="Arial" pitchFamily="34" charset="0"/>
              </a:rPr>
              <a:t>B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::= b 	 	</a:t>
            </a:r>
            <a:r>
              <a:rPr lang="es-MX" sz="2800" dirty="0" err="1" smtClean="0">
                <a:latin typeface="Arial" pitchFamily="34" charset="0"/>
                <a:cs typeface="Arial" pitchFamily="34" charset="0"/>
              </a:rPr>
              <a:t>B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::= b</a:t>
            </a:r>
          </a:p>
          <a:p>
            <a:pPr>
              <a:buNone/>
            </a:pPr>
            <a:r>
              <a:rPr lang="es-MX" sz="2800" dirty="0">
                <a:latin typeface="Arial" pitchFamily="34" charset="0"/>
                <a:cs typeface="Arial" pitchFamily="34" charset="0"/>
              </a:rPr>
              <a:t>	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B::= </a:t>
            </a:r>
            <a:r>
              <a:rPr lang="es-MX" sz="2800" dirty="0" smtClean="0">
                <a:latin typeface="Arial" pitchFamily="34" charset="0"/>
                <a:cs typeface="Arial" pitchFamily="34" charset="0"/>
                <a:sym typeface="Symbol"/>
              </a:rPr>
              <a:t>  	   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B::= </a:t>
            </a:r>
            <a:r>
              <a:rPr lang="es-MX" sz="2800" dirty="0" smtClean="0">
                <a:latin typeface="Arial" pitchFamily="34" charset="0"/>
                <a:cs typeface="Arial" pitchFamily="34" charset="0"/>
                <a:sym typeface="Symbol"/>
              </a:rPr>
              <a:t>               	</a:t>
            </a:r>
            <a:r>
              <a:rPr lang="es-MX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SE ELIMINA</a:t>
            </a:r>
            <a:endParaRPr lang="es-MX" sz="2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MX" sz="2800" dirty="0">
                <a:latin typeface="Arial" pitchFamily="34" charset="0"/>
                <a:cs typeface="Arial" pitchFamily="34" charset="0"/>
              </a:rPr>
              <a:t>	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E::= </a:t>
            </a:r>
            <a:r>
              <a:rPr lang="es-MX" sz="2800" dirty="0" smtClean="0">
                <a:latin typeface="Arial" pitchFamily="34" charset="0"/>
                <a:cs typeface="Arial" pitchFamily="34" charset="0"/>
                <a:sym typeface="Symbol"/>
              </a:rPr>
              <a:t> 	   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E::= </a:t>
            </a:r>
            <a:r>
              <a:rPr lang="es-MX" sz="2800" dirty="0" smtClean="0">
                <a:latin typeface="Arial" pitchFamily="34" charset="0"/>
                <a:cs typeface="Arial" pitchFamily="34" charset="0"/>
                <a:sym typeface="Symbol"/>
              </a:rPr>
              <a:t>		</a:t>
            </a:r>
            <a:r>
              <a:rPr lang="es-MX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SE ELIMINA</a:t>
            </a:r>
            <a:endParaRPr lang="es-MX" sz="2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8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211960" y="0"/>
            <a:ext cx="471601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	SA={B,E,S,A}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S::=</a:t>
            </a:r>
            <a:r>
              <a:rPr lang="es-MX" sz="1900" dirty="0" err="1" smtClean="0">
                <a:latin typeface="Arial" pitchFamily="34" charset="0"/>
                <a:cs typeface="Arial" pitchFamily="34" charset="0"/>
              </a:rPr>
              <a:t>Aa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 | B</a:t>
            </a:r>
          </a:p>
          <a:p>
            <a:pPr>
              <a:buNone/>
            </a:pPr>
            <a:r>
              <a:rPr lang="es-MX" sz="1900" dirty="0" smtClean="0">
                <a:latin typeface="Arial" pitchFamily="34" charset="0"/>
                <a:cs typeface="Arial" pitchFamily="34" charset="0"/>
              </a:rPr>
              <a:t>			A::=</a:t>
            </a:r>
            <a:r>
              <a:rPr lang="es-MX" sz="1900" dirty="0" err="1" smtClean="0">
                <a:latin typeface="Arial" pitchFamily="34" charset="0"/>
                <a:cs typeface="Arial" pitchFamily="34" charset="0"/>
              </a:rPr>
              <a:t>Aa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s-MX" sz="1900" dirty="0" err="1" smtClean="0">
                <a:latin typeface="Arial" pitchFamily="34" charset="0"/>
                <a:cs typeface="Arial" pitchFamily="34" charset="0"/>
              </a:rPr>
              <a:t>bA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 | BE</a:t>
            </a:r>
          </a:p>
          <a:p>
            <a:pPr>
              <a:buNone/>
            </a:pPr>
            <a:r>
              <a:rPr lang="es-MX" sz="1900" dirty="0" smtClean="0">
                <a:latin typeface="Arial" pitchFamily="34" charset="0"/>
                <a:cs typeface="Arial" pitchFamily="34" charset="0"/>
              </a:rPr>
              <a:t>			B::= </a:t>
            </a:r>
            <a:r>
              <a:rPr lang="es-MX" sz="1900" dirty="0" err="1" smtClean="0">
                <a:latin typeface="Arial" pitchFamily="34" charset="0"/>
                <a:cs typeface="Arial" pitchFamily="34" charset="0"/>
              </a:rPr>
              <a:t>bB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 | b | </a:t>
            </a:r>
            <a:r>
              <a:rPr lang="es-MX" sz="1900" dirty="0" smtClean="0">
                <a:latin typeface="Arial" pitchFamily="34" charset="0"/>
                <a:cs typeface="Arial" pitchFamily="34" charset="0"/>
                <a:sym typeface="Symbol"/>
              </a:rPr>
              <a:t></a:t>
            </a:r>
          </a:p>
          <a:p>
            <a:pPr>
              <a:buNone/>
            </a:pPr>
            <a:r>
              <a:rPr lang="es-MX" sz="1900" dirty="0" smtClean="0">
                <a:latin typeface="Arial" pitchFamily="34" charset="0"/>
                <a:cs typeface="Arial" pitchFamily="34" charset="0"/>
                <a:sym typeface="Symbol"/>
              </a:rPr>
              <a:t>			E::= </a:t>
            </a:r>
            <a:endParaRPr lang="es-MX" dirty="0"/>
          </a:p>
        </p:txBody>
      </p:sp>
      <p:sp>
        <p:nvSpPr>
          <p:cNvPr id="5" name="4 Flecha derecha"/>
          <p:cNvSpPr/>
          <p:nvPr/>
        </p:nvSpPr>
        <p:spPr>
          <a:xfrm>
            <a:off x="2123728" y="3429000"/>
            <a:ext cx="432048" cy="14401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Flecha derecha"/>
          <p:cNvSpPr/>
          <p:nvPr/>
        </p:nvSpPr>
        <p:spPr>
          <a:xfrm>
            <a:off x="4572000" y="2060848"/>
            <a:ext cx="432048" cy="14401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Flecha derecha"/>
          <p:cNvSpPr/>
          <p:nvPr/>
        </p:nvSpPr>
        <p:spPr>
          <a:xfrm>
            <a:off x="2123728" y="3933056"/>
            <a:ext cx="432048" cy="14401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Flecha derecha"/>
          <p:cNvSpPr/>
          <p:nvPr/>
        </p:nvSpPr>
        <p:spPr>
          <a:xfrm>
            <a:off x="4572000" y="2492896"/>
            <a:ext cx="432048" cy="14401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Flecha derecha"/>
          <p:cNvSpPr/>
          <p:nvPr/>
        </p:nvSpPr>
        <p:spPr>
          <a:xfrm>
            <a:off x="2123728" y="2060848"/>
            <a:ext cx="432048" cy="14401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Flecha derecha"/>
          <p:cNvSpPr/>
          <p:nvPr/>
        </p:nvSpPr>
        <p:spPr>
          <a:xfrm>
            <a:off x="4572000" y="2924944"/>
            <a:ext cx="432048" cy="14401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Flecha derecha"/>
          <p:cNvSpPr/>
          <p:nvPr/>
        </p:nvSpPr>
        <p:spPr>
          <a:xfrm>
            <a:off x="4572000" y="3429000"/>
            <a:ext cx="432048" cy="14401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Flecha derecha"/>
          <p:cNvSpPr/>
          <p:nvPr/>
        </p:nvSpPr>
        <p:spPr>
          <a:xfrm>
            <a:off x="6084168" y="3933056"/>
            <a:ext cx="432048" cy="14401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Flecha derecha"/>
          <p:cNvSpPr/>
          <p:nvPr/>
        </p:nvSpPr>
        <p:spPr>
          <a:xfrm>
            <a:off x="2123728" y="2996952"/>
            <a:ext cx="432048" cy="14401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Flecha derecha"/>
          <p:cNvSpPr/>
          <p:nvPr/>
        </p:nvSpPr>
        <p:spPr>
          <a:xfrm>
            <a:off x="2123728" y="2564904"/>
            <a:ext cx="432048" cy="14401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Flecha derecha"/>
          <p:cNvSpPr/>
          <p:nvPr/>
        </p:nvSpPr>
        <p:spPr>
          <a:xfrm>
            <a:off x="2123728" y="4365104"/>
            <a:ext cx="432048" cy="14401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Flecha derecha"/>
          <p:cNvSpPr/>
          <p:nvPr/>
        </p:nvSpPr>
        <p:spPr>
          <a:xfrm>
            <a:off x="4499992" y="4365104"/>
            <a:ext cx="432048" cy="14401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Flecha derecha"/>
          <p:cNvSpPr/>
          <p:nvPr/>
        </p:nvSpPr>
        <p:spPr>
          <a:xfrm>
            <a:off x="4211960" y="4869160"/>
            <a:ext cx="432048" cy="14401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17 Flecha derecha"/>
          <p:cNvSpPr/>
          <p:nvPr/>
        </p:nvSpPr>
        <p:spPr>
          <a:xfrm>
            <a:off x="2051720" y="4869160"/>
            <a:ext cx="432048" cy="14401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18 Flecha derecha"/>
          <p:cNvSpPr/>
          <p:nvPr/>
        </p:nvSpPr>
        <p:spPr>
          <a:xfrm>
            <a:off x="2051720" y="5301208"/>
            <a:ext cx="432048" cy="14401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Flecha derecha"/>
          <p:cNvSpPr/>
          <p:nvPr/>
        </p:nvSpPr>
        <p:spPr>
          <a:xfrm>
            <a:off x="2051720" y="5805264"/>
            <a:ext cx="432048" cy="14401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20 Flecha derecha"/>
          <p:cNvSpPr/>
          <p:nvPr/>
        </p:nvSpPr>
        <p:spPr>
          <a:xfrm>
            <a:off x="4211960" y="5805264"/>
            <a:ext cx="432048" cy="14401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Flecha derecha"/>
          <p:cNvSpPr/>
          <p:nvPr/>
        </p:nvSpPr>
        <p:spPr>
          <a:xfrm>
            <a:off x="4211960" y="5301208"/>
            <a:ext cx="432048" cy="14401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2.4 Se añade la regla </a:t>
            </a:r>
            <a:r>
              <a:rPr lang="es-MX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S::=</a:t>
            </a:r>
            <a:r>
              <a:rPr lang="es-MX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  </a:t>
            </a:r>
            <a:r>
              <a:rPr lang="es-MX" sz="2800" dirty="0" smtClean="0">
                <a:latin typeface="Arial" pitchFamily="34" charset="0"/>
                <a:cs typeface="Arial" pitchFamily="34" charset="0"/>
                <a:sym typeface="Symbol"/>
              </a:rPr>
              <a:t>porque SSA.</a:t>
            </a:r>
          </a:p>
          <a:p>
            <a:pPr algn="just">
              <a:buNone/>
            </a:pPr>
            <a:endParaRPr lang="es-MX" sz="2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algn="just"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  <a:sym typeface="Symbol"/>
              </a:rPr>
              <a:t>	Reglas de Producción modificadas:</a:t>
            </a:r>
          </a:p>
          <a:p>
            <a:pPr algn="just">
              <a:buNone/>
            </a:pPr>
            <a:endParaRPr lang="es-MX" sz="2800" dirty="0">
              <a:latin typeface="Arial" pitchFamily="34" charset="0"/>
              <a:cs typeface="Arial" pitchFamily="34" charset="0"/>
              <a:sym typeface="Symbol"/>
            </a:endParaRPr>
          </a:p>
          <a:p>
            <a:pPr algn="just"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  <a:sym typeface="Symbol"/>
              </a:rPr>
              <a:t>		</a:t>
            </a:r>
            <a:r>
              <a:rPr lang="es-MX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P’ </a:t>
            </a:r>
            <a:r>
              <a:rPr lang="es-MX" sz="2800" dirty="0" smtClean="0">
                <a:latin typeface="Arial" pitchFamily="34" charset="0"/>
                <a:cs typeface="Arial" pitchFamily="34" charset="0"/>
                <a:sym typeface="Symbol"/>
              </a:rPr>
              <a:t>= {	S::=</a:t>
            </a:r>
            <a:r>
              <a:rPr lang="es-MX" sz="2800" dirty="0" err="1" smtClean="0">
                <a:latin typeface="Arial" pitchFamily="34" charset="0"/>
                <a:cs typeface="Arial" pitchFamily="34" charset="0"/>
                <a:sym typeface="Symbol"/>
              </a:rPr>
              <a:t>Aa</a:t>
            </a:r>
            <a:r>
              <a:rPr lang="es-MX" sz="2800" dirty="0" smtClean="0">
                <a:latin typeface="Arial" pitchFamily="34" charset="0"/>
                <a:cs typeface="Arial" pitchFamily="34" charset="0"/>
                <a:sym typeface="Symbol"/>
              </a:rPr>
              <a:t> | a | B | </a:t>
            </a:r>
            <a:r>
              <a:rPr lang="es-MX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</a:t>
            </a:r>
          </a:p>
          <a:p>
            <a:pPr algn="just"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  <a:sym typeface="Symbol"/>
              </a:rPr>
              <a:t>	 		A::= </a:t>
            </a:r>
            <a:r>
              <a:rPr lang="es-MX" sz="2800" dirty="0" err="1" smtClean="0">
                <a:latin typeface="Arial" pitchFamily="34" charset="0"/>
                <a:cs typeface="Arial" pitchFamily="34" charset="0"/>
                <a:sym typeface="Symbol"/>
              </a:rPr>
              <a:t>Aa</a:t>
            </a:r>
            <a:r>
              <a:rPr lang="es-MX" sz="2800" dirty="0" smtClean="0">
                <a:latin typeface="Arial" pitchFamily="34" charset="0"/>
                <a:cs typeface="Arial" pitchFamily="34" charset="0"/>
                <a:sym typeface="Symbol"/>
              </a:rPr>
              <a:t> | a | </a:t>
            </a:r>
            <a:r>
              <a:rPr lang="es-MX" sz="2800" dirty="0" err="1" smtClean="0">
                <a:latin typeface="Arial" pitchFamily="34" charset="0"/>
                <a:cs typeface="Arial" pitchFamily="34" charset="0"/>
                <a:sym typeface="Symbol"/>
              </a:rPr>
              <a:t>bA</a:t>
            </a:r>
            <a:r>
              <a:rPr lang="es-MX" sz="2800" dirty="0" smtClean="0">
                <a:latin typeface="Arial" pitchFamily="34" charset="0"/>
                <a:cs typeface="Arial" pitchFamily="34" charset="0"/>
                <a:sym typeface="Symbol"/>
              </a:rPr>
              <a:t> | b | BE | B | E </a:t>
            </a:r>
          </a:p>
          <a:p>
            <a:pPr algn="just"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  <a:sym typeface="Symbol"/>
              </a:rPr>
              <a:t> 			B::= </a:t>
            </a:r>
            <a:r>
              <a:rPr lang="es-MX" sz="2800" dirty="0" err="1" smtClean="0">
                <a:latin typeface="Arial" pitchFamily="34" charset="0"/>
                <a:cs typeface="Arial" pitchFamily="34" charset="0"/>
                <a:sym typeface="Symbol"/>
              </a:rPr>
              <a:t>bB</a:t>
            </a:r>
            <a:r>
              <a:rPr lang="es-MX" sz="2800" dirty="0" smtClean="0">
                <a:latin typeface="Arial" pitchFamily="34" charset="0"/>
                <a:cs typeface="Arial" pitchFamily="34" charset="0"/>
                <a:sym typeface="Symbol"/>
              </a:rPr>
              <a:t> | b }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  </a:t>
            </a:r>
          </a:p>
          <a:p>
            <a:pPr algn="just">
              <a:buNone/>
            </a:pPr>
            <a:endParaRPr lang="es-MX" sz="2800" dirty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	Ahora existe la regla A::=E. E es un símbolo superfluo que se eliminará más adelante según el algoritmo.</a:t>
            </a:r>
            <a:endParaRPr lang="es-MX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23528" y="6309320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i="1" dirty="0" smtClean="0">
                <a:latin typeface="Arial" pitchFamily="34" charset="0"/>
                <a:cs typeface="Arial" pitchFamily="34" charset="0"/>
              </a:rPr>
              <a:t>FUENTE: </a:t>
            </a:r>
            <a:r>
              <a:rPr lang="es-MX" sz="1400" dirty="0" smtClean="0">
                <a:latin typeface="Arial" pitchFamily="34" charset="0"/>
                <a:cs typeface="Arial" pitchFamily="34" charset="0"/>
              </a:rPr>
              <a:t>Apuntes </a:t>
            </a:r>
            <a:r>
              <a:rPr lang="es-MX" sz="1400" dirty="0" err="1" smtClean="0">
                <a:latin typeface="Arial" pitchFamily="34" charset="0"/>
                <a:cs typeface="Arial" pitchFamily="34" charset="0"/>
              </a:rPr>
              <a:t>Profa</a:t>
            </a:r>
            <a:r>
              <a:rPr lang="es-MX" sz="1400" dirty="0" smtClean="0">
                <a:latin typeface="Arial" pitchFamily="34" charset="0"/>
                <a:cs typeface="Arial" pitchFamily="34" charset="0"/>
              </a:rPr>
              <a:t>. Hilda </a:t>
            </a:r>
            <a:r>
              <a:rPr lang="es-MX" sz="1400" dirty="0" err="1" smtClean="0">
                <a:latin typeface="Arial" pitchFamily="34" charset="0"/>
                <a:cs typeface="Arial" pitchFamily="34" charset="0"/>
              </a:rPr>
              <a:t>Yelitza</a:t>
            </a:r>
            <a:r>
              <a:rPr lang="es-MX" sz="1400" dirty="0" smtClean="0">
                <a:latin typeface="Arial" pitchFamily="34" charset="0"/>
                <a:cs typeface="Arial" pitchFamily="34" charset="0"/>
              </a:rPr>
              <a:t> Contreras Zambrano. </a:t>
            </a:r>
            <a:r>
              <a:rPr lang="es-MX" dirty="0" smtClean="0"/>
              <a:t> </a:t>
            </a:r>
            <a:endParaRPr lang="es-MX" dirty="0"/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Reglas No Generativas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857403"/>
          </a:xfrm>
        </p:spPr>
        <p:txBody>
          <a:bodyPr>
            <a:normAutofit/>
          </a:bodyPr>
          <a:lstStyle/>
          <a:p>
            <a:pPr algn="just">
              <a:buBlip>
                <a:blip r:embed="rId2"/>
              </a:buBlip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Son de la forma </a:t>
            </a:r>
            <a:r>
              <a:rPr lang="es-MX" sz="28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A::=B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, siendo A,B</a:t>
            </a:r>
            <a:r>
              <a:rPr lang="es-MX" sz="2800" dirty="0" smtClean="0">
                <a:latin typeface="Arial" pitchFamily="34" charset="0"/>
                <a:cs typeface="Arial" pitchFamily="34" charset="0"/>
                <a:sym typeface="Symbol"/>
              </a:rPr>
              <a:t>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V </a:t>
            </a:r>
          </a:p>
          <a:p>
            <a:pPr algn="just">
              <a:buBlip>
                <a:blip r:embed="rId2"/>
              </a:buBlip>
            </a:pPr>
            <a:endParaRPr lang="es-MX" sz="2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Blip>
                <a:blip r:embed="rId2"/>
              </a:buBlip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Existen 2 algoritmos para eliminar reglas unitarias.</a:t>
            </a:r>
          </a:p>
          <a:p>
            <a:pPr algn="just"/>
            <a:endParaRPr lang="es-MX" sz="2800" dirty="0" smtClean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AutoNum type="arabicParenR"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Algoritmo para derivaciones unitarias que no sean cíclicas de la forma: A </a:t>
            </a:r>
            <a:r>
              <a:rPr lang="es-MX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B  … A.</a:t>
            </a:r>
          </a:p>
          <a:p>
            <a:pPr marL="514350" indent="-514350" algn="just">
              <a:buAutoNum type="arabicParenR"/>
            </a:pPr>
            <a:r>
              <a:rPr lang="es-MX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Algoritmo general; funciona en todos los casos.</a:t>
            </a:r>
            <a:endParaRPr lang="es-MX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23528" y="6309320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i="1" dirty="0" smtClean="0">
                <a:latin typeface="Arial" pitchFamily="34" charset="0"/>
                <a:cs typeface="Arial" pitchFamily="34" charset="0"/>
              </a:rPr>
              <a:t>FUENTE: </a:t>
            </a:r>
            <a:r>
              <a:rPr lang="es-MX" sz="1400" dirty="0" smtClean="0">
                <a:latin typeface="Arial" pitchFamily="34" charset="0"/>
                <a:cs typeface="Arial" pitchFamily="34" charset="0"/>
              </a:rPr>
              <a:t>Apuntes </a:t>
            </a:r>
            <a:r>
              <a:rPr lang="es-MX" sz="1400" dirty="0" err="1" smtClean="0">
                <a:latin typeface="Arial" pitchFamily="34" charset="0"/>
                <a:cs typeface="Arial" pitchFamily="34" charset="0"/>
              </a:rPr>
              <a:t>Profa</a:t>
            </a:r>
            <a:r>
              <a:rPr lang="es-MX" sz="1400" dirty="0" smtClean="0">
                <a:latin typeface="Arial" pitchFamily="34" charset="0"/>
                <a:cs typeface="Arial" pitchFamily="34" charset="0"/>
              </a:rPr>
              <a:t>. Hilda </a:t>
            </a:r>
            <a:r>
              <a:rPr lang="es-MX" sz="1400" dirty="0" err="1" smtClean="0">
                <a:latin typeface="Arial" pitchFamily="34" charset="0"/>
                <a:cs typeface="Arial" pitchFamily="34" charset="0"/>
              </a:rPr>
              <a:t>Yelitza</a:t>
            </a:r>
            <a:r>
              <a:rPr lang="es-MX" sz="1400" dirty="0" smtClean="0">
                <a:latin typeface="Arial" pitchFamily="34" charset="0"/>
                <a:cs typeface="Arial" pitchFamily="34" charset="0"/>
              </a:rPr>
              <a:t> Contreras Zambrano. </a:t>
            </a:r>
            <a:r>
              <a:rPr lang="es-MX" dirty="0" smtClean="0"/>
              <a:t> </a:t>
            </a:r>
            <a:endParaRPr lang="es-MX" dirty="0"/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0"/>
            <a:ext cx="4464496" cy="1052736"/>
          </a:xfrm>
        </p:spPr>
        <p:txBody>
          <a:bodyPr>
            <a:normAutofit/>
          </a:bodyPr>
          <a:lstStyle/>
          <a:p>
            <a:pPr algn="l"/>
            <a:r>
              <a:rPr lang="es-MX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1) Algoritmo Simple</a:t>
            </a:r>
            <a:endParaRPr lang="es-MX" sz="3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5688632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Repetir</a:t>
            </a:r>
          </a:p>
          <a:p>
            <a:pPr algn="just">
              <a:buNone/>
            </a:pPr>
            <a:r>
              <a:rPr lang="es-MX" sz="2800" dirty="0">
                <a:latin typeface="Arial" pitchFamily="34" charset="0"/>
                <a:cs typeface="Arial" pitchFamily="34" charset="0"/>
              </a:rPr>
              <a:t>	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Para cada regla unitaria </a:t>
            </a:r>
            <a:r>
              <a:rPr lang="es-MX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A::=B 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se sustituye B por sus propias reglas.</a:t>
            </a:r>
          </a:p>
          <a:p>
            <a:pPr algn="just"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Hasta que no haya más reglas unitarias.</a:t>
            </a:r>
          </a:p>
          <a:p>
            <a:pPr algn="just">
              <a:buNone/>
            </a:pPr>
            <a:endParaRPr lang="es-MX" sz="1900" dirty="0">
              <a:latin typeface="Arial" pitchFamily="34" charset="0"/>
              <a:cs typeface="Arial" pitchFamily="34" charset="0"/>
            </a:endParaRPr>
          </a:p>
          <a:p>
            <a:pPr algn="just">
              <a:buBlip>
                <a:blip r:embed="rId2"/>
              </a:buBlip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Ejemplo (3)</a:t>
            </a:r>
          </a:p>
          <a:p>
            <a:pPr algn="just"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	Sea G una gramática definida por las siguientes reglas:</a:t>
            </a:r>
            <a:endParaRPr lang="es-MX" sz="28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MX" sz="2600" dirty="0" smtClean="0">
                <a:latin typeface="Arial" pitchFamily="34" charset="0"/>
                <a:cs typeface="Arial" pitchFamily="34" charset="0"/>
              </a:rPr>
              <a:t>			S::= </a:t>
            </a:r>
            <a:r>
              <a:rPr lang="es-MX" sz="2600" dirty="0" err="1" smtClean="0">
                <a:latin typeface="Arial" pitchFamily="34" charset="0"/>
                <a:cs typeface="Arial" pitchFamily="34" charset="0"/>
              </a:rPr>
              <a:t>Aa</a:t>
            </a:r>
            <a:r>
              <a:rPr lang="es-MX" sz="2600" dirty="0" smtClean="0">
                <a:latin typeface="Arial" pitchFamily="34" charset="0"/>
                <a:cs typeface="Arial" pitchFamily="34" charset="0"/>
              </a:rPr>
              <a:t> | C | E | CE</a:t>
            </a:r>
          </a:p>
          <a:p>
            <a:pPr>
              <a:buNone/>
            </a:pPr>
            <a:r>
              <a:rPr lang="es-MX" sz="2600" dirty="0" smtClean="0">
                <a:latin typeface="Arial" pitchFamily="34" charset="0"/>
                <a:cs typeface="Arial" pitchFamily="34" charset="0"/>
              </a:rPr>
              <a:t>			B::= </a:t>
            </a:r>
            <a:r>
              <a:rPr lang="es-MX" sz="2600" dirty="0" err="1" smtClean="0">
                <a:latin typeface="Arial" pitchFamily="34" charset="0"/>
                <a:cs typeface="Arial" pitchFamily="34" charset="0"/>
              </a:rPr>
              <a:t>bB</a:t>
            </a:r>
            <a:r>
              <a:rPr lang="es-MX" sz="2600" dirty="0" smtClean="0">
                <a:latin typeface="Arial" pitchFamily="34" charset="0"/>
                <a:cs typeface="Arial" pitchFamily="34" charset="0"/>
              </a:rPr>
              <a:t> | b</a:t>
            </a:r>
          </a:p>
          <a:p>
            <a:pPr>
              <a:buNone/>
            </a:pPr>
            <a:r>
              <a:rPr lang="es-MX" sz="2600" dirty="0" smtClean="0">
                <a:latin typeface="Arial" pitchFamily="34" charset="0"/>
                <a:cs typeface="Arial" pitchFamily="34" charset="0"/>
              </a:rPr>
              <a:t>			C::= B</a:t>
            </a:r>
          </a:p>
          <a:p>
            <a:pPr>
              <a:buNone/>
            </a:pPr>
            <a:r>
              <a:rPr lang="es-MX" sz="2600" dirty="0" smtClean="0">
                <a:latin typeface="Arial" pitchFamily="34" charset="0"/>
                <a:cs typeface="Arial" pitchFamily="34" charset="0"/>
              </a:rPr>
              <a:t>			A::= </a:t>
            </a:r>
            <a:r>
              <a:rPr lang="es-MX" sz="2600" dirty="0" err="1" smtClean="0">
                <a:latin typeface="Arial" pitchFamily="34" charset="0"/>
                <a:cs typeface="Arial" pitchFamily="34" charset="0"/>
              </a:rPr>
              <a:t>Aa</a:t>
            </a:r>
            <a:r>
              <a:rPr lang="es-MX" sz="2600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s-MX" sz="2600" dirty="0" err="1" smtClean="0">
                <a:latin typeface="Arial" pitchFamily="34" charset="0"/>
                <a:cs typeface="Arial" pitchFamily="34" charset="0"/>
              </a:rPr>
              <a:t>bA</a:t>
            </a:r>
            <a:r>
              <a:rPr lang="es-MX" sz="2600" dirty="0" smtClean="0">
                <a:latin typeface="Arial" pitchFamily="34" charset="0"/>
                <a:cs typeface="Arial" pitchFamily="34" charset="0"/>
              </a:rPr>
              <a:t> | b | B</a:t>
            </a:r>
          </a:p>
          <a:p>
            <a:pPr>
              <a:buNone/>
            </a:pPr>
            <a:r>
              <a:rPr lang="es-MX" sz="2600" dirty="0" smtClean="0">
                <a:latin typeface="Arial" pitchFamily="34" charset="0"/>
                <a:cs typeface="Arial" pitchFamily="34" charset="0"/>
              </a:rPr>
              <a:t>			E::= c | </a:t>
            </a:r>
            <a:r>
              <a:rPr lang="es-MX" sz="2600" dirty="0" smtClean="0">
                <a:latin typeface="Arial" pitchFamily="34" charset="0"/>
                <a:cs typeface="Arial" pitchFamily="34" charset="0"/>
                <a:sym typeface="Symbol"/>
              </a:rPr>
              <a:t></a:t>
            </a:r>
          </a:p>
          <a:p>
            <a:pPr>
              <a:buNone/>
            </a:pPr>
            <a:endParaRPr lang="es-MX" sz="26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algn="just">
              <a:buNone/>
            </a:pPr>
            <a:r>
              <a:rPr lang="es-MX" sz="2600" dirty="0">
                <a:latin typeface="Arial" pitchFamily="34" charset="0"/>
                <a:cs typeface="Arial" pitchFamily="34" charset="0"/>
                <a:sym typeface="Symbol"/>
              </a:rPr>
              <a:t>	</a:t>
            </a:r>
            <a:r>
              <a:rPr lang="es-MX" sz="2600" dirty="0" smtClean="0">
                <a:latin typeface="Arial" pitchFamily="34" charset="0"/>
                <a:cs typeface="Arial" pitchFamily="34" charset="0"/>
                <a:sym typeface="Symbol"/>
              </a:rPr>
              <a:t>Primero sustituiremos a B en la regla C y en la regla A.</a:t>
            </a:r>
            <a:endParaRPr lang="es-MX" sz="2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692696"/>
            <a:ext cx="8229600" cy="572149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s-MX" sz="3000" dirty="0" smtClean="0">
                <a:latin typeface="Arial" pitchFamily="34" charset="0"/>
                <a:cs typeface="Arial" pitchFamily="34" charset="0"/>
              </a:rPr>
              <a:t>	C::= </a:t>
            </a:r>
            <a:r>
              <a:rPr lang="es-MX" sz="3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bB</a:t>
            </a:r>
            <a:r>
              <a:rPr lang="es-MX" sz="3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| b</a:t>
            </a:r>
          </a:p>
          <a:p>
            <a:pPr>
              <a:buNone/>
            </a:pPr>
            <a:r>
              <a:rPr lang="es-MX" sz="3000" dirty="0" smtClean="0">
                <a:latin typeface="Arial" pitchFamily="34" charset="0"/>
                <a:cs typeface="Arial" pitchFamily="34" charset="0"/>
              </a:rPr>
              <a:t>		A::= </a:t>
            </a:r>
            <a:r>
              <a:rPr lang="es-MX" sz="3000" dirty="0" err="1" smtClean="0">
                <a:latin typeface="Arial" pitchFamily="34" charset="0"/>
                <a:cs typeface="Arial" pitchFamily="34" charset="0"/>
              </a:rPr>
              <a:t>Aa</a:t>
            </a:r>
            <a:r>
              <a:rPr lang="es-MX" sz="3000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s-MX" sz="3000" dirty="0" err="1" smtClean="0">
                <a:latin typeface="Arial" pitchFamily="34" charset="0"/>
                <a:cs typeface="Arial" pitchFamily="34" charset="0"/>
              </a:rPr>
              <a:t>bA</a:t>
            </a:r>
            <a:r>
              <a:rPr lang="es-MX" sz="3000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s-MX" sz="3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 | </a:t>
            </a:r>
            <a:r>
              <a:rPr lang="es-MX" sz="3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bB</a:t>
            </a:r>
            <a:endParaRPr lang="es-MX" sz="3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MX" sz="3000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buNone/>
            </a:pPr>
            <a:r>
              <a:rPr lang="es-MX" sz="3000" dirty="0">
                <a:latin typeface="Arial" pitchFamily="34" charset="0"/>
                <a:cs typeface="Arial" pitchFamily="34" charset="0"/>
              </a:rPr>
              <a:t>	</a:t>
            </a:r>
            <a:r>
              <a:rPr lang="es-MX" sz="3000" dirty="0" smtClean="0">
                <a:latin typeface="Arial" pitchFamily="34" charset="0"/>
                <a:cs typeface="Arial" pitchFamily="34" charset="0"/>
              </a:rPr>
              <a:t>Se sustituye C (ya modificada) y E en la regla S.	</a:t>
            </a:r>
          </a:p>
          <a:p>
            <a:pPr>
              <a:buNone/>
            </a:pPr>
            <a:r>
              <a:rPr lang="es-MX" sz="3000" dirty="0" smtClean="0">
                <a:latin typeface="Arial" pitchFamily="34" charset="0"/>
                <a:cs typeface="Arial" pitchFamily="34" charset="0"/>
              </a:rPr>
              <a:t>		S::= </a:t>
            </a:r>
            <a:r>
              <a:rPr lang="es-MX" sz="3000" dirty="0" err="1" smtClean="0">
                <a:latin typeface="Arial" pitchFamily="34" charset="0"/>
                <a:cs typeface="Arial" pitchFamily="34" charset="0"/>
              </a:rPr>
              <a:t>Aa</a:t>
            </a:r>
            <a:r>
              <a:rPr lang="es-MX" sz="3000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s-MX" sz="3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bB</a:t>
            </a:r>
            <a:r>
              <a:rPr lang="es-MX" sz="3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| b | c | </a:t>
            </a:r>
            <a:r>
              <a:rPr lang="es-MX" sz="3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 </a:t>
            </a:r>
            <a:r>
              <a:rPr lang="es-MX" sz="3000" dirty="0" smtClean="0">
                <a:latin typeface="Arial" pitchFamily="34" charset="0"/>
                <a:cs typeface="Arial" pitchFamily="34" charset="0"/>
                <a:sym typeface="Symbol"/>
              </a:rPr>
              <a:t>|</a:t>
            </a:r>
            <a:r>
              <a:rPr lang="es-MX" sz="3000" dirty="0" smtClean="0">
                <a:latin typeface="Arial" pitchFamily="34" charset="0"/>
                <a:cs typeface="Arial" pitchFamily="34" charset="0"/>
              </a:rPr>
              <a:t> CE</a:t>
            </a:r>
          </a:p>
          <a:p>
            <a:pPr>
              <a:buNone/>
            </a:pPr>
            <a:endParaRPr lang="es-MX" sz="30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MX" sz="3000" dirty="0" smtClean="0">
                <a:latin typeface="Arial" pitchFamily="34" charset="0"/>
                <a:cs typeface="Arial" pitchFamily="34" charset="0"/>
              </a:rPr>
              <a:t>	Reglas de producción modificadas</a:t>
            </a:r>
          </a:p>
          <a:p>
            <a:pPr>
              <a:buNone/>
            </a:pPr>
            <a:endParaRPr lang="es-MX" sz="3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MX" sz="30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s-MX" sz="31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 P’ </a:t>
            </a:r>
            <a:r>
              <a:rPr lang="es-MX" sz="3100" dirty="0" smtClean="0">
                <a:latin typeface="Arial" pitchFamily="34" charset="0"/>
                <a:cs typeface="Arial" pitchFamily="34" charset="0"/>
                <a:sym typeface="Symbol"/>
              </a:rPr>
              <a:t>= {</a:t>
            </a:r>
            <a:r>
              <a:rPr lang="es-MX" sz="31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s-MX" sz="3000" dirty="0" smtClean="0">
                <a:latin typeface="Arial" pitchFamily="34" charset="0"/>
                <a:cs typeface="Arial" pitchFamily="34" charset="0"/>
              </a:rPr>
              <a:t>S::= </a:t>
            </a:r>
            <a:r>
              <a:rPr lang="es-MX" sz="3000" dirty="0" err="1" smtClean="0">
                <a:latin typeface="Arial" pitchFamily="34" charset="0"/>
                <a:cs typeface="Arial" pitchFamily="34" charset="0"/>
              </a:rPr>
              <a:t>Aa</a:t>
            </a:r>
            <a:r>
              <a:rPr lang="es-MX" sz="3000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s-MX" sz="3000" dirty="0" err="1" smtClean="0">
                <a:latin typeface="Arial" pitchFamily="34" charset="0"/>
                <a:cs typeface="Arial" pitchFamily="34" charset="0"/>
              </a:rPr>
              <a:t>bB</a:t>
            </a:r>
            <a:r>
              <a:rPr lang="es-MX" sz="3000" dirty="0" smtClean="0">
                <a:latin typeface="Arial" pitchFamily="34" charset="0"/>
                <a:cs typeface="Arial" pitchFamily="34" charset="0"/>
              </a:rPr>
              <a:t> | b | c | </a:t>
            </a:r>
            <a:r>
              <a:rPr lang="es-MX" sz="3000" dirty="0" smtClean="0">
                <a:latin typeface="Arial" pitchFamily="34" charset="0"/>
                <a:cs typeface="Arial" pitchFamily="34" charset="0"/>
                <a:sym typeface="Symbol"/>
              </a:rPr>
              <a:t> |</a:t>
            </a:r>
            <a:r>
              <a:rPr lang="es-MX" sz="3000" dirty="0" smtClean="0">
                <a:latin typeface="Arial" pitchFamily="34" charset="0"/>
                <a:cs typeface="Arial" pitchFamily="34" charset="0"/>
              </a:rPr>
              <a:t> CE</a:t>
            </a:r>
          </a:p>
          <a:p>
            <a:pPr>
              <a:buNone/>
            </a:pPr>
            <a:r>
              <a:rPr lang="es-MX" sz="3000" dirty="0">
                <a:latin typeface="Arial" pitchFamily="34" charset="0"/>
                <a:cs typeface="Arial" pitchFamily="34" charset="0"/>
              </a:rPr>
              <a:t>	</a:t>
            </a:r>
            <a:r>
              <a:rPr lang="es-MX" sz="3000" dirty="0" smtClean="0">
                <a:latin typeface="Arial" pitchFamily="34" charset="0"/>
                <a:cs typeface="Arial" pitchFamily="34" charset="0"/>
              </a:rPr>
              <a:t>		B::= </a:t>
            </a:r>
            <a:r>
              <a:rPr lang="es-MX" sz="3000" dirty="0" err="1" smtClean="0">
                <a:latin typeface="Arial" pitchFamily="34" charset="0"/>
                <a:cs typeface="Arial" pitchFamily="34" charset="0"/>
              </a:rPr>
              <a:t>bB</a:t>
            </a:r>
            <a:r>
              <a:rPr lang="es-MX" sz="3000" dirty="0" smtClean="0">
                <a:latin typeface="Arial" pitchFamily="34" charset="0"/>
                <a:cs typeface="Arial" pitchFamily="34" charset="0"/>
              </a:rPr>
              <a:t> | b</a:t>
            </a:r>
          </a:p>
          <a:p>
            <a:pPr>
              <a:buNone/>
            </a:pPr>
            <a:r>
              <a:rPr lang="es-MX" sz="3000" dirty="0">
                <a:latin typeface="Arial" pitchFamily="34" charset="0"/>
                <a:cs typeface="Arial" pitchFamily="34" charset="0"/>
              </a:rPr>
              <a:t>	</a:t>
            </a:r>
            <a:r>
              <a:rPr lang="es-MX" sz="3000" dirty="0" smtClean="0">
                <a:latin typeface="Arial" pitchFamily="34" charset="0"/>
                <a:cs typeface="Arial" pitchFamily="34" charset="0"/>
              </a:rPr>
              <a:t>		C::= </a:t>
            </a:r>
            <a:r>
              <a:rPr lang="es-MX" sz="3000" dirty="0" err="1" smtClean="0">
                <a:latin typeface="Arial" pitchFamily="34" charset="0"/>
                <a:cs typeface="Arial" pitchFamily="34" charset="0"/>
              </a:rPr>
              <a:t>bB</a:t>
            </a:r>
            <a:r>
              <a:rPr lang="es-MX" sz="3000" dirty="0" smtClean="0">
                <a:latin typeface="Arial" pitchFamily="34" charset="0"/>
                <a:cs typeface="Arial" pitchFamily="34" charset="0"/>
              </a:rPr>
              <a:t> | b</a:t>
            </a:r>
          </a:p>
          <a:p>
            <a:pPr>
              <a:buNone/>
            </a:pPr>
            <a:r>
              <a:rPr lang="es-MX" sz="30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s-MX" sz="3000" dirty="0">
                <a:latin typeface="Arial" pitchFamily="34" charset="0"/>
                <a:cs typeface="Arial" pitchFamily="34" charset="0"/>
              </a:rPr>
              <a:t>	</a:t>
            </a:r>
            <a:r>
              <a:rPr lang="es-MX" sz="3000" dirty="0" smtClean="0">
                <a:latin typeface="Arial" pitchFamily="34" charset="0"/>
                <a:cs typeface="Arial" pitchFamily="34" charset="0"/>
              </a:rPr>
              <a:t>A::= </a:t>
            </a:r>
            <a:r>
              <a:rPr lang="es-MX" sz="3000" dirty="0" err="1" smtClean="0">
                <a:latin typeface="Arial" pitchFamily="34" charset="0"/>
                <a:cs typeface="Arial" pitchFamily="34" charset="0"/>
              </a:rPr>
              <a:t>Aa</a:t>
            </a:r>
            <a:r>
              <a:rPr lang="es-MX" sz="3000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s-MX" sz="3000" dirty="0" err="1" smtClean="0">
                <a:latin typeface="Arial" pitchFamily="34" charset="0"/>
                <a:cs typeface="Arial" pitchFamily="34" charset="0"/>
              </a:rPr>
              <a:t>bA</a:t>
            </a:r>
            <a:r>
              <a:rPr lang="es-MX" sz="3000" dirty="0" smtClean="0">
                <a:latin typeface="Arial" pitchFamily="34" charset="0"/>
                <a:cs typeface="Arial" pitchFamily="34" charset="0"/>
              </a:rPr>
              <a:t> | b | </a:t>
            </a:r>
            <a:r>
              <a:rPr lang="es-MX" sz="3000" dirty="0" err="1" smtClean="0">
                <a:latin typeface="Arial" pitchFamily="34" charset="0"/>
                <a:cs typeface="Arial" pitchFamily="34" charset="0"/>
              </a:rPr>
              <a:t>bB</a:t>
            </a:r>
            <a:endParaRPr lang="es-MX" sz="3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MX" sz="3000" dirty="0">
                <a:latin typeface="Arial" pitchFamily="34" charset="0"/>
                <a:cs typeface="Arial" pitchFamily="34" charset="0"/>
              </a:rPr>
              <a:t>	</a:t>
            </a:r>
            <a:r>
              <a:rPr lang="es-MX" sz="3000" dirty="0" smtClean="0">
                <a:latin typeface="Arial" pitchFamily="34" charset="0"/>
                <a:cs typeface="Arial" pitchFamily="34" charset="0"/>
              </a:rPr>
              <a:t>		E::= c | </a:t>
            </a:r>
            <a:r>
              <a:rPr lang="es-MX" sz="3000" dirty="0" smtClean="0">
                <a:latin typeface="Arial" pitchFamily="34" charset="0"/>
                <a:cs typeface="Arial" pitchFamily="34" charset="0"/>
                <a:sym typeface="Symbol"/>
              </a:rPr>
              <a:t></a:t>
            </a:r>
            <a:r>
              <a:rPr lang="es-MX" sz="3000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s-MX" sz="3000" dirty="0" smtClean="0">
                <a:latin typeface="Arial" pitchFamily="34" charset="0"/>
                <a:cs typeface="Arial" pitchFamily="34" charset="0"/>
                <a:sym typeface="Symbol"/>
              </a:rPr>
              <a:t>}</a:t>
            </a:r>
            <a:endParaRPr lang="es-MX" sz="3000" dirty="0" smtClean="0">
              <a:latin typeface="Arial" pitchFamily="34" charset="0"/>
              <a:cs typeface="Arial" pitchFamily="34" charset="0"/>
            </a:endParaRPr>
          </a:p>
          <a:p>
            <a:endParaRPr lang="es-MX" dirty="0"/>
          </a:p>
        </p:txBody>
      </p:sp>
      <p:sp>
        <p:nvSpPr>
          <p:cNvPr id="4" name="3 CuadroTexto"/>
          <p:cNvSpPr txBox="1"/>
          <p:nvPr/>
        </p:nvSpPr>
        <p:spPr>
          <a:xfrm>
            <a:off x="6516216" y="0"/>
            <a:ext cx="2627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S::= 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Aa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| C | E | CE</a:t>
            </a:r>
          </a:p>
          <a:p>
            <a:pPr>
              <a:buNone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B::= 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bB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| b</a:t>
            </a:r>
          </a:p>
          <a:p>
            <a:pPr>
              <a:buNone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C::= B</a:t>
            </a:r>
          </a:p>
          <a:p>
            <a:pPr>
              <a:buNone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A::= 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Aa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bA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| b | B</a:t>
            </a:r>
          </a:p>
          <a:p>
            <a:pPr>
              <a:buNone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E::= c | </a:t>
            </a:r>
            <a:r>
              <a:rPr lang="es-MX" dirty="0" smtClean="0">
                <a:latin typeface="Arial" pitchFamily="34" charset="0"/>
                <a:cs typeface="Arial" pitchFamily="34" charset="0"/>
                <a:sym typeface="Symbol"/>
              </a:rPr>
              <a:t></a:t>
            </a:r>
          </a:p>
          <a:p>
            <a:endParaRPr lang="es-MX" dirty="0"/>
          </a:p>
        </p:txBody>
      </p:sp>
      <p:sp>
        <p:nvSpPr>
          <p:cNvPr id="5" name="4 CuadroTexto"/>
          <p:cNvSpPr txBox="1"/>
          <p:nvPr/>
        </p:nvSpPr>
        <p:spPr>
          <a:xfrm>
            <a:off x="323528" y="6309320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i="1" dirty="0" smtClean="0">
                <a:latin typeface="Arial" pitchFamily="34" charset="0"/>
                <a:cs typeface="Arial" pitchFamily="34" charset="0"/>
              </a:rPr>
              <a:t>FUENTE: </a:t>
            </a:r>
            <a:r>
              <a:rPr lang="es-MX" sz="1400" dirty="0" smtClean="0">
                <a:latin typeface="Arial" pitchFamily="34" charset="0"/>
                <a:cs typeface="Arial" pitchFamily="34" charset="0"/>
              </a:rPr>
              <a:t>Apuntes </a:t>
            </a:r>
            <a:r>
              <a:rPr lang="es-MX" sz="1400" dirty="0" err="1" smtClean="0">
                <a:latin typeface="Arial" pitchFamily="34" charset="0"/>
                <a:cs typeface="Arial" pitchFamily="34" charset="0"/>
              </a:rPr>
              <a:t>Profa</a:t>
            </a:r>
            <a:r>
              <a:rPr lang="es-MX" sz="1400" dirty="0" smtClean="0">
                <a:latin typeface="Arial" pitchFamily="34" charset="0"/>
                <a:cs typeface="Arial" pitchFamily="34" charset="0"/>
              </a:rPr>
              <a:t>. Hilda </a:t>
            </a:r>
            <a:r>
              <a:rPr lang="es-MX" sz="1400" dirty="0" err="1" smtClean="0">
                <a:latin typeface="Arial" pitchFamily="34" charset="0"/>
                <a:cs typeface="Arial" pitchFamily="34" charset="0"/>
              </a:rPr>
              <a:t>Yelitza</a:t>
            </a:r>
            <a:r>
              <a:rPr lang="es-MX" sz="1400" dirty="0" smtClean="0">
                <a:latin typeface="Arial" pitchFamily="34" charset="0"/>
                <a:cs typeface="Arial" pitchFamily="34" charset="0"/>
              </a:rPr>
              <a:t> Contreras Zambrano. </a:t>
            </a:r>
            <a:r>
              <a:rPr lang="es-MX" dirty="0" smtClean="0"/>
              <a:t> </a:t>
            </a:r>
            <a:endParaRPr lang="es-MX" dirty="0"/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	Sea la GLC G={V,T,S,P}. Transformamos G en </a:t>
            </a:r>
            <a:r>
              <a:rPr lang="es-MX" sz="28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G’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={</a:t>
            </a:r>
            <a:r>
              <a:rPr lang="es-MX" sz="28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V’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,T,S,</a:t>
            </a:r>
            <a:r>
              <a:rPr lang="es-MX" sz="28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s-MX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’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} de forma que L(G)=L(G’).</a:t>
            </a:r>
          </a:p>
          <a:p>
            <a:pPr marL="514350" indent="-514350" algn="just">
              <a:buNone/>
            </a:pPr>
            <a:endParaRPr lang="es-MX" sz="2800" dirty="0" smtClean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1) Para cada A</a:t>
            </a:r>
            <a:r>
              <a:rPr lang="es-MX" sz="2800" dirty="0" smtClean="0">
                <a:latin typeface="Arial" pitchFamily="34" charset="0"/>
                <a:cs typeface="Arial" pitchFamily="34" charset="0"/>
                <a:sym typeface="Symbol"/>
              </a:rPr>
              <a:t>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V, se define el conjunto:</a:t>
            </a:r>
          </a:p>
          <a:p>
            <a:pPr marL="514350" indent="-514350" algn="just"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s-MX" sz="28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Unitario(A)</a:t>
            </a:r>
            <a:r>
              <a:rPr lang="es-MX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= {B</a:t>
            </a:r>
            <a:r>
              <a:rPr lang="es-MX" sz="2800" dirty="0" smtClean="0">
                <a:latin typeface="Arial" pitchFamily="34" charset="0"/>
                <a:cs typeface="Arial" pitchFamily="34" charset="0"/>
                <a:sym typeface="Symbol"/>
              </a:rPr>
              <a:t>V | A</a:t>
            </a:r>
            <a:r>
              <a:rPr lang="es-MX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*B usando sólo reglas unitarias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}.</a:t>
            </a:r>
          </a:p>
          <a:p>
            <a:pPr marL="514350" indent="-514350" algn="just"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2) Inicializar </a:t>
            </a:r>
            <a:r>
              <a:rPr lang="es-MX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P’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s-MX" sz="2800" dirty="0" smtClean="0">
                <a:latin typeface="Arial" pitchFamily="34" charset="0"/>
                <a:cs typeface="Arial" pitchFamily="34" charset="0"/>
                <a:sym typeface="Symbol"/>
              </a:rPr>
              <a:t> 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514350" indent="-514350" algn="just"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3) Para cada variable A y cada </a:t>
            </a:r>
            <a:r>
              <a:rPr lang="es-MX" sz="2800" dirty="0" err="1" smtClean="0">
                <a:latin typeface="Arial" pitchFamily="34" charset="0"/>
                <a:cs typeface="Arial" pitchFamily="34" charset="0"/>
              </a:rPr>
              <a:t>B</a:t>
            </a:r>
            <a:r>
              <a:rPr lang="es-MX" sz="2800" dirty="0" err="1" smtClean="0">
                <a:latin typeface="Arial" pitchFamily="34" charset="0"/>
                <a:cs typeface="Arial" pitchFamily="34" charset="0"/>
                <a:sym typeface="Symbol"/>
              </a:rPr>
              <a:t></a:t>
            </a:r>
            <a:r>
              <a:rPr lang="es-MX" sz="2800" dirty="0" err="1" smtClean="0">
                <a:latin typeface="Arial" pitchFamily="34" charset="0"/>
                <a:cs typeface="Arial" pitchFamily="34" charset="0"/>
              </a:rPr>
              <a:t>Unitario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(A):</a:t>
            </a:r>
          </a:p>
          <a:p>
            <a:pPr marL="514350" indent="-514350" algn="just">
              <a:buNone/>
            </a:pPr>
            <a:r>
              <a:rPr lang="es-MX" sz="2800" dirty="0">
                <a:latin typeface="Arial" pitchFamily="34" charset="0"/>
                <a:cs typeface="Arial" pitchFamily="34" charset="0"/>
              </a:rPr>
              <a:t>		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Para cada regla no unitaria B::=w de P, añadir    	A::=w a </a:t>
            </a:r>
            <a:r>
              <a:rPr lang="es-MX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P’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514350" indent="-514350" algn="just">
              <a:buNone/>
            </a:pPr>
            <a:endParaRPr lang="es-MX" sz="2800" dirty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Este algoritmo también elimina reglas innecesarias.</a:t>
            </a:r>
            <a:endParaRPr lang="es-MX" sz="2800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0"/>
            <a:ext cx="4608512" cy="1052736"/>
          </a:xfrm>
        </p:spPr>
        <p:txBody>
          <a:bodyPr>
            <a:normAutofit/>
          </a:bodyPr>
          <a:lstStyle/>
          <a:p>
            <a:pPr algn="l"/>
            <a:r>
              <a:rPr lang="es-MX" sz="3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MX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Algoritmo General</a:t>
            </a:r>
            <a:endParaRPr lang="es-MX" sz="3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23528" y="6309320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i="1" dirty="0" smtClean="0">
                <a:latin typeface="Arial" pitchFamily="34" charset="0"/>
                <a:cs typeface="Arial" pitchFamily="34" charset="0"/>
              </a:rPr>
              <a:t>FUENTE: </a:t>
            </a:r>
            <a:r>
              <a:rPr lang="es-MX" sz="1400" dirty="0" smtClean="0">
                <a:latin typeface="Arial" pitchFamily="34" charset="0"/>
                <a:cs typeface="Arial" pitchFamily="34" charset="0"/>
              </a:rPr>
              <a:t>Apuntes </a:t>
            </a:r>
            <a:r>
              <a:rPr lang="es-MX" sz="1400" dirty="0" err="1" smtClean="0">
                <a:latin typeface="Arial" pitchFamily="34" charset="0"/>
                <a:cs typeface="Arial" pitchFamily="34" charset="0"/>
              </a:rPr>
              <a:t>Profa</a:t>
            </a:r>
            <a:r>
              <a:rPr lang="es-MX" sz="1400" dirty="0" smtClean="0">
                <a:latin typeface="Arial" pitchFamily="34" charset="0"/>
                <a:cs typeface="Arial" pitchFamily="34" charset="0"/>
              </a:rPr>
              <a:t>. Hilda </a:t>
            </a:r>
            <a:r>
              <a:rPr lang="es-MX" sz="1400" dirty="0" err="1" smtClean="0">
                <a:latin typeface="Arial" pitchFamily="34" charset="0"/>
                <a:cs typeface="Arial" pitchFamily="34" charset="0"/>
              </a:rPr>
              <a:t>Yelitza</a:t>
            </a:r>
            <a:r>
              <a:rPr lang="es-MX" sz="1400" dirty="0" smtClean="0">
                <a:latin typeface="Arial" pitchFamily="34" charset="0"/>
                <a:cs typeface="Arial" pitchFamily="34" charset="0"/>
              </a:rPr>
              <a:t> Contreras Zambrano. </a:t>
            </a:r>
            <a:r>
              <a:rPr lang="es-MX" dirty="0" smtClean="0"/>
              <a:t> </a:t>
            </a:r>
            <a:endParaRPr lang="es-MX" dirty="0"/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120680"/>
          </a:xfrm>
        </p:spPr>
        <p:txBody>
          <a:bodyPr>
            <a:normAutofit fontScale="92500"/>
          </a:bodyPr>
          <a:lstStyle/>
          <a:p>
            <a:pPr algn="just">
              <a:buBlip>
                <a:blip r:embed="rId2"/>
              </a:buBlip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Ejemplo (4)</a:t>
            </a:r>
          </a:p>
          <a:p>
            <a:pPr algn="just">
              <a:buNone/>
            </a:pPr>
            <a:r>
              <a:rPr lang="es-MX" sz="2800" dirty="0">
                <a:latin typeface="Arial" pitchFamily="34" charset="0"/>
                <a:cs typeface="Arial" pitchFamily="34" charset="0"/>
              </a:rPr>
              <a:t>	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Sea G una gramática definida por las siguientes reglas:</a:t>
            </a:r>
          </a:p>
          <a:p>
            <a:pPr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			S::= </a:t>
            </a:r>
            <a:r>
              <a:rPr lang="es-MX" sz="2800" dirty="0" err="1" smtClean="0">
                <a:latin typeface="Arial" pitchFamily="34" charset="0"/>
                <a:cs typeface="Arial" pitchFamily="34" charset="0"/>
              </a:rPr>
              <a:t>Aa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 | C | E | </a:t>
            </a:r>
            <a:r>
              <a:rPr lang="es-MX" sz="2800" dirty="0">
                <a:latin typeface="Arial" pitchFamily="34" charset="0"/>
                <a:cs typeface="Arial" pitchFamily="34" charset="0"/>
              </a:rPr>
              <a:t>B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E</a:t>
            </a:r>
          </a:p>
          <a:p>
            <a:pPr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			B::= </a:t>
            </a:r>
            <a:r>
              <a:rPr lang="es-MX" sz="2800" dirty="0" err="1" smtClean="0">
                <a:latin typeface="Arial" pitchFamily="34" charset="0"/>
                <a:cs typeface="Arial" pitchFamily="34" charset="0"/>
              </a:rPr>
              <a:t>bB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 | b | S</a:t>
            </a:r>
          </a:p>
          <a:p>
            <a:pPr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			C::= B</a:t>
            </a:r>
          </a:p>
          <a:p>
            <a:pPr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			A::= </a:t>
            </a:r>
            <a:r>
              <a:rPr lang="es-MX" sz="2800" dirty="0" err="1" smtClean="0">
                <a:latin typeface="Arial" pitchFamily="34" charset="0"/>
                <a:cs typeface="Arial" pitchFamily="34" charset="0"/>
              </a:rPr>
              <a:t>Aa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 | a</a:t>
            </a:r>
          </a:p>
          <a:p>
            <a:pPr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			E::= c | </a:t>
            </a:r>
            <a:r>
              <a:rPr lang="es-MX" sz="2800" dirty="0" smtClean="0">
                <a:latin typeface="Arial" pitchFamily="34" charset="0"/>
                <a:cs typeface="Arial" pitchFamily="34" charset="0"/>
                <a:sym typeface="Symbol"/>
              </a:rPr>
              <a:t></a:t>
            </a:r>
          </a:p>
          <a:p>
            <a:pPr algn="just"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	1) Encontrar conjuntos unitarios</a:t>
            </a:r>
          </a:p>
          <a:p>
            <a:pPr algn="just"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		*</a:t>
            </a:r>
            <a:r>
              <a:rPr lang="es-MX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Unitario(S)</a:t>
            </a:r>
          </a:p>
          <a:p>
            <a:pPr algn="just">
              <a:buNone/>
            </a:pPr>
            <a:r>
              <a:rPr lang="es-MX" sz="2800" dirty="0">
                <a:latin typeface="Arial" pitchFamily="34" charset="0"/>
                <a:cs typeface="Arial" pitchFamily="34" charset="0"/>
              </a:rPr>
              <a:t>	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			S  </a:t>
            </a:r>
            <a:r>
              <a:rPr lang="es-MX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C  B  S (ya está incluido)</a:t>
            </a:r>
          </a:p>
          <a:p>
            <a:pPr algn="just">
              <a:buNone/>
            </a:pPr>
            <a:r>
              <a:rPr lang="es-MX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	</a:t>
            </a:r>
            <a:r>
              <a:rPr lang="es-MX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				E</a:t>
            </a:r>
          </a:p>
          <a:p>
            <a:pPr algn="just">
              <a:buNone/>
            </a:pPr>
            <a:r>
              <a:rPr lang="es-MX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	</a:t>
            </a:r>
            <a:r>
              <a:rPr lang="es-MX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	Por lo tanto, Unitario(S)={S,C,E,B}.</a:t>
            </a:r>
            <a:endParaRPr lang="es-MX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3635896" y="5373216"/>
            <a:ext cx="504056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260648"/>
            <a:ext cx="6588224" cy="6192688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	*</a:t>
            </a:r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Unitario(A)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= {A}</a:t>
            </a:r>
          </a:p>
          <a:p>
            <a:pPr algn="just">
              <a:buNone/>
            </a:pPr>
            <a:endParaRPr lang="es-MX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algn="just">
              <a:buNone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	*</a:t>
            </a:r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Unitario(B)</a:t>
            </a:r>
          </a:p>
          <a:p>
            <a:pPr algn="just">
              <a:buNone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				B </a:t>
            </a:r>
            <a:r>
              <a:rPr lang="es-MX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S  C  B </a:t>
            </a:r>
          </a:p>
          <a:p>
            <a:pPr algn="just">
              <a:buNone/>
            </a:pPr>
            <a:r>
              <a:rPr lang="es-MX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			    		       E</a:t>
            </a:r>
          </a:p>
          <a:p>
            <a:pPr algn="just">
              <a:buNone/>
            </a:pPr>
            <a:r>
              <a:rPr lang="es-MX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	Por lo tanto, Unitario(B)={B,S,C,E,}.</a:t>
            </a:r>
          </a:p>
          <a:p>
            <a:pPr algn="just">
              <a:buNone/>
            </a:pP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	*</a:t>
            </a:r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Unitario(C)</a:t>
            </a:r>
          </a:p>
          <a:p>
            <a:pPr algn="just">
              <a:buNone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				</a:t>
            </a:r>
            <a:r>
              <a:rPr lang="es-MX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C  B  S  C</a:t>
            </a:r>
          </a:p>
          <a:p>
            <a:pPr algn="just">
              <a:buNone/>
            </a:pPr>
            <a:r>
              <a:rPr lang="es-MX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				                        E</a:t>
            </a:r>
          </a:p>
          <a:p>
            <a:pPr algn="just">
              <a:buNone/>
            </a:pPr>
            <a:r>
              <a:rPr lang="es-MX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	Por lo tanto, Unitario(C)={C,B,S,E}.</a:t>
            </a:r>
          </a:p>
          <a:p>
            <a:pPr algn="just">
              <a:buNone/>
            </a:pP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	*</a:t>
            </a:r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Unitario(E)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= {E}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6515200" y="0"/>
            <a:ext cx="262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S::= 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Aa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| C | E | BE</a:t>
            </a:r>
          </a:p>
          <a:p>
            <a:pPr>
              <a:buNone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B::= 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bB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| b | S</a:t>
            </a:r>
          </a:p>
          <a:p>
            <a:pPr>
              <a:buNone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C::= B</a:t>
            </a:r>
          </a:p>
          <a:p>
            <a:pPr>
              <a:buNone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A::= 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Aa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| a</a:t>
            </a:r>
          </a:p>
          <a:p>
            <a:pPr>
              <a:buNone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E::= c | </a:t>
            </a:r>
            <a:r>
              <a:rPr lang="es-MX" dirty="0" smtClean="0">
                <a:latin typeface="Arial" pitchFamily="34" charset="0"/>
                <a:cs typeface="Arial" pitchFamily="34" charset="0"/>
                <a:sym typeface="Symbol"/>
              </a:rPr>
              <a:t></a:t>
            </a:r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3995936" y="1988840"/>
            <a:ext cx="432048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4788024" y="4293096"/>
            <a:ext cx="504056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332656"/>
            <a:ext cx="7560840" cy="652534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2) </a:t>
            </a:r>
            <a:r>
              <a:rPr lang="es-MX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P’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 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3) Crear reglas de </a:t>
            </a:r>
            <a:r>
              <a:rPr lang="es-MX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P’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r>
              <a:rPr lang="es-MX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	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Unitario(S)={S,C,E,B}</a:t>
            </a: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	S: 	S::=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Aa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| BE   (por S; </a:t>
            </a:r>
            <a:r>
              <a:rPr lang="es-MX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 y E son reglas unitarias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	nada por C 	(porque </a:t>
            </a:r>
            <a:r>
              <a:rPr lang="es-MX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 es regla unitaria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	S:= c | 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   	(por E)</a:t>
            </a:r>
          </a:p>
          <a:p>
            <a:pPr>
              <a:buNone/>
            </a:pPr>
            <a:r>
              <a:rPr lang="es-MX" sz="2400" dirty="0">
                <a:latin typeface="Arial" pitchFamily="34" charset="0"/>
                <a:cs typeface="Arial" pitchFamily="34" charset="0"/>
                <a:sym typeface="Symbol"/>
              </a:rPr>
              <a:t>	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	S::=</a:t>
            </a:r>
            <a:r>
              <a:rPr lang="es-MX" sz="2400" dirty="0" err="1" smtClean="0">
                <a:latin typeface="Arial" pitchFamily="34" charset="0"/>
                <a:cs typeface="Arial" pitchFamily="34" charset="0"/>
                <a:sym typeface="Symbol"/>
              </a:rPr>
              <a:t>bB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 | b	(por B)</a:t>
            </a:r>
          </a:p>
          <a:p>
            <a:pPr>
              <a:buNone/>
            </a:pPr>
            <a:r>
              <a:rPr lang="es-MX" sz="2400" dirty="0">
                <a:latin typeface="Arial" pitchFamily="34" charset="0"/>
                <a:cs typeface="Arial" pitchFamily="34" charset="0"/>
                <a:sym typeface="Symbol"/>
              </a:rPr>
              <a:t>	</a:t>
            </a:r>
            <a:endParaRPr lang="es-MX" sz="24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>
              <a:buNone/>
            </a:pPr>
            <a:r>
              <a:rPr lang="es-MX" sz="2400" dirty="0">
                <a:latin typeface="Arial" pitchFamily="34" charset="0"/>
                <a:cs typeface="Arial" pitchFamily="34" charset="0"/>
                <a:sym typeface="Symbol"/>
              </a:rPr>
              <a:t>	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Unitario(A) = {A}</a:t>
            </a:r>
          </a:p>
          <a:p>
            <a:pPr>
              <a:buNone/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A: 	A::=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Aa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| a	(por A)</a:t>
            </a:r>
          </a:p>
          <a:p>
            <a:pPr>
              <a:buNone/>
            </a:pPr>
            <a:endParaRPr lang="es-MX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Unitario(B)={B,S,C,E,}.</a:t>
            </a: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	B:	B::=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s-MX" sz="2400" dirty="0" err="1" smtClean="0">
                <a:latin typeface="Arial" pitchFamily="34" charset="0"/>
                <a:cs typeface="Arial" pitchFamily="34" charset="0"/>
                <a:sym typeface="Symbol"/>
              </a:rPr>
              <a:t>bB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 | b	(por B)</a:t>
            </a:r>
          </a:p>
          <a:p>
            <a:pPr>
              <a:buNone/>
            </a:pPr>
            <a:r>
              <a:rPr lang="es-MX" sz="2400" dirty="0">
                <a:latin typeface="Arial" pitchFamily="34" charset="0"/>
                <a:cs typeface="Arial" pitchFamily="34" charset="0"/>
                <a:sym typeface="Symbol"/>
              </a:rPr>
              <a:t>	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	B::=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Aa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| BE 	(por S)</a:t>
            </a:r>
          </a:p>
          <a:p>
            <a:pPr>
              <a:buNone/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	nada por C</a:t>
            </a:r>
          </a:p>
          <a:p>
            <a:pPr>
              <a:buNone/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	B::= c | 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   	(por E) </a:t>
            </a:r>
            <a:endParaRPr lang="es-MX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6515200" y="0"/>
            <a:ext cx="262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S::= 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Aa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| C | E | BE</a:t>
            </a:r>
          </a:p>
          <a:p>
            <a:pPr>
              <a:buNone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B::= 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bB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| b | S</a:t>
            </a:r>
          </a:p>
          <a:p>
            <a:pPr>
              <a:buNone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C::= B</a:t>
            </a:r>
          </a:p>
          <a:p>
            <a:pPr>
              <a:buNone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A::= 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Aa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| a</a:t>
            </a:r>
          </a:p>
          <a:p>
            <a:pPr>
              <a:buNone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E::= c | </a:t>
            </a:r>
            <a:r>
              <a:rPr lang="es-MX" dirty="0" smtClean="0">
                <a:latin typeface="Arial" pitchFamily="34" charset="0"/>
                <a:cs typeface="Arial" pitchFamily="34" charset="0"/>
                <a:sym typeface="Symbol"/>
              </a:rPr>
              <a:t></a:t>
            </a:r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576" y="260648"/>
            <a:ext cx="6059016" cy="626469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	Unitario(C)={C,B,S,E}</a:t>
            </a:r>
          </a:p>
          <a:p>
            <a:pPr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	C:	nada por C</a:t>
            </a:r>
          </a:p>
          <a:p>
            <a:pPr>
              <a:buNone/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	C::=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s-MX" sz="2400" dirty="0" err="1" smtClean="0">
                <a:latin typeface="Arial" pitchFamily="34" charset="0"/>
                <a:cs typeface="Arial" pitchFamily="34" charset="0"/>
                <a:sym typeface="Symbol"/>
              </a:rPr>
              <a:t>bB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 | b	(por B)</a:t>
            </a:r>
          </a:p>
          <a:p>
            <a:pPr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		C::=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Aa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| BE 	(por S)</a:t>
            </a:r>
          </a:p>
          <a:p>
            <a:pPr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		C::= c | 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   	(por E) </a:t>
            </a:r>
          </a:p>
          <a:p>
            <a:pPr>
              <a:buNone/>
            </a:pPr>
            <a:endParaRPr lang="es-MX" sz="2400" dirty="0">
              <a:latin typeface="Arial" pitchFamily="34" charset="0"/>
              <a:cs typeface="Arial" pitchFamily="34" charset="0"/>
              <a:sym typeface="Symbol"/>
            </a:endParaRPr>
          </a:p>
          <a:p>
            <a:pPr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	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Unitario(E) = {E}</a:t>
            </a:r>
          </a:p>
          <a:p>
            <a:pPr>
              <a:buNone/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E:	E::= c | 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   	(por E)</a:t>
            </a:r>
          </a:p>
          <a:p>
            <a:pPr>
              <a:buNone/>
            </a:pPr>
            <a:endParaRPr lang="es-MX" sz="2400" dirty="0">
              <a:latin typeface="Arial" pitchFamily="34" charset="0"/>
              <a:cs typeface="Arial" pitchFamily="34" charset="0"/>
              <a:sym typeface="Symbol"/>
            </a:endParaRPr>
          </a:p>
          <a:p>
            <a:pPr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Reglas de producción modificadas</a:t>
            </a:r>
          </a:p>
          <a:p>
            <a:pPr>
              <a:buNone/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s-MX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 P’ 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= {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	S::=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Aa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| BE | c | 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 |  </a:t>
            </a:r>
            <a:r>
              <a:rPr lang="es-MX" sz="2400" dirty="0" err="1" smtClean="0">
                <a:latin typeface="Arial" pitchFamily="34" charset="0"/>
                <a:cs typeface="Arial" pitchFamily="34" charset="0"/>
                <a:sym typeface="Symbol"/>
              </a:rPr>
              <a:t>bB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 | b</a:t>
            </a: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 			A::=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Aa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| a</a:t>
            </a:r>
          </a:p>
          <a:p>
            <a:pPr>
              <a:buNone/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		B::=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Aa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| BE | c | 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 |  </a:t>
            </a:r>
            <a:r>
              <a:rPr lang="es-MX" sz="2400" dirty="0" err="1" smtClean="0">
                <a:latin typeface="Arial" pitchFamily="34" charset="0"/>
                <a:cs typeface="Arial" pitchFamily="34" charset="0"/>
                <a:sym typeface="Symbol"/>
              </a:rPr>
              <a:t>bB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 | b</a:t>
            </a: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		C::=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Aa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| BE | c | 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 |  </a:t>
            </a:r>
            <a:r>
              <a:rPr lang="es-MX" sz="2400" dirty="0" err="1" smtClean="0">
                <a:latin typeface="Arial" pitchFamily="34" charset="0"/>
                <a:cs typeface="Arial" pitchFamily="34" charset="0"/>
                <a:sym typeface="Symbol"/>
              </a:rPr>
              <a:t>bB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 | b  </a:t>
            </a: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			E::= c | 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  }</a:t>
            </a: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dirty="0" smtClean="0"/>
          </a:p>
          <a:p>
            <a:pPr>
              <a:buNone/>
            </a:pPr>
            <a:endParaRPr lang="es-MX" dirty="0"/>
          </a:p>
        </p:txBody>
      </p:sp>
      <p:sp>
        <p:nvSpPr>
          <p:cNvPr id="4" name="3 CuadroTexto"/>
          <p:cNvSpPr txBox="1"/>
          <p:nvPr/>
        </p:nvSpPr>
        <p:spPr>
          <a:xfrm>
            <a:off x="6515200" y="0"/>
            <a:ext cx="262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S::= 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Aa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| C | E | BE</a:t>
            </a:r>
          </a:p>
          <a:p>
            <a:pPr>
              <a:buNone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B::= 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bB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| b | S</a:t>
            </a:r>
          </a:p>
          <a:p>
            <a:pPr>
              <a:buNone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C::= B</a:t>
            </a:r>
          </a:p>
          <a:p>
            <a:pPr>
              <a:buNone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A::= 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Aa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| a</a:t>
            </a:r>
          </a:p>
          <a:p>
            <a:pPr>
              <a:buNone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E::= c | </a:t>
            </a:r>
            <a:r>
              <a:rPr lang="es-MX" dirty="0" smtClean="0">
                <a:latin typeface="Arial" pitchFamily="34" charset="0"/>
                <a:cs typeface="Arial" pitchFamily="34" charset="0"/>
                <a:sym typeface="Symbol"/>
              </a:rPr>
              <a:t>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323528" y="6309320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i="1" dirty="0" smtClean="0">
                <a:latin typeface="Arial" pitchFamily="34" charset="0"/>
                <a:cs typeface="Arial" pitchFamily="34" charset="0"/>
              </a:rPr>
              <a:t>FUENTE: </a:t>
            </a:r>
            <a:r>
              <a:rPr lang="es-MX" sz="1400" dirty="0" smtClean="0">
                <a:latin typeface="Arial" pitchFamily="34" charset="0"/>
                <a:cs typeface="Arial" pitchFamily="34" charset="0"/>
              </a:rPr>
              <a:t>Apuntes </a:t>
            </a:r>
            <a:r>
              <a:rPr lang="es-MX" sz="1400" dirty="0" err="1" smtClean="0">
                <a:latin typeface="Arial" pitchFamily="34" charset="0"/>
                <a:cs typeface="Arial" pitchFamily="34" charset="0"/>
              </a:rPr>
              <a:t>Profa</a:t>
            </a:r>
            <a:r>
              <a:rPr lang="es-MX" sz="1400" dirty="0" smtClean="0">
                <a:latin typeface="Arial" pitchFamily="34" charset="0"/>
                <a:cs typeface="Arial" pitchFamily="34" charset="0"/>
              </a:rPr>
              <a:t>. Hilda </a:t>
            </a:r>
            <a:r>
              <a:rPr lang="es-MX" sz="1400" dirty="0" err="1" smtClean="0">
                <a:latin typeface="Arial" pitchFamily="34" charset="0"/>
                <a:cs typeface="Arial" pitchFamily="34" charset="0"/>
              </a:rPr>
              <a:t>Yelitza</a:t>
            </a:r>
            <a:r>
              <a:rPr lang="es-MX" sz="1400" dirty="0" smtClean="0">
                <a:latin typeface="Arial" pitchFamily="34" charset="0"/>
                <a:cs typeface="Arial" pitchFamily="34" charset="0"/>
              </a:rPr>
              <a:t> Contreras Zambrano. </a:t>
            </a:r>
            <a:r>
              <a:rPr lang="es-MX" dirty="0" smtClean="0"/>
              <a:t> </a:t>
            </a:r>
            <a:endParaRPr lang="es-MX" dirty="0"/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91680" y="0"/>
            <a:ext cx="5832648" cy="1008112"/>
          </a:xfrm>
        </p:spPr>
        <p:txBody>
          <a:bodyPr/>
          <a:lstStyle/>
          <a:p>
            <a:r>
              <a:rPr lang="es-MX" sz="4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Objetivo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2232248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s-MX" sz="2400" dirty="0" smtClean="0"/>
              <a:t>	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Desarrollar el tema de Conversión de Gramáticas Libres de Contexto (</a:t>
            </a:r>
            <a:r>
              <a:rPr lang="es-MX" sz="2400" b="1" dirty="0" smtClean="0">
                <a:latin typeface="Arial" pitchFamily="34" charset="0"/>
                <a:cs typeface="Arial" pitchFamily="34" charset="0"/>
              </a:rPr>
              <a:t>GLC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): Algoritmos para la conversión a una gramática limpia, a una bien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f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ormada y a </a:t>
            </a:r>
            <a:r>
              <a:rPr lang="es-MX" sz="2400" smtClean="0">
                <a:latin typeface="Arial" pitchFamily="34" charset="0"/>
                <a:cs typeface="Arial" pitchFamily="34" charset="0"/>
              </a:rPr>
              <a:t>una normalizada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según Chomsky (</a:t>
            </a:r>
            <a:r>
              <a:rPr lang="es-MX" sz="2400" b="1" dirty="0" smtClean="0">
                <a:latin typeface="Arial" pitchFamily="34" charset="0"/>
                <a:cs typeface="Arial" pitchFamily="34" charset="0"/>
              </a:rPr>
              <a:t>FNC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), mediante una presentación de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Power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Point que incluya teoría y ejercicios sobre el mismo.</a:t>
            </a:r>
            <a:endParaRPr lang="es-MX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051720" y="3212976"/>
            <a:ext cx="5385792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4000" b="1" noProof="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Ejercicio</a:t>
            </a:r>
            <a:endParaRPr kumimoji="0" lang="es-MX" sz="40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395536" y="4005064"/>
            <a:ext cx="8229600" cy="259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s-MX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Realizar los árboles</a:t>
            </a:r>
            <a:r>
              <a:rPr kumimoji="0" lang="es-MX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de derivación de cada ejemplo explicado durante la presentación</a:t>
            </a:r>
            <a:r>
              <a:rPr kumimoji="0" lang="es-MX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 Deberán ser 2 árboles por</a:t>
            </a:r>
            <a:r>
              <a:rPr kumimoji="0" lang="es-MX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cada ejemplo: uno con la gramática inicial y otro con la gramática modificada, comprobando una cadena aceptada por ambos árboles.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MX" sz="2400" baseline="0" dirty="0">
                <a:latin typeface="Arial" pitchFamily="34" charset="0"/>
                <a:cs typeface="Arial" pitchFamily="34" charset="0"/>
              </a:rPr>
              <a:t>	</a:t>
            </a:r>
            <a:r>
              <a:rPr lang="es-MX" sz="2400" baseline="0" dirty="0" smtClean="0">
                <a:latin typeface="Arial" pitchFamily="34" charset="0"/>
                <a:cs typeface="Arial" pitchFamily="34" charset="0"/>
              </a:rPr>
              <a:t>NOTA: 7 ejemplos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en total.</a:t>
            </a:r>
            <a:endParaRPr kumimoji="0" lang="es-MX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Símbolos Superfluos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925144"/>
          </a:xfrm>
        </p:spPr>
        <p:txBody>
          <a:bodyPr>
            <a:normAutofit fontScale="92500" lnSpcReduction="10000"/>
          </a:bodyPr>
          <a:lstStyle/>
          <a:p>
            <a:pPr algn="just">
              <a:buBlip>
                <a:blip r:embed="rId2"/>
              </a:buBlip>
            </a:pPr>
            <a:r>
              <a:rPr lang="es-MX" sz="2600" dirty="0" smtClean="0">
                <a:latin typeface="Arial" pitchFamily="34" charset="0"/>
                <a:cs typeface="Arial" pitchFamily="34" charset="0"/>
              </a:rPr>
              <a:t>Es un símbolo No Terminal A tal que </a:t>
            </a:r>
            <a:r>
              <a:rPr lang="es-MX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 existe </a:t>
            </a:r>
            <a:r>
              <a:rPr lang="es-MX" sz="2600" dirty="0" smtClean="0">
                <a:latin typeface="Arial" pitchFamily="34" charset="0"/>
                <a:cs typeface="Arial" pitchFamily="34" charset="0"/>
              </a:rPr>
              <a:t>una derivación </a:t>
            </a:r>
            <a:r>
              <a:rPr lang="es-MX" sz="26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s-MX" sz="26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*w</a:t>
            </a:r>
            <a:r>
              <a:rPr lang="es-MX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, donde w</a:t>
            </a:r>
            <a:r>
              <a:rPr lang="es-MX" sz="2600" dirty="0" smtClean="0">
                <a:latin typeface="Arial" pitchFamily="34" charset="0"/>
                <a:cs typeface="Arial" pitchFamily="34" charset="0"/>
                <a:sym typeface="Symbol"/>
              </a:rPr>
              <a:t> </a:t>
            </a:r>
            <a:r>
              <a:rPr lang="es-MX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T.</a:t>
            </a:r>
          </a:p>
          <a:p>
            <a:pPr algn="just">
              <a:buBlip>
                <a:blip r:embed="rId2"/>
              </a:buBlip>
            </a:pPr>
            <a:endParaRPr lang="es-MX" sz="26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algn="just">
              <a:buBlip>
                <a:blip r:embed="rId2"/>
              </a:buBlip>
            </a:pPr>
            <a:r>
              <a:rPr lang="es-MX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Algoritmo</a:t>
            </a:r>
          </a:p>
          <a:p>
            <a:pPr marL="514350" indent="-514350" algn="just">
              <a:buAutoNum type="arabicParenR"/>
            </a:pPr>
            <a:r>
              <a:rPr lang="es-MX" sz="2600" dirty="0" smtClean="0">
                <a:latin typeface="Arial" pitchFamily="34" charset="0"/>
                <a:cs typeface="Arial" pitchFamily="34" charset="0"/>
              </a:rPr>
              <a:t>Sea la GLC G={V,T,S,P}. Transformamos G en </a:t>
            </a:r>
            <a:r>
              <a:rPr lang="es-MX" sz="26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G’</a:t>
            </a:r>
            <a:r>
              <a:rPr lang="es-MX" sz="2600" dirty="0" smtClean="0">
                <a:latin typeface="Arial" pitchFamily="34" charset="0"/>
                <a:cs typeface="Arial" pitchFamily="34" charset="0"/>
              </a:rPr>
              <a:t>={</a:t>
            </a:r>
            <a:r>
              <a:rPr lang="es-MX" sz="26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V’</a:t>
            </a:r>
            <a:r>
              <a:rPr lang="es-MX" sz="2600" dirty="0" smtClean="0">
                <a:latin typeface="Arial" pitchFamily="34" charset="0"/>
                <a:cs typeface="Arial" pitchFamily="34" charset="0"/>
              </a:rPr>
              <a:t>,T,S,</a:t>
            </a:r>
            <a:r>
              <a:rPr lang="es-MX" sz="26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s-MX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’</a:t>
            </a:r>
            <a:r>
              <a:rPr lang="es-MX" sz="2600" dirty="0" smtClean="0">
                <a:latin typeface="Arial" pitchFamily="34" charset="0"/>
                <a:cs typeface="Arial" pitchFamily="34" charset="0"/>
              </a:rPr>
              <a:t>} de forma que L(G)=L(G’). Se construye iterativamente el nuevo </a:t>
            </a:r>
            <a:r>
              <a:rPr lang="es-MX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V’ </a:t>
            </a:r>
            <a:r>
              <a:rPr lang="es-MX" sz="2600" dirty="0" smtClean="0">
                <a:latin typeface="Arial" pitchFamily="34" charset="0"/>
                <a:cs typeface="Arial" pitchFamily="34" charset="0"/>
              </a:rPr>
              <a:t>como sigue:</a:t>
            </a:r>
          </a:p>
          <a:p>
            <a:pPr marL="514350" indent="-514350" algn="just">
              <a:buNone/>
            </a:pPr>
            <a:r>
              <a:rPr lang="es-MX" sz="2600" dirty="0" smtClean="0">
                <a:latin typeface="Arial" pitchFamily="34" charset="0"/>
                <a:cs typeface="Arial" pitchFamily="34" charset="0"/>
              </a:rPr>
              <a:t>		Inicializar </a:t>
            </a:r>
            <a:r>
              <a:rPr lang="es-MX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V’,P’ </a:t>
            </a:r>
            <a:r>
              <a:rPr lang="es-MX" sz="26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s-MX" sz="2600" dirty="0" smtClean="0">
                <a:latin typeface="Arial" pitchFamily="34" charset="0"/>
                <a:cs typeface="Arial" pitchFamily="34" charset="0"/>
                <a:sym typeface="Symbol"/>
              </a:rPr>
              <a:t>.</a:t>
            </a:r>
          </a:p>
          <a:p>
            <a:pPr marL="514350" indent="-514350" algn="just">
              <a:buNone/>
            </a:pPr>
            <a:r>
              <a:rPr lang="es-MX" sz="2600" dirty="0">
                <a:latin typeface="Arial" pitchFamily="34" charset="0"/>
                <a:cs typeface="Arial" pitchFamily="34" charset="0"/>
                <a:sym typeface="Symbol"/>
              </a:rPr>
              <a:t>	</a:t>
            </a:r>
            <a:r>
              <a:rPr lang="es-MX" sz="2600" dirty="0" smtClean="0">
                <a:latin typeface="Arial" pitchFamily="34" charset="0"/>
                <a:cs typeface="Arial" pitchFamily="34" charset="0"/>
                <a:sym typeface="Symbol"/>
              </a:rPr>
              <a:t>	Repetir</a:t>
            </a:r>
          </a:p>
          <a:p>
            <a:pPr marL="514350" indent="-514350" algn="just">
              <a:buNone/>
            </a:pPr>
            <a:r>
              <a:rPr lang="es-MX" sz="2600" dirty="0">
                <a:latin typeface="Arial" pitchFamily="34" charset="0"/>
                <a:cs typeface="Arial" pitchFamily="34" charset="0"/>
                <a:sym typeface="Symbol"/>
              </a:rPr>
              <a:t>	</a:t>
            </a:r>
            <a:r>
              <a:rPr lang="es-MX" sz="2600" dirty="0" smtClean="0">
                <a:latin typeface="Arial" pitchFamily="34" charset="0"/>
                <a:cs typeface="Arial" pitchFamily="34" charset="0"/>
                <a:sym typeface="Symbol"/>
              </a:rPr>
              <a:t>		Añadir a V’ todo no terminal A para el cual 		existe    A::=</a:t>
            </a:r>
            <a:r>
              <a:rPr lang="es-MX" sz="2600" dirty="0" err="1" smtClean="0">
                <a:latin typeface="Arial" pitchFamily="34" charset="0"/>
                <a:cs typeface="Arial" pitchFamily="34" charset="0"/>
                <a:sym typeface="Symbol"/>
              </a:rPr>
              <a:t>w</a:t>
            </a:r>
            <a:r>
              <a:rPr lang="es-MX" sz="2400" dirty="0" err="1" smtClean="0">
                <a:latin typeface="Arial" pitchFamily="34" charset="0"/>
                <a:cs typeface="Arial" pitchFamily="34" charset="0"/>
                <a:sym typeface="Symbol"/>
              </a:rPr>
              <a:t></a:t>
            </a:r>
            <a:r>
              <a:rPr lang="es-MX" sz="2600" dirty="0" err="1" smtClean="0">
                <a:latin typeface="Arial" pitchFamily="34" charset="0"/>
                <a:cs typeface="Arial" pitchFamily="34" charset="0"/>
                <a:sym typeface="Symbol"/>
              </a:rPr>
              <a:t>P</a:t>
            </a:r>
            <a:r>
              <a:rPr lang="es-MX" sz="2600" dirty="0" smtClean="0">
                <a:latin typeface="Arial" pitchFamily="34" charset="0"/>
                <a:cs typeface="Arial" pitchFamily="34" charset="0"/>
                <a:sym typeface="Symbol"/>
              </a:rPr>
              <a:t> y w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</a:t>
            </a:r>
            <a:r>
              <a:rPr lang="es-MX" sz="2600" dirty="0" smtClean="0">
                <a:latin typeface="Arial" pitchFamily="34" charset="0"/>
                <a:cs typeface="Arial" pitchFamily="34" charset="0"/>
                <a:sym typeface="Symbol"/>
              </a:rPr>
              <a:t>(T</a:t>
            </a:r>
            <a:r>
              <a:rPr lang="es-MX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V’</a:t>
            </a:r>
            <a:r>
              <a:rPr lang="es-MX" sz="2600" dirty="0" smtClean="0">
                <a:latin typeface="Arial" pitchFamily="34" charset="0"/>
                <a:cs typeface="Arial" pitchFamily="34" charset="0"/>
                <a:sym typeface="Symbol"/>
              </a:rPr>
              <a:t>)*.</a:t>
            </a:r>
          </a:p>
          <a:p>
            <a:pPr marL="514350" indent="-514350" algn="just">
              <a:buNone/>
            </a:pPr>
            <a:r>
              <a:rPr lang="es-MX" sz="2600" dirty="0">
                <a:latin typeface="Arial" pitchFamily="34" charset="0"/>
                <a:cs typeface="Arial" pitchFamily="34" charset="0"/>
                <a:sym typeface="Symbol"/>
              </a:rPr>
              <a:t>	</a:t>
            </a:r>
            <a:r>
              <a:rPr lang="es-MX" sz="2600" dirty="0" smtClean="0">
                <a:latin typeface="Arial" pitchFamily="34" charset="0"/>
                <a:cs typeface="Arial" pitchFamily="34" charset="0"/>
                <a:sym typeface="Symbol"/>
              </a:rPr>
              <a:t>	Hasta que no se puedan añadir más símbolos a </a:t>
            </a:r>
            <a:r>
              <a:rPr lang="es-MX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V’.</a:t>
            </a:r>
            <a:r>
              <a:rPr lang="es-MX" sz="2600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 algn="just">
              <a:buNone/>
            </a:pPr>
            <a:endParaRPr lang="es-MX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048672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2) Asignar a </a:t>
            </a:r>
            <a:r>
              <a:rPr lang="es-MX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P’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todas las reglas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p</a:t>
            </a:r>
            <a:r>
              <a:rPr lang="es-MX" sz="2400" dirty="0" err="1" smtClean="0">
                <a:latin typeface="Arial" pitchFamily="34" charset="0"/>
                <a:cs typeface="Arial" pitchFamily="34" charset="0"/>
                <a:sym typeface="Symbol"/>
              </a:rPr>
              <a:t>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P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cuyos símbolos pertenezcan a</a:t>
            </a:r>
            <a:r>
              <a:rPr lang="es-MX" sz="2400" dirty="0" smtClean="0"/>
              <a:t> 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T</a:t>
            </a:r>
            <a:r>
              <a:rPr lang="es-MX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V’.</a:t>
            </a:r>
          </a:p>
          <a:p>
            <a:pPr algn="just">
              <a:buNone/>
            </a:pPr>
            <a:endParaRPr lang="es-MX" sz="2400" dirty="0">
              <a:solidFill>
                <a:srgbClr val="FF0000"/>
              </a:solidFill>
              <a:latin typeface="Arial" pitchFamily="34" charset="0"/>
              <a:cs typeface="Arial" pitchFamily="34" charset="0"/>
              <a:sym typeface="Symbol"/>
            </a:endParaRPr>
          </a:p>
          <a:p>
            <a:pPr algn="just"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3) Si S</a:t>
            </a:r>
            <a:r>
              <a:rPr lang="es-MX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V’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, añadir S a </a:t>
            </a:r>
            <a:r>
              <a:rPr lang="es-MX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V’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. </a:t>
            </a:r>
          </a:p>
          <a:p>
            <a:pPr algn="just">
              <a:buNone/>
            </a:pPr>
            <a:endParaRPr lang="es-MX" sz="2400" dirty="0">
              <a:latin typeface="Arial" pitchFamily="34" charset="0"/>
              <a:cs typeface="Arial" pitchFamily="34" charset="0"/>
              <a:sym typeface="Symbol"/>
            </a:endParaRPr>
          </a:p>
          <a:p>
            <a:pPr algn="just">
              <a:buBlip>
                <a:blip r:embed="rId2"/>
              </a:buBlip>
            </a:pP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Ejemplo (5)  </a:t>
            </a:r>
          </a:p>
          <a:p>
            <a:pPr algn="just"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	Sea G una gramática definida por las siguientes reglas:</a:t>
            </a:r>
          </a:p>
          <a:p>
            <a:pPr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			S::=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Aa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| B | D</a:t>
            </a:r>
          </a:p>
          <a:p>
            <a:pPr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			B::=b</a:t>
            </a:r>
          </a:p>
          <a:p>
            <a:pPr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			A::=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Aa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bA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| B |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cE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		</a:t>
            </a:r>
          </a:p>
          <a:p>
            <a:pPr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			C::=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abd</a:t>
            </a: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			E::=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</a:t>
            </a: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			D::=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Db</a:t>
            </a: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	1) Inicializar </a:t>
            </a:r>
            <a:r>
              <a:rPr lang="es-MX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V’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 ; </a:t>
            </a:r>
            <a:r>
              <a:rPr lang="es-MX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P’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.</a:t>
            </a: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es-MX" sz="2400" dirty="0"/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068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2) Añadir símbolos No Terminales:</a:t>
            </a:r>
          </a:p>
          <a:p>
            <a:pPr>
              <a:buNone/>
            </a:pPr>
            <a:r>
              <a:rPr lang="es-MX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V’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={B}		(por B::=b)</a:t>
            </a:r>
          </a:p>
          <a:p>
            <a:pPr>
              <a:buNone/>
            </a:pPr>
            <a:r>
              <a:rPr lang="es-MX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V’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={B,C}		(por C::=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abd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)</a:t>
            </a:r>
            <a:endParaRPr lang="es-MX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MX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V’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={B,C,E}	(por E::=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 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)</a:t>
            </a:r>
            <a:endParaRPr lang="es-MX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MX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V’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={B,C,E,S}	(por S::=B; porque B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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V’) </a:t>
            </a:r>
            <a:endParaRPr lang="es-MX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MX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MX" sz="24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V’ ={B,C,E,S,A}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	(por A::=B; B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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V’)</a:t>
            </a:r>
            <a:endParaRPr lang="es-MX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						</a:t>
            </a:r>
            <a:r>
              <a:rPr lang="es-MX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 ELIMINA 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D::=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Db</a:t>
            </a: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4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3) Añadir reglas a </a:t>
            </a:r>
            <a:r>
              <a:rPr lang="es-MX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P’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. Reglas de producción modificadas:</a:t>
            </a:r>
          </a:p>
          <a:p>
            <a:pPr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s-MX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P’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= { S::=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Aa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| B	</a:t>
            </a:r>
          </a:p>
          <a:p>
            <a:pPr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		         B::=b</a:t>
            </a:r>
          </a:p>
          <a:p>
            <a:pPr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		         A::=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Aa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bA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| B |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cE</a:t>
            </a: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		         C::=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abd</a:t>
            </a: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		         E::=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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None/>
            </a:pPr>
            <a:endParaRPr lang="es-MX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6839744" y="0"/>
            <a:ext cx="23042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S::= 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Aa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| B | D</a:t>
            </a:r>
          </a:p>
          <a:p>
            <a:pPr>
              <a:buNone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B::=b</a:t>
            </a:r>
          </a:p>
          <a:p>
            <a:pPr>
              <a:buNone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A::=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Aa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bA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| B | 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cE</a:t>
            </a:r>
            <a:endParaRPr lang="es-MX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C::=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abd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E::=</a:t>
            </a:r>
            <a:r>
              <a:rPr lang="es-MX" dirty="0" smtClean="0">
                <a:latin typeface="Arial" pitchFamily="34" charset="0"/>
                <a:cs typeface="Arial" pitchFamily="34" charset="0"/>
                <a:sym typeface="Symbol"/>
              </a:rPr>
              <a:t></a:t>
            </a:r>
            <a:endParaRPr lang="es-MX" dirty="0">
              <a:latin typeface="Arial" pitchFamily="34" charset="0"/>
              <a:cs typeface="Arial" pitchFamily="34" charset="0"/>
              <a:sym typeface="Symbol"/>
            </a:endParaRPr>
          </a:p>
          <a:p>
            <a:pPr>
              <a:buNone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D::=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Db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endParaRPr lang="es-MX" dirty="0"/>
          </a:p>
        </p:txBody>
      </p:sp>
      <p:sp>
        <p:nvSpPr>
          <p:cNvPr id="5" name="4 CuadroTexto"/>
          <p:cNvSpPr txBox="1"/>
          <p:nvPr/>
        </p:nvSpPr>
        <p:spPr>
          <a:xfrm>
            <a:off x="323528" y="6309320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i="1" dirty="0" smtClean="0">
                <a:latin typeface="Arial" pitchFamily="34" charset="0"/>
                <a:cs typeface="Arial" pitchFamily="34" charset="0"/>
              </a:rPr>
              <a:t>FUENTE: </a:t>
            </a:r>
            <a:r>
              <a:rPr lang="es-MX" sz="1400" dirty="0" smtClean="0">
                <a:latin typeface="Arial" pitchFamily="34" charset="0"/>
                <a:cs typeface="Arial" pitchFamily="34" charset="0"/>
              </a:rPr>
              <a:t>Apuntes </a:t>
            </a:r>
            <a:r>
              <a:rPr lang="es-MX" sz="1400" dirty="0" err="1" smtClean="0">
                <a:latin typeface="Arial" pitchFamily="34" charset="0"/>
                <a:cs typeface="Arial" pitchFamily="34" charset="0"/>
              </a:rPr>
              <a:t>Profa</a:t>
            </a:r>
            <a:r>
              <a:rPr lang="es-MX" sz="1400" dirty="0" smtClean="0">
                <a:latin typeface="Arial" pitchFamily="34" charset="0"/>
                <a:cs typeface="Arial" pitchFamily="34" charset="0"/>
              </a:rPr>
              <a:t>. Hilda </a:t>
            </a:r>
            <a:r>
              <a:rPr lang="es-MX" sz="1400" dirty="0" err="1" smtClean="0">
                <a:latin typeface="Arial" pitchFamily="34" charset="0"/>
                <a:cs typeface="Arial" pitchFamily="34" charset="0"/>
              </a:rPr>
              <a:t>Yelitza</a:t>
            </a:r>
            <a:r>
              <a:rPr lang="es-MX" sz="1400" dirty="0" smtClean="0">
                <a:latin typeface="Arial" pitchFamily="34" charset="0"/>
                <a:cs typeface="Arial" pitchFamily="34" charset="0"/>
              </a:rPr>
              <a:t> Contreras Zambrano. </a:t>
            </a:r>
            <a:r>
              <a:rPr lang="es-MX" dirty="0" smtClean="0"/>
              <a:t> </a:t>
            </a:r>
            <a:endParaRPr lang="es-MX" dirty="0"/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Símbolos Inaccesibles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/>
          </a:bodyPr>
          <a:lstStyle/>
          <a:p>
            <a:pPr algn="just">
              <a:buBlip>
                <a:blip r:embed="rId2"/>
              </a:buBlip>
            </a:pPr>
            <a:r>
              <a:rPr lang="es-MX" sz="2600" dirty="0" smtClean="0">
                <a:latin typeface="Arial" pitchFamily="34" charset="0"/>
                <a:cs typeface="Arial" pitchFamily="34" charset="0"/>
              </a:rPr>
              <a:t>Un símbolo X (terminal o No terminal) será inaccesible si no existe una derivación:</a:t>
            </a:r>
          </a:p>
          <a:p>
            <a:pPr algn="just">
              <a:buNone/>
            </a:pPr>
            <a:r>
              <a:rPr lang="es-MX" sz="2600" dirty="0" smtClean="0">
                <a:latin typeface="Arial" pitchFamily="34" charset="0"/>
                <a:cs typeface="Arial" pitchFamily="34" charset="0"/>
              </a:rPr>
              <a:t>			 S </a:t>
            </a:r>
            <a:r>
              <a:rPr lang="es-MX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* </a:t>
            </a:r>
            <a:r>
              <a:rPr lang="es-MX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aXb</a:t>
            </a:r>
            <a:r>
              <a:rPr lang="es-MX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tal que </a:t>
            </a:r>
            <a:r>
              <a:rPr lang="es-MX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a,b</a:t>
            </a:r>
            <a:r>
              <a:rPr lang="es-MX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s-MX" sz="2600" dirty="0" smtClean="0">
                <a:latin typeface="Arial" pitchFamily="34" charset="0"/>
                <a:cs typeface="Arial" pitchFamily="34" charset="0"/>
                <a:sym typeface="Symbol"/>
              </a:rPr>
              <a:t> </a:t>
            </a:r>
            <a:r>
              <a:rPr lang="es-MX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(V </a:t>
            </a:r>
            <a:r>
              <a:rPr lang="es-MX" sz="2600" dirty="0" smtClean="0">
                <a:latin typeface="Arial" pitchFamily="34" charset="0"/>
                <a:cs typeface="Arial" pitchFamily="34" charset="0"/>
                <a:sym typeface="Symbol"/>
              </a:rPr>
              <a:t> </a:t>
            </a:r>
            <a:r>
              <a:rPr lang="es-MX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T)*</a:t>
            </a:r>
          </a:p>
          <a:p>
            <a:pPr algn="just">
              <a:buBlip>
                <a:blip r:embed="rId2"/>
              </a:buBlip>
            </a:pPr>
            <a:endParaRPr lang="es-MX" sz="26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algn="just">
              <a:buBlip>
                <a:blip r:embed="rId2"/>
              </a:buBlip>
            </a:pPr>
            <a:r>
              <a:rPr lang="es-MX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Algoritmo</a:t>
            </a:r>
          </a:p>
          <a:p>
            <a:pPr marL="514350" indent="-514350" algn="just">
              <a:buNone/>
            </a:pPr>
            <a:r>
              <a:rPr lang="es-MX" sz="2600" dirty="0" smtClean="0">
                <a:latin typeface="Arial" pitchFamily="34" charset="0"/>
                <a:cs typeface="Arial" pitchFamily="34" charset="0"/>
              </a:rPr>
              <a:t>	Sea la GLC G={V,T,S,P}. Transformamos G en </a:t>
            </a:r>
            <a:r>
              <a:rPr lang="es-MX" sz="26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G’</a:t>
            </a:r>
            <a:r>
              <a:rPr lang="es-MX" sz="2600" dirty="0" smtClean="0">
                <a:latin typeface="Arial" pitchFamily="34" charset="0"/>
                <a:cs typeface="Arial" pitchFamily="34" charset="0"/>
              </a:rPr>
              <a:t>={</a:t>
            </a:r>
            <a:r>
              <a:rPr lang="es-MX" sz="26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V’</a:t>
            </a:r>
            <a:r>
              <a:rPr lang="es-MX" sz="26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s-MX" sz="26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T’</a:t>
            </a:r>
            <a:r>
              <a:rPr lang="es-MX" sz="2600" dirty="0" smtClean="0">
                <a:latin typeface="Arial" pitchFamily="34" charset="0"/>
                <a:cs typeface="Arial" pitchFamily="34" charset="0"/>
              </a:rPr>
              <a:t>,S,</a:t>
            </a:r>
            <a:r>
              <a:rPr lang="es-MX" sz="26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s-MX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’</a:t>
            </a:r>
            <a:r>
              <a:rPr lang="es-MX" sz="2600" dirty="0" smtClean="0">
                <a:latin typeface="Arial" pitchFamily="34" charset="0"/>
                <a:cs typeface="Arial" pitchFamily="34" charset="0"/>
              </a:rPr>
              <a:t>} de forma que L(G)=L(G’). Se construye iterativamente el nuevo </a:t>
            </a:r>
            <a:r>
              <a:rPr lang="es-MX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V’,T’</a:t>
            </a:r>
            <a:r>
              <a:rPr lang="es-MX" sz="2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2600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es-MX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P’ </a:t>
            </a:r>
            <a:r>
              <a:rPr lang="es-MX" sz="2600" dirty="0" smtClean="0">
                <a:latin typeface="Arial" pitchFamily="34" charset="0"/>
                <a:cs typeface="Arial" pitchFamily="34" charset="0"/>
              </a:rPr>
              <a:t>como sigue:</a:t>
            </a:r>
          </a:p>
          <a:p>
            <a:pPr marL="514350" indent="-514350" algn="just">
              <a:buNone/>
            </a:pPr>
            <a:r>
              <a:rPr lang="es-MX" sz="2600" dirty="0" smtClean="0">
                <a:latin typeface="Arial" pitchFamily="34" charset="0"/>
                <a:cs typeface="Arial" pitchFamily="34" charset="0"/>
              </a:rPr>
              <a:t>		</a:t>
            </a:r>
          </a:p>
          <a:p>
            <a:pPr marL="514350" indent="-514350" algn="just">
              <a:buNone/>
            </a:pPr>
            <a:r>
              <a:rPr lang="es-MX" sz="2600" dirty="0">
                <a:latin typeface="Arial" pitchFamily="34" charset="0"/>
                <a:cs typeface="Arial" pitchFamily="34" charset="0"/>
              </a:rPr>
              <a:t>	</a:t>
            </a:r>
            <a:r>
              <a:rPr lang="es-MX" sz="2600" dirty="0" smtClean="0">
                <a:latin typeface="Arial" pitchFamily="34" charset="0"/>
                <a:cs typeface="Arial" pitchFamily="34" charset="0"/>
              </a:rPr>
              <a:t>1) Inicializar </a:t>
            </a:r>
            <a:r>
              <a:rPr lang="es-MX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V’ </a:t>
            </a:r>
            <a:r>
              <a:rPr lang="es-MX" sz="2600" dirty="0" smtClean="0">
                <a:latin typeface="Arial" pitchFamily="34" charset="0"/>
                <a:cs typeface="Arial" pitchFamily="34" charset="0"/>
              </a:rPr>
              <a:t>de forma que contenga el axioma S, e inicializar </a:t>
            </a:r>
            <a:r>
              <a:rPr lang="es-MX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P’ </a:t>
            </a:r>
            <a:r>
              <a:rPr lang="es-MX" sz="2600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es-MX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T’ </a:t>
            </a:r>
            <a:r>
              <a:rPr lang="es-MX" sz="26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s-MX" sz="2600" dirty="0" smtClean="0">
                <a:latin typeface="Arial" pitchFamily="34" charset="0"/>
                <a:cs typeface="Arial" pitchFamily="34" charset="0"/>
                <a:sym typeface="Symbol"/>
              </a:rPr>
              <a:t>.</a:t>
            </a:r>
          </a:p>
          <a:p>
            <a:pPr algn="just"/>
            <a:endParaRPr lang="es-MX" sz="26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264696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2) Repetir</a:t>
            </a:r>
          </a:p>
          <a:p>
            <a:pPr algn="just">
              <a:buNone/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	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  Para A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</a:t>
            </a:r>
            <a:r>
              <a:rPr lang="es-MX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V’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y reglas A::=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w</a:t>
            </a:r>
            <a:r>
              <a:rPr lang="es-MX" sz="2400" dirty="0" err="1" smtClean="0">
                <a:latin typeface="Arial" pitchFamily="34" charset="0"/>
                <a:cs typeface="Arial" pitchFamily="34" charset="0"/>
                <a:sym typeface="Symbol"/>
              </a:rPr>
              <a:t>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P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>
              <a:buNone/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	2.1 Introducir A::=w en </a:t>
            </a:r>
            <a:r>
              <a:rPr lang="es-MX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P’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None/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	2.2 Para todo No Terminal B de w, introducir B en </a:t>
            </a:r>
            <a:r>
              <a:rPr lang="es-MX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V’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		2.3 Para todo terminal a de w, introducir a en </a:t>
            </a:r>
            <a:r>
              <a:rPr lang="es-MX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T’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None/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Hasta que no se puedan añadir nuevas reglas a </a:t>
            </a:r>
            <a:r>
              <a:rPr lang="es-MX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P’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None/>
            </a:pPr>
            <a:endParaRPr lang="es-MX" sz="2400" dirty="0">
              <a:latin typeface="Arial" pitchFamily="34" charset="0"/>
              <a:cs typeface="Arial" pitchFamily="34" charset="0"/>
            </a:endParaRPr>
          </a:p>
          <a:p>
            <a:pPr algn="just">
              <a:buBlip>
                <a:blip r:embed="rId2"/>
              </a:buBlip>
            </a:pP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Ejemplo (6)</a:t>
            </a:r>
          </a:p>
          <a:p>
            <a:pPr algn="just"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	Sea G una gramática definida por las siguientes reglas:</a:t>
            </a:r>
          </a:p>
          <a:p>
            <a:pPr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			S::=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Aa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| B</a:t>
            </a:r>
          </a:p>
          <a:p>
            <a:pPr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			B::=b</a:t>
            </a:r>
          </a:p>
          <a:p>
            <a:pPr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			A::=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Aa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bA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| B |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cE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		</a:t>
            </a:r>
          </a:p>
          <a:p>
            <a:pPr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			C::=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abd</a:t>
            </a: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			E::=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</a:t>
            </a: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	G’={</a:t>
            </a:r>
            <a:r>
              <a:rPr lang="es-MX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V’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s-MX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T’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,S,</a:t>
            </a:r>
            <a:r>
              <a:rPr lang="es-MX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P’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}		</a:t>
            </a:r>
          </a:p>
          <a:p>
            <a:pPr algn="just"/>
            <a:endParaRPr lang="es-MX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5688632"/>
          </a:xfrm>
        </p:spPr>
        <p:txBody>
          <a:bodyPr>
            <a:normAutofit lnSpcReduction="10000"/>
          </a:bodyPr>
          <a:lstStyle/>
          <a:p>
            <a:pPr marL="514350" indent="-514350" algn="just">
              <a:buAutoNum type="arabicParenR"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Inicializar </a:t>
            </a:r>
            <a:r>
              <a:rPr lang="es-MX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V’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= {S}; </a:t>
            </a:r>
            <a:r>
              <a:rPr lang="es-MX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P’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s-MX" sz="2800" dirty="0" smtClean="0">
                <a:latin typeface="Arial" pitchFamily="34" charset="0"/>
                <a:cs typeface="Arial" pitchFamily="34" charset="0"/>
                <a:sym typeface="Symbol"/>
              </a:rPr>
              <a:t>;</a:t>
            </a:r>
            <a:r>
              <a:rPr lang="es-MX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s-MX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T’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s-MX" sz="2800" dirty="0" smtClean="0">
                <a:latin typeface="Arial" pitchFamily="34" charset="0"/>
                <a:cs typeface="Arial" pitchFamily="34" charset="0"/>
                <a:sym typeface="Symbol"/>
              </a:rPr>
              <a:t>.</a:t>
            </a:r>
          </a:p>
          <a:p>
            <a:pPr marL="514350" indent="-514350" algn="just">
              <a:buAutoNum type="arabicParenR"/>
            </a:pPr>
            <a:endParaRPr lang="es-MX" sz="2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514350" indent="-514350" algn="just"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  <a:sym typeface="Symbol"/>
              </a:rPr>
              <a:t>2) Añadir reglas y símbolos:</a:t>
            </a:r>
          </a:p>
          <a:p>
            <a:pPr marL="514350" indent="-514350" algn="just"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  <a:sym typeface="Symbol"/>
              </a:rPr>
              <a:t>	</a:t>
            </a:r>
            <a:r>
              <a:rPr lang="es-MX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P’</a:t>
            </a:r>
            <a:r>
              <a:rPr lang="es-MX" sz="2800" dirty="0" smtClean="0">
                <a:latin typeface="Arial" pitchFamily="34" charset="0"/>
                <a:cs typeface="Arial" pitchFamily="34" charset="0"/>
                <a:sym typeface="Symbol"/>
              </a:rPr>
              <a:t>={S::=</a:t>
            </a:r>
            <a:r>
              <a:rPr lang="es-MX" sz="2800" dirty="0" err="1" smtClean="0">
                <a:latin typeface="Arial" pitchFamily="34" charset="0"/>
                <a:cs typeface="Arial" pitchFamily="34" charset="0"/>
              </a:rPr>
              <a:t>Aa|B</a:t>
            </a:r>
            <a:r>
              <a:rPr lang="es-MX" sz="2800" dirty="0" smtClean="0">
                <a:latin typeface="Arial" pitchFamily="34" charset="0"/>
                <a:cs typeface="Arial" pitchFamily="34" charset="0"/>
                <a:sym typeface="Symbol"/>
              </a:rPr>
              <a:t>}; </a:t>
            </a:r>
            <a:r>
              <a:rPr lang="es-MX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V’</a:t>
            </a:r>
            <a:r>
              <a:rPr lang="es-MX" sz="2800" dirty="0" smtClean="0">
                <a:latin typeface="Arial" pitchFamily="34" charset="0"/>
                <a:cs typeface="Arial" pitchFamily="34" charset="0"/>
                <a:sym typeface="Symbol"/>
              </a:rPr>
              <a:t>={S,A,B}; </a:t>
            </a:r>
            <a:r>
              <a:rPr lang="es-MX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T’</a:t>
            </a:r>
            <a:r>
              <a:rPr lang="es-MX" sz="2800" dirty="0" smtClean="0">
                <a:latin typeface="Arial" pitchFamily="34" charset="0"/>
                <a:cs typeface="Arial" pitchFamily="34" charset="0"/>
                <a:sym typeface="Symbol"/>
              </a:rPr>
              <a:t>={a}.</a:t>
            </a:r>
          </a:p>
          <a:p>
            <a:pPr marL="514350" indent="-514350" algn="just">
              <a:buNone/>
            </a:pPr>
            <a:r>
              <a:rPr lang="es-MX" sz="2800" dirty="0">
                <a:latin typeface="Arial" pitchFamily="34" charset="0"/>
                <a:cs typeface="Arial" pitchFamily="34" charset="0"/>
                <a:sym typeface="Symbol"/>
              </a:rPr>
              <a:t>	</a:t>
            </a:r>
            <a:r>
              <a:rPr lang="es-MX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P’</a:t>
            </a:r>
            <a:r>
              <a:rPr lang="es-MX" sz="2800" dirty="0" smtClean="0">
                <a:latin typeface="Arial" pitchFamily="34" charset="0"/>
                <a:cs typeface="Arial" pitchFamily="34" charset="0"/>
                <a:sym typeface="Symbol"/>
              </a:rPr>
              <a:t>={S::=</a:t>
            </a:r>
            <a:r>
              <a:rPr lang="es-MX" sz="2800" dirty="0" err="1" smtClean="0">
                <a:latin typeface="Arial" pitchFamily="34" charset="0"/>
                <a:cs typeface="Arial" pitchFamily="34" charset="0"/>
              </a:rPr>
              <a:t>Aa|B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, A::=</a:t>
            </a:r>
            <a:r>
              <a:rPr lang="es-MX" sz="2800" dirty="0" err="1" smtClean="0">
                <a:latin typeface="Arial" pitchFamily="34" charset="0"/>
                <a:cs typeface="Arial" pitchFamily="34" charset="0"/>
              </a:rPr>
              <a:t>Aa|bA|B|cE</a:t>
            </a:r>
            <a:r>
              <a:rPr lang="es-MX" sz="2800" dirty="0" smtClean="0">
                <a:latin typeface="Arial" pitchFamily="34" charset="0"/>
                <a:cs typeface="Arial" pitchFamily="34" charset="0"/>
                <a:sym typeface="Symbol"/>
              </a:rPr>
              <a:t>}; </a:t>
            </a:r>
            <a:r>
              <a:rPr lang="es-MX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V’</a:t>
            </a:r>
            <a:r>
              <a:rPr lang="es-MX" sz="2800" dirty="0" smtClean="0">
                <a:latin typeface="Arial" pitchFamily="34" charset="0"/>
                <a:cs typeface="Arial" pitchFamily="34" charset="0"/>
                <a:sym typeface="Symbol"/>
              </a:rPr>
              <a:t>={S,A,B,E}; 	   </a:t>
            </a:r>
            <a:r>
              <a:rPr lang="es-MX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T’</a:t>
            </a:r>
            <a:r>
              <a:rPr lang="es-MX" sz="2800" dirty="0" smtClean="0">
                <a:latin typeface="Arial" pitchFamily="34" charset="0"/>
                <a:cs typeface="Arial" pitchFamily="34" charset="0"/>
                <a:sym typeface="Symbol"/>
              </a:rPr>
              <a:t>={</a:t>
            </a:r>
            <a:r>
              <a:rPr lang="es-MX" sz="2800" dirty="0" err="1" smtClean="0">
                <a:latin typeface="Arial" pitchFamily="34" charset="0"/>
                <a:cs typeface="Arial" pitchFamily="34" charset="0"/>
                <a:sym typeface="Symbol"/>
              </a:rPr>
              <a:t>a,b,c</a:t>
            </a:r>
            <a:r>
              <a:rPr lang="es-MX" sz="2800" dirty="0" smtClean="0">
                <a:latin typeface="Arial" pitchFamily="34" charset="0"/>
                <a:cs typeface="Arial" pitchFamily="34" charset="0"/>
                <a:sym typeface="Symbol"/>
              </a:rPr>
              <a:t>}.</a:t>
            </a:r>
          </a:p>
          <a:p>
            <a:pPr marL="514350" indent="-514350" algn="just">
              <a:buNone/>
            </a:pPr>
            <a:r>
              <a:rPr lang="es-MX" sz="2800" dirty="0">
                <a:latin typeface="Arial" pitchFamily="34" charset="0"/>
                <a:cs typeface="Arial" pitchFamily="34" charset="0"/>
                <a:sym typeface="Symbol"/>
              </a:rPr>
              <a:t>	</a:t>
            </a:r>
            <a:r>
              <a:rPr lang="es-MX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P’</a:t>
            </a:r>
            <a:r>
              <a:rPr lang="es-MX" sz="2800" dirty="0" smtClean="0">
                <a:latin typeface="Arial" pitchFamily="34" charset="0"/>
                <a:cs typeface="Arial" pitchFamily="34" charset="0"/>
                <a:sym typeface="Symbol"/>
              </a:rPr>
              <a:t>={S::=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2800" dirty="0" err="1" smtClean="0">
                <a:latin typeface="Arial" pitchFamily="34" charset="0"/>
                <a:cs typeface="Arial" pitchFamily="34" charset="0"/>
              </a:rPr>
              <a:t>Aa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 | B, A::=</a:t>
            </a:r>
            <a:r>
              <a:rPr lang="es-MX" sz="2800" dirty="0" err="1" smtClean="0">
                <a:latin typeface="Arial" pitchFamily="34" charset="0"/>
                <a:cs typeface="Arial" pitchFamily="34" charset="0"/>
              </a:rPr>
              <a:t>Aa|bA|B|cE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, B::=b</a:t>
            </a:r>
            <a:r>
              <a:rPr lang="es-MX" sz="2800" dirty="0" smtClean="0">
                <a:latin typeface="Arial" pitchFamily="34" charset="0"/>
                <a:cs typeface="Arial" pitchFamily="34" charset="0"/>
                <a:sym typeface="Symbol"/>
              </a:rPr>
              <a:t>}; 	    	    </a:t>
            </a:r>
            <a:r>
              <a:rPr lang="es-MX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V’</a:t>
            </a:r>
            <a:r>
              <a:rPr lang="es-MX" sz="2800" dirty="0" smtClean="0">
                <a:latin typeface="Arial" pitchFamily="34" charset="0"/>
                <a:cs typeface="Arial" pitchFamily="34" charset="0"/>
                <a:sym typeface="Symbol"/>
              </a:rPr>
              <a:t>={S,A,B,E}; 	   </a:t>
            </a:r>
            <a:r>
              <a:rPr lang="es-MX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T’</a:t>
            </a:r>
            <a:r>
              <a:rPr lang="es-MX" sz="2800" dirty="0" smtClean="0">
                <a:latin typeface="Arial" pitchFamily="34" charset="0"/>
                <a:cs typeface="Arial" pitchFamily="34" charset="0"/>
                <a:sym typeface="Symbol"/>
              </a:rPr>
              <a:t>={</a:t>
            </a:r>
            <a:r>
              <a:rPr lang="es-MX" sz="2800" dirty="0" err="1" smtClean="0">
                <a:latin typeface="Arial" pitchFamily="34" charset="0"/>
                <a:cs typeface="Arial" pitchFamily="34" charset="0"/>
                <a:sym typeface="Symbol"/>
              </a:rPr>
              <a:t>a,b,c</a:t>
            </a:r>
            <a:r>
              <a:rPr lang="es-MX" sz="2800" dirty="0" smtClean="0">
                <a:latin typeface="Arial" pitchFamily="34" charset="0"/>
                <a:cs typeface="Arial" pitchFamily="34" charset="0"/>
                <a:sym typeface="Symbol"/>
              </a:rPr>
              <a:t>}.</a:t>
            </a:r>
          </a:p>
          <a:p>
            <a:pPr marL="514350" indent="-514350" algn="just">
              <a:buNone/>
            </a:pPr>
            <a:r>
              <a:rPr lang="es-MX" sz="2800" dirty="0">
                <a:latin typeface="Arial" pitchFamily="34" charset="0"/>
                <a:cs typeface="Arial" pitchFamily="34" charset="0"/>
                <a:sym typeface="Symbol"/>
              </a:rPr>
              <a:t>	</a:t>
            </a:r>
            <a:r>
              <a:rPr lang="es-MX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P’</a:t>
            </a:r>
            <a:r>
              <a:rPr lang="es-MX" sz="2800" dirty="0" smtClean="0">
                <a:latin typeface="Arial" pitchFamily="34" charset="0"/>
                <a:cs typeface="Arial" pitchFamily="34" charset="0"/>
                <a:sym typeface="Symbol"/>
              </a:rPr>
              <a:t>={S::=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2800" dirty="0" err="1" smtClean="0">
                <a:latin typeface="Arial" pitchFamily="34" charset="0"/>
                <a:cs typeface="Arial" pitchFamily="34" charset="0"/>
              </a:rPr>
              <a:t>Aa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 | B, A::=</a:t>
            </a:r>
            <a:r>
              <a:rPr lang="es-MX" sz="2800" dirty="0" err="1" smtClean="0">
                <a:latin typeface="Arial" pitchFamily="34" charset="0"/>
                <a:cs typeface="Arial" pitchFamily="34" charset="0"/>
              </a:rPr>
              <a:t>Aa|bA|B|cE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, B::=b, E::=</a:t>
            </a:r>
            <a:r>
              <a:rPr lang="es-MX" sz="2800" dirty="0" smtClean="0">
                <a:latin typeface="Arial" pitchFamily="34" charset="0"/>
                <a:cs typeface="Arial" pitchFamily="34" charset="0"/>
                <a:sym typeface="Symbol"/>
              </a:rPr>
              <a:t> }; 	    </a:t>
            </a:r>
            <a:r>
              <a:rPr lang="es-MX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V’</a:t>
            </a:r>
            <a:r>
              <a:rPr lang="es-MX" sz="2800" dirty="0" smtClean="0">
                <a:latin typeface="Arial" pitchFamily="34" charset="0"/>
                <a:cs typeface="Arial" pitchFamily="34" charset="0"/>
                <a:sym typeface="Symbol"/>
              </a:rPr>
              <a:t>={S,A,B,E}; </a:t>
            </a:r>
            <a:r>
              <a:rPr lang="es-MX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T’</a:t>
            </a:r>
            <a:r>
              <a:rPr lang="es-MX" sz="2800" dirty="0" smtClean="0">
                <a:latin typeface="Arial" pitchFamily="34" charset="0"/>
                <a:cs typeface="Arial" pitchFamily="34" charset="0"/>
                <a:sym typeface="Symbol"/>
              </a:rPr>
              <a:t>={</a:t>
            </a:r>
            <a:r>
              <a:rPr lang="es-MX" sz="2800" dirty="0" err="1" smtClean="0">
                <a:latin typeface="Arial" pitchFamily="34" charset="0"/>
                <a:cs typeface="Arial" pitchFamily="34" charset="0"/>
                <a:sym typeface="Symbol"/>
              </a:rPr>
              <a:t>a,b,c</a:t>
            </a:r>
            <a:r>
              <a:rPr lang="es-MX" sz="2800" dirty="0" smtClean="0">
                <a:latin typeface="Arial" pitchFamily="34" charset="0"/>
                <a:cs typeface="Arial" pitchFamily="34" charset="0"/>
                <a:sym typeface="Symbol"/>
              </a:rPr>
              <a:t>}</a:t>
            </a:r>
          </a:p>
          <a:p>
            <a:pPr marL="514350" indent="-514350" algn="just">
              <a:buNone/>
            </a:pPr>
            <a:r>
              <a:rPr lang="es-MX" sz="2800" dirty="0">
                <a:latin typeface="Arial" pitchFamily="34" charset="0"/>
                <a:cs typeface="Arial" pitchFamily="34" charset="0"/>
                <a:sym typeface="Symbol"/>
              </a:rPr>
              <a:t>		</a:t>
            </a:r>
            <a:r>
              <a:rPr lang="es-MX" sz="2800" dirty="0" smtClean="0">
                <a:latin typeface="Arial" pitchFamily="34" charset="0"/>
                <a:cs typeface="Arial" pitchFamily="34" charset="0"/>
                <a:sym typeface="Symbol"/>
              </a:rPr>
              <a:t>				</a:t>
            </a:r>
          </a:p>
          <a:p>
            <a:pPr marL="514350" indent="-514350" algn="just">
              <a:buNone/>
            </a:pPr>
            <a:r>
              <a:rPr lang="es-MX" sz="2800" dirty="0">
                <a:latin typeface="Arial" pitchFamily="34" charset="0"/>
                <a:cs typeface="Arial" pitchFamily="34" charset="0"/>
                <a:sym typeface="Symbol"/>
              </a:rPr>
              <a:t>	</a:t>
            </a:r>
            <a:r>
              <a:rPr lang="es-MX" sz="2800" dirty="0" smtClean="0">
                <a:latin typeface="Arial" pitchFamily="34" charset="0"/>
                <a:cs typeface="Arial" pitchFamily="34" charset="0"/>
                <a:sym typeface="Symbol"/>
              </a:rPr>
              <a:t>				</a:t>
            </a:r>
            <a:r>
              <a:rPr lang="es-MX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SE ELIMINA </a:t>
            </a:r>
            <a:r>
              <a:rPr lang="es-MX" sz="2800" dirty="0" smtClean="0">
                <a:latin typeface="Arial" pitchFamily="34" charset="0"/>
                <a:cs typeface="Arial" pitchFamily="34" charset="0"/>
                <a:sym typeface="Symbol"/>
              </a:rPr>
              <a:t>C::=</a:t>
            </a:r>
            <a:r>
              <a:rPr lang="es-MX" sz="2800" dirty="0" err="1" smtClean="0">
                <a:latin typeface="Arial" pitchFamily="34" charset="0"/>
                <a:cs typeface="Arial" pitchFamily="34" charset="0"/>
                <a:sym typeface="Symbol"/>
              </a:rPr>
              <a:t>abd</a:t>
            </a:r>
            <a:endParaRPr lang="es-MX" sz="2800" dirty="0" smtClean="0">
              <a:latin typeface="Arial" pitchFamily="34" charset="0"/>
              <a:cs typeface="Arial" pitchFamily="34" charset="0"/>
              <a:sym typeface="Symbol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6911752" y="0"/>
            <a:ext cx="2232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S::= 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Aa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| B	</a:t>
            </a:r>
          </a:p>
          <a:p>
            <a:pPr>
              <a:buNone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B::=b</a:t>
            </a:r>
          </a:p>
          <a:p>
            <a:pPr>
              <a:buNone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A::=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Aa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bA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| B | 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cE</a:t>
            </a:r>
            <a:endParaRPr lang="es-MX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C::=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abd</a:t>
            </a:r>
            <a:endParaRPr lang="es-MX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E::=</a:t>
            </a:r>
            <a:r>
              <a:rPr lang="es-MX" dirty="0" smtClean="0">
                <a:latin typeface="Arial" pitchFamily="34" charset="0"/>
                <a:cs typeface="Arial" pitchFamily="34" charset="0"/>
                <a:sym typeface="Symbol"/>
              </a:rPr>
              <a:t>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endParaRPr lang="es-MX" dirty="0"/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476672"/>
            <a:ext cx="8136904" cy="5616624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Reglas de producción modificadas</a:t>
            </a:r>
          </a:p>
          <a:p>
            <a:pPr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s-MX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P’ </a:t>
            </a:r>
            <a:r>
              <a:rPr lang="es-MX" sz="2800" dirty="0" smtClean="0">
                <a:latin typeface="Arial" pitchFamily="34" charset="0"/>
                <a:cs typeface="Arial" pitchFamily="34" charset="0"/>
                <a:sym typeface="Symbol"/>
              </a:rPr>
              <a:t>= {	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S::= </a:t>
            </a:r>
            <a:r>
              <a:rPr lang="es-MX" sz="2800" dirty="0" err="1" smtClean="0">
                <a:latin typeface="Arial" pitchFamily="34" charset="0"/>
                <a:cs typeface="Arial" pitchFamily="34" charset="0"/>
              </a:rPr>
              <a:t>Aa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 | B	</a:t>
            </a:r>
          </a:p>
          <a:p>
            <a:pPr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			A::=</a:t>
            </a:r>
            <a:r>
              <a:rPr lang="es-MX" sz="2800" dirty="0" err="1" smtClean="0">
                <a:latin typeface="Arial" pitchFamily="34" charset="0"/>
                <a:cs typeface="Arial" pitchFamily="34" charset="0"/>
              </a:rPr>
              <a:t>Aa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s-MX" sz="2800" dirty="0" err="1" smtClean="0">
                <a:latin typeface="Arial" pitchFamily="34" charset="0"/>
                <a:cs typeface="Arial" pitchFamily="34" charset="0"/>
              </a:rPr>
              <a:t>bA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 | B | Ce</a:t>
            </a:r>
          </a:p>
          <a:p>
            <a:pPr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			B::=b</a:t>
            </a:r>
          </a:p>
          <a:p>
            <a:pPr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			E::=</a:t>
            </a:r>
            <a:r>
              <a:rPr lang="es-MX" sz="2800" dirty="0" smtClean="0">
                <a:latin typeface="Arial" pitchFamily="34" charset="0"/>
                <a:cs typeface="Arial" pitchFamily="34" charset="0"/>
                <a:sym typeface="Symbol"/>
              </a:rPr>
              <a:t> }</a:t>
            </a:r>
            <a:endParaRPr lang="es-MX" sz="2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es-MX" sz="2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	Hasta aquí se obtiene una gramática bien formada eliminando las redundancias mencionadas.</a:t>
            </a:r>
          </a:p>
          <a:p>
            <a:pPr algn="just">
              <a:buNone/>
            </a:pPr>
            <a:endParaRPr lang="es-MX" sz="2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	A continuación veremos cómo normalizar una gramática por Chomsky.</a:t>
            </a:r>
            <a:endParaRPr lang="es-MX" sz="2800" dirty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	</a:t>
            </a:r>
            <a:endParaRPr lang="es-MX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23528" y="6309320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i="1" dirty="0" smtClean="0">
                <a:latin typeface="Arial" pitchFamily="34" charset="0"/>
                <a:cs typeface="Arial" pitchFamily="34" charset="0"/>
              </a:rPr>
              <a:t>FUENTE: </a:t>
            </a:r>
            <a:r>
              <a:rPr lang="es-MX" sz="1400" dirty="0" smtClean="0">
                <a:latin typeface="Arial" pitchFamily="34" charset="0"/>
                <a:cs typeface="Arial" pitchFamily="34" charset="0"/>
              </a:rPr>
              <a:t>Apuntes </a:t>
            </a:r>
            <a:r>
              <a:rPr lang="es-MX" sz="1400" dirty="0" err="1" smtClean="0">
                <a:latin typeface="Arial" pitchFamily="34" charset="0"/>
                <a:cs typeface="Arial" pitchFamily="34" charset="0"/>
              </a:rPr>
              <a:t>Profa</a:t>
            </a:r>
            <a:r>
              <a:rPr lang="es-MX" sz="1400" dirty="0" smtClean="0">
                <a:latin typeface="Arial" pitchFamily="34" charset="0"/>
                <a:cs typeface="Arial" pitchFamily="34" charset="0"/>
              </a:rPr>
              <a:t>. Hilda </a:t>
            </a:r>
            <a:r>
              <a:rPr lang="es-MX" sz="1400" dirty="0" err="1" smtClean="0">
                <a:latin typeface="Arial" pitchFamily="34" charset="0"/>
                <a:cs typeface="Arial" pitchFamily="34" charset="0"/>
              </a:rPr>
              <a:t>Yelitza</a:t>
            </a:r>
            <a:r>
              <a:rPr lang="es-MX" sz="1400" dirty="0" smtClean="0">
                <a:latin typeface="Arial" pitchFamily="34" charset="0"/>
                <a:cs typeface="Arial" pitchFamily="34" charset="0"/>
              </a:rPr>
              <a:t> Contreras Zambrano. </a:t>
            </a:r>
            <a:r>
              <a:rPr lang="es-MX" dirty="0" smtClean="0"/>
              <a:t> </a:t>
            </a:r>
            <a:endParaRPr lang="es-MX" dirty="0"/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Forma Normal de Chomsky (FNC)</a:t>
            </a:r>
            <a:endParaRPr lang="es-MX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85313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Una GLC está en la FNC si cada una de sus producciones es de los siguientes 2 tipos:</a:t>
            </a:r>
          </a:p>
          <a:p>
            <a:pPr algn="just">
              <a:buFont typeface="Wingdings" pitchFamily="2" charset="2"/>
              <a:buChar char="§"/>
            </a:pPr>
            <a:r>
              <a:rPr lang="es-MX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s-MX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a</a:t>
            </a:r>
          </a:p>
          <a:p>
            <a:pPr algn="just">
              <a:buFont typeface="Wingdings" pitchFamily="2" charset="2"/>
              <a:buChar char="§"/>
            </a:pPr>
            <a:r>
              <a:rPr lang="es-MX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A  BC</a:t>
            </a:r>
          </a:p>
          <a:p>
            <a:pPr algn="just">
              <a:buFont typeface="Wingdings" pitchFamily="2" charset="2"/>
              <a:buChar char="§"/>
            </a:pPr>
            <a:r>
              <a:rPr lang="es-MX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  </a:t>
            </a:r>
            <a:r>
              <a:rPr lang="es-MX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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			donde A,B,C son variables No Terminales (V), a es un símbolo terminal (T) y S es el axioma.</a:t>
            </a:r>
          </a:p>
          <a:p>
            <a:pPr algn="just">
              <a:buNone/>
            </a:pPr>
            <a:endParaRPr lang="es-MX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algn="just"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	</a:t>
            </a:r>
            <a:r>
              <a:rPr lang="es-MX" sz="24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T</a:t>
            </a:r>
            <a:r>
              <a:rPr lang="es-MX" sz="24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eorema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: “Cualquier GLC sin </a:t>
            </a:r>
            <a:r>
              <a:rPr lang="es-MX" sz="2400" dirty="0">
                <a:latin typeface="Arial" pitchFamily="34" charset="0"/>
                <a:cs typeface="Arial" pitchFamily="34" charset="0"/>
                <a:sym typeface="Symbol"/>
              </a:rPr>
              <a:t>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-producciones puede ser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transformada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a una gramática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equivalente en donde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las producciones son de la forma A </a:t>
            </a:r>
            <a:r>
              <a:rPr lang="es-MX" sz="2400" dirty="0">
                <a:latin typeface="Arial" pitchFamily="34" charset="0"/>
                <a:cs typeface="Arial" pitchFamily="34" charset="0"/>
                <a:sym typeface="Wingdings"/>
              </a:rPr>
              <a:t>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 BC o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s-MX" sz="2400" dirty="0">
                <a:latin typeface="Arial" pitchFamily="34" charset="0"/>
                <a:cs typeface="Arial" pitchFamily="34" charset="0"/>
                <a:sym typeface="Wingdings"/>
              </a:rPr>
              <a:t>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a.</a:t>
            </a:r>
            <a:endParaRPr lang="es-MX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23528" y="6309320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i="1" dirty="0" smtClean="0">
                <a:latin typeface="Arial" pitchFamily="34" charset="0"/>
                <a:cs typeface="Arial" pitchFamily="34" charset="0"/>
              </a:rPr>
              <a:t>FUENTE: </a:t>
            </a:r>
            <a:r>
              <a:rPr lang="es-MX" sz="1400" dirty="0" smtClean="0">
                <a:latin typeface="Arial" pitchFamily="34" charset="0"/>
                <a:cs typeface="Arial" pitchFamily="34" charset="0"/>
              </a:rPr>
              <a:t>Apuntes </a:t>
            </a:r>
            <a:r>
              <a:rPr lang="es-MX" sz="1400" dirty="0" err="1" smtClean="0">
                <a:latin typeface="Arial" pitchFamily="34" charset="0"/>
                <a:cs typeface="Arial" pitchFamily="34" charset="0"/>
              </a:rPr>
              <a:t>Profa</a:t>
            </a:r>
            <a:r>
              <a:rPr lang="es-MX" sz="1400" dirty="0" smtClean="0">
                <a:latin typeface="Arial" pitchFamily="34" charset="0"/>
                <a:cs typeface="Arial" pitchFamily="34" charset="0"/>
              </a:rPr>
              <a:t>. Hilda </a:t>
            </a:r>
            <a:r>
              <a:rPr lang="es-MX" sz="1400" dirty="0" err="1" smtClean="0">
                <a:latin typeface="Arial" pitchFamily="34" charset="0"/>
                <a:cs typeface="Arial" pitchFamily="34" charset="0"/>
              </a:rPr>
              <a:t>Yelitza</a:t>
            </a:r>
            <a:r>
              <a:rPr lang="es-MX" sz="1400" dirty="0" smtClean="0">
                <a:latin typeface="Arial" pitchFamily="34" charset="0"/>
                <a:cs typeface="Arial" pitchFamily="34" charset="0"/>
              </a:rPr>
              <a:t> Contreras Zambrano. </a:t>
            </a:r>
            <a:r>
              <a:rPr lang="es-MX" dirty="0" smtClean="0"/>
              <a:t> </a:t>
            </a:r>
            <a:endParaRPr lang="es-MX" dirty="0"/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88640"/>
            <a:ext cx="8748464" cy="6192688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sz="2400" dirty="0" smtClean="0">
                <a:latin typeface="Arial" pitchFamily="34" charset="0"/>
                <a:cs typeface="Arial" pitchFamily="34" charset="0"/>
              </a:rPr>
              <a:t>Algoritmo</a:t>
            </a:r>
          </a:p>
          <a:p>
            <a:pPr algn="just"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	Sea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A→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X1|X2|…|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Xm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en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P.</a:t>
            </a:r>
            <a:endParaRPr lang="es-MX" sz="2400" dirty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	</a:t>
            </a: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1) Crear producciones del tipo </a:t>
            </a:r>
            <a:r>
              <a:rPr lang="es-MX" sz="24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 → a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adecuadamente.</a:t>
            </a:r>
          </a:p>
          <a:p>
            <a:pPr algn="just"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	Si Xi es Terminal y Xi = a entonces agregamos a </a:t>
            </a:r>
            <a:r>
              <a:rPr lang="es-MX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P’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la producción </a:t>
            </a:r>
            <a:r>
              <a:rPr lang="es-MX" sz="24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 → a</a:t>
            </a:r>
            <a:r>
              <a:rPr lang="es-MX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y remplazamos Xi por Ca.</a:t>
            </a:r>
          </a:p>
          <a:p>
            <a:pPr algn="just">
              <a:buNone/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Entonces todas las producciones son de forma:</a:t>
            </a:r>
          </a:p>
          <a:p>
            <a:pPr algn="just"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		A→ B1|B2|…|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Bm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y A →a</a:t>
            </a:r>
          </a:p>
          <a:p>
            <a:pPr algn="just">
              <a:buNone/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2) Se crean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producciones </a:t>
            </a:r>
            <a:r>
              <a:rPr lang="es-MX" sz="2400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 → BC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adecuadamente. </a:t>
            </a:r>
          </a:p>
          <a:p>
            <a:pPr algn="just">
              <a:buNone/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Para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los casos en que m ≥ 3, hacemos:</a:t>
            </a:r>
          </a:p>
          <a:p>
            <a:pPr algn="just"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		A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→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B1|D1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; D1→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B2|D2;…,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Dm-2→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Bm-1|Bm</a:t>
            </a:r>
            <a:endParaRPr lang="es-MX" sz="2400" dirty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 algn="just">
              <a:buNone/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3) Agregamos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las respectivas variables y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producciones (</a:t>
            </a:r>
            <a:r>
              <a:rPr lang="es-MX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P’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).</a:t>
            </a:r>
            <a:endParaRPr lang="es-MX" sz="2400" dirty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s-MX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s-MX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’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= V 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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{D1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, D2 …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Dm-2}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323528" y="6309320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i="1" dirty="0" smtClean="0">
                <a:latin typeface="Arial" pitchFamily="34" charset="0"/>
                <a:cs typeface="Arial" pitchFamily="34" charset="0"/>
              </a:rPr>
              <a:t>FUENTE: </a:t>
            </a:r>
            <a:r>
              <a:rPr lang="es-MX" sz="1400" dirty="0" smtClean="0">
                <a:latin typeface="Arial" pitchFamily="34" charset="0"/>
                <a:cs typeface="Arial" pitchFamily="34" charset="0"/>
              </a:rPr>
              <a:t>Apuntes </a:t>
            </a:r>
            <a:r>
              <a:rPr lang="es-MX" sz="1400" dirty="0" err="1" smtClean="0">
                <a:latin typeface="Arial" pitchFamily="34" charset="0"/>
                <a:cs typeface="Arial" pitchFamily="34" charset="0"/>
              </a:rPr>
              <a:t>Profa</a:t>
            </a:r>
            <a:r>
              <a:rPr lang="es-MX" sz="1400" dirty="0" smtClean="0">
                <a:latin typeface="Arial" pitchFamily="34" charset="0"/>
                <a:cs typeface="Arial" pitchFamily="34" charset="0"/>
              </a:rPr>
              <a:t>. Hilda </a:t>
            </a:r>
            <a:r>
              <a:rPr lang="es-MX" sz="1400" dirty="0" err="1" smtClean="0">
                <a:latin typeface="Arial" pitchFamily="34" charset="0"/>
                <a:cs typeface="Arial" pitchFamily="34" charset="0"/>
              </a:rPr>
              <a:t>Yelitza</a:t>
            </a:r>
            <a:r>
              <a:rPr lang="es-MX" sz="1400" dirty="0" smtClean="0">
                <a:latin typeface="Arial" pitchFamily="34" charset="0"/>
                <a:cs typeface="Arial" pitchFamily="34" charset="0"/>
              </a:rPr>
              <a:t> Contreras Zambrano. </a:t>
            </a:r>
            <a:r>
              <a:rPr lang="es-MX" sz="1400" i="1" u="sng" dirty="0" smtClean="0">
                <a:latin typeface="Arial" pitchFamily="34" charset="0"/>
                <a:cs typeface="Arial" pitchFamily="34" charset="0"/>
              </a:rPr>
              <a:t>Tema 4 – GLC.</a:t>
            </a:r>
            <a:r>
              <a:rPr lang="es-MX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dirty="0" smtClean="0"/>
              <a:t> </a:t>
            </a:r>
            <a:endParaRPr lang="es-MX" dirty="0"/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120680"/>
          </a:xfrm>
        </p:spPr>
        <p:txBody>
          <a:bodyPr>
            <a:normAutofit lnSpcReduction="10000"/>
          </a:bodyPr>
          <a:lstStyle/>
          <a:p>
            <a:pPr algn="just">
              <a:buBlip>
                <a:blip r:embed="rId2"/>
              </a:buBlip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Ejemplo (7)</a:t>
            </a:r>
          </a:p>
          <a:p>
            <a:pPr algn="just">
              <a:buNone/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Sea G una gramática bien formada definida por las siguientes reglas:</a:t>
            </a:r>
          </a:p>
          <a:p>
            <a:pPr algn="just">
              <a:buNone/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	S::= AB |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aSb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aAB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aB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aA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Bb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| a | b | 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</a:t>
            </a:r>
          </a:p>
          <a:p>
            <a:pPr algn="just">
              <a:buNone/>
            </a:pPr>
            <a:r>
              <a:rPr lang="es-MX" sz="2400" dirty="0">
                <a:latin typeface="Arial" pitchFamily="34" charset="0"/>
                <a:cs typeface="Arial" pitchFamily="34" charset="0"/>
                <a:sym typeface="Symbol"/>
              </a:rPr>
              <a:t>	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	A::= </a:t>
            </a:r>
            <a:r>
              <a:rPr lang="es-MX" sz="2400" dirty="0" err="1" smtClean="0">
                <a:latin typeface="Arial" pitchFamily="34" charset="0"/>
                <a:cs typeface="Arial" pitchFamily="34" charset="0"/>
                <a:sym typeface="Symbol"/>
              </a:rPr>
              <a:t>aAB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 | </a:t>
            </a:r>
            <a:r>
              <a:rPr lang="es-MX" sz="2400" dirty="0" err="1" smtClean="0">
                <a:latin typeface="Arial" pitchFamily="34" charset="0"/>
                <a:cs typeface="Arial" pitchFamily="34" charset="0"/>
                <a:sym typeface="Symbol"/>
              </a:rPr>
              <a:t>aB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 | </a:t>
            </a:r>
            <a:r>
              <a:rPr lang="es-MX" sz="2400" dirty="0" err="1" smtClean="0">
                <a:latin typeface="Arial" pitchFamily="34" charset="0"/>
                <a:cs typeface="Arial" pitchFamily="34" charset="0"/>
                <a:sym typeface="Symbol"/>
              </a:rPr>
              <a:t>aA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 | a</a:t>
            </a:r>
          </a:p>
          <a:p>
            <a:pPr algn="just">
              <a:buNone/>
            </a:pPr>
            <a:r>
              <a:rPr lang="es-MX" sz="2400" dirty="0">
                <a:latin typeface="Arial" pitchFamily="34" charset="0"/>
                <a:cs typeface="Arial" pitchFamily="34" charset="0"/>
                <a:sym typeface="Symbol"/>
              </a:rPr>
              <a:t>	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	B::=</a:t>
            </a:r>
            <a:r>
              <a:rPr lang="es-MX" sz="2400" dirty="0" err="1" smtClean="0">
                <a:latin typeface="Arial" pitchFamily="34" charset="0"/>
                <a:cs typeface="Arial" pitchFamily="34" charset="0"/>
                <a:sym typeface="Symbol"/>
              </a:rPr>
              <a:t>Bb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 | b</a:t>
            </a:r>
          </a:p>
          <a:p>
            <a:pPr algn="just">
              <a:buNone/>
            </a:pPr>
            <a:endParaRPr lang="es-MX" sz="2400" dirty="0">
              <a:latin typeface="Arial" pitchFamily="34" charset="0"/>
              <a:cs typeface="Arial" pitchFamily="34" charset="0"/>
              <a:sym typeface="Symbol"/>
            </a:endParaRPr>
          </a:p>
          <a:p>
            <a:pPr algn="just"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	1) Crear 2 nuevos símbolos No Terminales siguiendo la regla </a:t>
            </a:r>
            <a:r>
              <a:rPr lang="es-MX" sz="24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 → a.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</a:p>
          <a:p>
            <a:pPr>
              <a:buNone/>
            </a:pPr>
            <a:r>
              <a:rPr lang="es-MX" sz="2400" dirty="0">
                <a:latin typeface="Arial" pitchFamily="34" charset="0"/>
                <a:cs typeface="Arial" pitchFamily="34" charset="0"/>
                <a:sym typeface="Symbol"/>
              </a:rPr>
              <a:t>	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			C 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a  y   D  b</a:t>
            </a:r>
          </a:p>
          <a:p>
            <a:pPr algn="just">
              <a:buNone/>
            </a:pPr>
            <a:endParaRPr lang="es-MX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algn="just">
              <a:buNone/>
            </a:pPr>
            <a:r>
              <a:rPr lang="es-MX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	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	Reemplazando:</a:t>
            </a:r>
          </a:p>
          <a:p>
            <a:pPr algn="just">
              <a:buNone/>
            </a:pPr>
            <a:r>
              <a:rPr lang="es-MX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	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	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S::= AB | CSD |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C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AB |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C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B |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C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A | BD | a | b | 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</a:t>
            </a:r>
          </a:p>
          <a:p>
            <a:pPr algn="just"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		A::= </a:t>
            </a:r>
            <a:r>
              <a:rPr lang="es-MX" sz="2400" dirty="0">
                <a:latin typeface="Arial" pitchFamily="34" charset="0"/>
                <a:cs typeface="Arial" pitchFamily="34" charset="0"/>
                <a:sym typeface="Symbol"/>
              </a:rPr>
              <a:t>C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AB | </a:t>
            </a:r>
            <a:r>
              <a:rPr lang="es-MX" sz="2400" dirty="0">
                <a:latin typeface="Arial" pitchFamily="34" charset="0"/>
                <a:cs typeface="Arial" pitchFamily="34" charset="0"/>
                <a:sym typeface="Symbol"/>
              </a:rPr>
              <a:t>C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B | </a:t>
            </a:r>
            <a:r>
              <a:rPr lang="es-MX" sz="2400" dirty="0">
                <a:latin typeface="Arial" pitchFamily="34" charset="0"/>
                <a:cs typeface="Arial" pitchFamily="34" charset="0"/>
                <a:sym typeface="Symbol"/>
              </a:rPr>
              <a:t>C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A | a</a:t>
            </a:r>
          </a:p>
          <a:p>
            <a:pPr algn="just"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		B::=BD | b</a:t>
            </a:r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Gramática Libre de Contexto (GLC)</a:t>
            </a:r>
            <a:endParaRPr lang="es-MX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20000"/>
          </a:bodyPr>
          <a:lstStyle/>
          <a:p>
            <a:pPr>
              <a:buBlip>
                <a:blip r:embed="rId2"/>
              </a:buBlip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De </a:t>
            </a:r>
            <a:r>
              <a:rPr lang="es-MX" sz="28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tipo 2</a:t>
            </a:r>
            <a:r>
              <a:rPr lang="es-MX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según la Jerarquía de Chomsky.</a:t>
            </a:r>
          </a:p>
          <a:p>
            <a:pPr>
              <a:buBlip>
                <a:blip r:embed="rId2"/>
              </a:buBlip>
            </a:pPr>
            <a:endParaRPr lang="es-MX" sz="2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Blip>
                <a:blip r:embed="rId2"/>
              </a:buBlip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Elementos  </a:t>
            </a:r>
            <a:r>
              <a:rPr lang="es-MX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G= {</a:t>
            </a:r>
            <a:r>
              <a:rPr lang="es-MX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V, T, S, P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 algn="just"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	donde: </a:t>
            </a:r>
          </a:p>
          <a:p>
            <a:pPr algn="just">
              <a:buNone/>
            </a:pPr>
            <a:endParaRPr lang="es-MX" sz="2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MX" sz="2800" dirty="0">
                <a:latin typeface="Arial" pitchFamily="34" charset="0"/>
                <a:cs typeface="Arial" pitchFamily="34" charset="0"/>
              </a:rPr>
              <a:t>	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*V = Conjunto finito de símbolos No Terminales 	(MAYÚSCULAS).</a:t>
            </a:r>
          </a:p>
          <a:p>
            <a:pPr algn="just">
              <a:buNone/>
            </a:pPr>
            <a:r>
              <a:rPr lang="es-MX" sz="2800" dirty="0">
                <a:latin typeface="Arial" pitchFamily="34" charset="0"/>
                <a:cs typeface="Arial" pitchFamily="34" charset="0"/>
              </a:rPr>
              <a:t>	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*T= Conjunto finito de símbolos Terminales 	(minúsculas).</a:t>
            </a:r>
          </a:p>
          <a:p>
            <a:pPr algn="just"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	*S= Símbolo o elemento inicial (el arranque).</a:t>
            </a:r>
          </a:p>
          <a:p>
            <a:pPr algn="just">
              <a:buNone/>
            </a:pPr>
            <a:r>
              <a:rPr lang="es-MX" sz="2800" dirty="0">
                <a:latin typeface="Arial" pitchFamily="34" charset="0"/>
                <a:cs typeface="Arial" pitchFamily="34" charset="0"/>
              </a:rPr>
              <a:t>	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*P= Reglas de Producción (Definición recursiva del 	lenguaje).</a:t>
            </a:r>
          </a:p>
          <a:p>
            <a:pPr>
              <a:buNone/>
            </a:pPr>
            <a:endParaRPr lang="es-MX" dirty="0"/>
          </a:p>
        </p:txBody>
      </p:sp>
      <p:sp>
        <p:nvSpPr>
          <p:cNvPr id="4" name="3 CuadroTexto"/>
          <p:cNvSpPr txBox="1"/>
          <p:nvPr/>
        </p:nvSpPr>
        <p:spPr>
          <a:xfrm>
            <a:off x="323528" y="6309320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i="1" dirty="0" smtClean="0">
                <a:latin typeface="Arial" pitchFamily="34" charset="0"/>
                <a:cs typeface="Arial" pitchFamily="34" charset="0"/>
              </a:rPr>
              <a:t>FUENTE: </a:t>
            </a:r>
            <a:r>
              <a:rPr lang="es-MX" sz="1400" dirty="0" smtClean="0">
                <a:latin typeface="Arial" pitchFamily="34" charset="0"/>
                <a:cs typeface="Arial" pitchFamily="34" charset="0"/>
              </a:rPr>
              <a:t>Apuntes </a:t>
            </a:r>
            <a:r>
              <a:rPr lang="es-MX" sz="1400" dirty="0" err="1" smtClean="0">
                <a:latin typeface="Arial" pitchFamily="34" charset="0"/>
                <a:cs typeface="Arial" pitchFamily="34" charset="0"/>
              </a:rPr>
              <a:t>Profa</a:t>
            </a:r>
            <a:r>
              <a:rPr lang="es-MX" sz="1400" dirty="0" smtClean="0">
                <a:latin typeface="Arial" pitchFamily="34" charset="0"/>
                <a:cs typeface="Arial" pitchFamily="34" charset="0"/>
              </a:rPr>
              <a:t>. Hilda </a:t>
            </a:r>
            <a:r>
              <a:rPr lang="es-MX" sz="1400" dirty="0" err="1" smtClean="0">
                <a:latin typeface="Arial" pitchFamily="34" charset="0"/>
                <a:cs typeface="Arial" pitchFamily="34" charset="0"/>
              </a:rPr>
              <a:t>Yelitza</a:t>
            </a:r>
            <a:r>
              <a:rPr lang="es-MX" sz="1400" dirty="0" smtClean="0">
                <a:latin typeface="Arial" pitchFamily="34" charset="0"/>
                <a:cs typeface="Arial" pitchFamily="34" charset="0"/>
              </a:rPr>
              <a:t> Contreras Zambrano. </a:t>
            </a:r>
            <a:r>
              <a:rPr lang="es-MX" dirty="0" smtClean="0"/>
              <a:t> </a:t>
            </a:r>
            <a:endParaRPr lang="es-MX" dirty="0"/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576064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2) Crear 2 nuevos símbolos No Terminales siguiendo la regla </a:t>
            </a:r>
            <a:r>
              <a:rPr lang="es-MX" sz="24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 → BC.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buNone/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			E 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SD  y   F 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AB </a:t>
            </a:r>
          </a:p>
          <a:p>
            <a:pPr algn="just">
              <a:buNone/>
            </a:pPr>
            <a:endParaRPr lang="es-MX" sz="2400" dirty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	Reemplazando:</a:t>
            </a:r>
          </a:p>
          <a:p>
            <a:pPr algn="just"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S::= AB | CE | CF | CB | CA | BD | a | b | 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</a:t>
            </a:r>
          </a:p>
          <a:p>
            <a:pPr algn="just"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		A::= CF | CB | CA | a</a:t>
            </a:r>
          </a:p>
          <a:p>
            <a:pPr algn="just"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		B::= BD | b</a:t>
            </a:r>
          </a:p>
          <a:p>
            <a:pPr algn="just">
              <a:buNone/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3) Nuevas Producciones</a:t>
            </a:r>
          </a:p>
          <a:p>
            <a:pPr algn="just"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		C 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a </a:t>
            </a:r>
          </a:p>
          <a:p>
            <a:pPr algn="just"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		D  b</a:t>
            </a:r>
          </a:p>
          <a:p>
            <a:pPr algn="just"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		E 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SD   </a:t>
            </a:r>
          </a:p>
          <a:p>
            <a:pPr algn="just"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 		F 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AB</a:t>
            </a:r>
            <a:endParaRPr lang="es-MX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932040" y="0"/>
            <a:ext cx="42119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MX" sz="1600" dirty="0" smtClean="0">
                <a:latin typeface="Arial" pitchFamily="34" charset="0"/>
                <a:cs typeface="Arial" pitchFamily="34" charset="0"/>
              </a:rPr>
              <a:t>S::= AB | CSD | CAB | CB | CA | BD | a | b | </a:t>
            </a:r>
            <a:r>
              <a:rPr lang="es-MX" sz="1600" dirty="0" smtClean="0">
                <a:latin typeface="Arial" pitchFamily="34" charset="0"/>
                <a:cs typeface="Arial" pitchFamily="34" charset="0"/>
                <a:sym typeface="Symbol"/>
              </a:rPr>
              <a:t></a:t>
            </a:r>
          </a:p>
          <a:p>
            <a:pPr algn="just">
              <a:buNone/>
            </a:pPr>
            <a:r>
              <a:rPr lang="es-MX" sz="1600" dirty="0" smtClean="0">
                <a:latin typeface="Arial" pitchFamily="34" charset="0"/>
                <a:cs typeface="Arial" pitchFamily="34" charset="0"/>
                <a:sym typeface="Symbol"/>
              </a:rPr>
              <a:t>A::= CAB | CB | CA | a</a:t>
            </a:r>
          </a:p>
          <a:p>
            <a:pPr algn="just">
              <a:buNone/>
            </a:pPr>
            <a:r>
              <a:rPr lang="es-MX" sz="1600" dirty="0" smtClean="0">
                <a:latin typeface="Arial" pitchFamily="34" charset="0"/>
                <a:cs typeface="Arial" pitchFamily="34" charset="0"/>
                <a:sym typeface="Symbol"/>
              </a:rPr>
              <a:t>B::=BD | b</a:t>
            </a:r>
          </a:p>
          <a:p>
            <a:endParaRPr lang="es-MX" dirty="0"/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s-MX" sz="2600" dirty="0" smtClean="0">
                <a:latin typeface="Arial" pitchFamily="34" charset="0"/>
                <a:cs typeface="Arial" pitchFamily="34" charset="0"/>
              </a:rPr>
              <a:t>Gramática Normalizada por Chomsky.</a:t>
            </a:r>
          </a:p>
          <a:p>
            <a:pPr algn="just">
              <a:buNone/>
            </a:pPr>
            <a:r>
              <a:rPr lang="es-MX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P’</a:t>
            </a:r>
            <a:r>
              <a:rPr lang="es-MX" sz="2600" dirty="0" smtClean="0">
                <a:latin typeface="Arial" pitchFamily="34" charset="0"/>
                <a:cs typeface="Arial" pitchFamily="34" charset="0"/>
              </a:rPr>
              <a:t>= {	S::= AB | CE | CF | CB | CA | BD | a | b | </a:t>
            </a:r>
            <a:r>
              <a:rPr lang="es-MX" sz="2600" dirty="0" smtClean="0">
                <a:latin typeface="Arial" pitchFamily="34" charset="0"/>
                <a:cs typeface="Arial" pitchFamily="34" charset="0"/>
                <a:sym typeface="Symbol"/>
              </a:rPr>
              <a:t></a:t>
            </a:r>
          </a:p>
          <a:p>
            <a:pPr algn="just">
              <a:buNone/>
            </a:pPr>
            <a:r>
              <a:rPr lang="es-MX" sz="2600" dirty="0" smtClean="0">
                <a:latin typeface="Arial" pitchFamily="34" charset="0"/>
                <a:cs typeface="Arial" pitchFamily="34" charset="0"/>
                <a:sym typeface="Symbol"/>
              </a:rPr>
              <a:t>			A::= CF | CB | CA | a</a:t>
            </a:r>
          </a:p>
          <a:p>
            <a:pPr algn="just">
              <a:buNone/>
            </a:pPr>
            <a:r>
              <a:rPr lang="es-MX" sz="2600" dirty="0" smtClean="0">
                <a:latin typeface="Arial" pitchFamily="34" charset="0"/>
                <a:cs typeface="Arial" pitchFamily="34" charset="0"/>
                <a:sym typeface="Symbol"/>
              </a:rPr>
              <a:t>			B::= BD | b</a:t>
            </a:r>
          </a:p>
          <a:p>
            <a:pPr algn="just">
              <a:buNone/>
            </a:pPr>
            <a:r>
              <a:rPr lang="es-MX" sz="2600" dirty="0">
                <a:latin typeface="Arial" pitchFamily="34" charset="0"/>
                <a:cs typeface="Arial" pitchFamily="34" charset="0"/>
                <a:sym typeface="Symbol"/>
              </a:rPr>
              <a:t>	</a:t>
            </a:r>
            <a:r>
              <a:rPr lang="es-MX" sz="2600" dirty="0" smtClean="0">
                <a:latin typeface="Arial" pitchFamily="34" charset="0"/>
                <a:cs typeface="Arial" pitchFamily="34" charset="0"/>
                <a:sym typeface="Symbol"/>
              </a:rPr>
              <a:t>		</a:t>
            </a:r>
            <a:r>
              <a:rPr lang="es-MX" sz="2600" dirty="0" smtClean="0">
                <a:latin typeface="Arial" pitchFamily="34" charset="0"/>
                <a:cs typeface="Arial" pitchFamily="34" charset="0"/>
              </a:rPr>
              <a:t>E::=S | D   </a:t>
            </a:r>
          </a:p>
          <a:p>
            <a:pPr algn="just">
              <a:buNone/>
            </a:pPr>
            <a:r>
              <a:rPr lang="es-MX" sz="2600" dirty="0" smtClean="0">
                <a:latin typeface="Arial" pitchFamily="34" charset="0"/>
                <a:cs typeface="Arial" pitchFamily="34" charset="0"/>
              </a:rPr>
              <a:t> 			F::=A | B</a:t>
            </a:r>
          </a:p>
          <a:p>
            <a:pPr algn="just">
              <a:buNone/>
            </a:pPr>
            <a:r>
              <a:rPr lang="es-MX" sz="2600" dirty="0">
                <a:latin typeface="Arial" pitchFamily="34" charset="0"/>
                <a:cs typeface="Arial" pitchFamily="34" charset="0"/>
              </a:rPr>
              <a:t>	</a:t>
            </a:r>
            <a:r>
              <a:rPr lang="es-MX" sz="26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s-MX" sz="2600" dirty="0" smtClean="0">
                <a:latin typeface="Arial" pitchFamily="34" charset="0"/>
                <a:cs typeface="Arial" pitchFamily="34" charset="0"/>
                <a:sym typeface="Symbol"/>
              </a:rPr>
              <a:t>C::</a:t>
            </a:r>
            <a:r>
              <a:rPr lang="es-MX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=a </a:t>
            </a:r>
          </a:p>
          <a:p>
            <a:pPr algn="just">
              <a:buNone/>
            </a:pPr>
            <a:r>
              <a:rPr lang="es-MX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			D::=b  }</a:t>
            </a:r>
          </a:p>
          <a:p>
            <a:pPr algn="just">
              <a:buNone/>
            </a:pPr>
            <a:endParaRPr lang="es-MX" sz="1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MX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V’</a:t>
            </a:r>
            <a:r>
              <a:rPr lang="es-MX" sz="2600" dirty="0" smtClean="0">
                <a:latin typeface="Arial" pitchFamily="34" charset="0"/>
                <a:cs typeface="Arial" pitchFamily="34" charset="0"/>
              </a:rPr>
              <a:t>={S,A,B,E,F,C,D}</a:t>
            </a:r>
          </a:p>
          <a:p>
            <a:pPr algn="just"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  <a:sym typeface="Symbol"/>
              </a:rPr>
              <a:t>	T={</a:t>
            </a:r>
            <a:r>
              <a:rPr lang="es-MX" sz="2800" dirty="0" err="1" smtClean="0">
                <a:latin typeface="Arial" pitchFamily="34" charset="0"/>
                <a:cs typeface="Arial" pitchFamily="34" charset="0"/>
                <a:sym typeface="Symbol"/>
              </a:rPr>
              <a:t>a,b</a:t>
            </a:r>
            <a:r>
              <a:rPr lang="es-MX" sz="2800" dirty="0" smtClean="0">
                <a:latin typeface="Arial" pitchFamily="34" charset="0"/>
                <a:cs typeface="Arial" pitchFamily="34" charset="0"/>
                <a:sym typeface="Symbol"/>
              </a:rPr>
              <a:t>}</a:t>
            </a:r>
          </a:p>
          <a:p>
            <a:pPr algn="just"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	S={S}</a:t>
            </a:r>
            <a:endParaRPr lang="es-MX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23528" y="6309320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i="1" dirty="0" smtClean="0">
                <a:latin typeface="Arial" pitchFamily="34" charset="0"/>
                <a:cs typeface="Arial" pitchFamily="34" charset="0"/>
              </a:rPr>
              <a:t>FUENTE: </a:t>
            </a:r>
            <a:r>
              <a:rPr lang="es-MX" sz="1400" dirty="0" smtClean="0">
                <a:latin typeface="Arial" pitchFamily="34" charset="0"/>
                <a:cs typeface="Arial" pitchFamily="34" charset="0"/>
              </a:rPr>
              <a:t>Apuntes </a:t>
            </a:r>
            <a:r>
              <a:rPr lang="es-MX" sz="1400" dirty="0" err="1" smtClean="0">
                <a:latin typeface="Arial" pitchFamily="34" charset="0"/>
                <a:cs typeface="Arial" pitchFamily="34" charset="0"/>
              </a:rPr>
              <a:t>Profa</a:t>
            </a:r>
            <a:r>
              <a:rPr lang="es-MX" sz="1400" dirty="0" smtClean="0">
                <a:latin typeface="Arial" pitchFamily="34" charset="0"/>
                <a:cs typeface="Arial" pitchFamily="34" charset="0"/>
              </a:rPr>
              <a:t>. Hilda </a:t>
            </a:r>
            <a:r>
              <a:rPr lang="es-MX" sz="1400" dirty="0" err="1" smtClean="0">
                <a:latin typeface="Arial" pitchFamily="34" charset="0"/>
                <a:cs typeface="Arial" pitchFamily="34" charset="0"/>
              </a:rPr>
              <a:t>Yelitza</a:t>
            </a:r>
            <a:r>
              <a:rPr lang="es-MX" sz="1400" dirty="0" smtClean="0">
                <a:latin typeface="Arial" pitchFamily="34" charset="0"/>
                <a:cs typeface="Arial" pitchFamily="34" charset="0"/>
              </a:rPr>
              <a:t> Contreras Zambrano. </a:t>
            </a:r>
            <a:r>
              <a:rPr lang="es-MX" dirty="0" smtClean="0"/>
              <a:t> </a:t>
            </a:r>
            <a:endParaRPr lang="es-MX" dirty="0"/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Fuentes</a:t>
            </a:r>
            <a:r>
              <a:rPr lang="es-MX" dirty="0" smtClean="0"/>
              <a:t> </a:t>
            </a:r>
            <a:r>
              <a:rPr lang="es-MX" sz="4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Bibliográficas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752528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s-MX" sz="1600" dirty="0">
                <a:latin typeface="Arial" pitchFamily="34" charset="0"/>
                <a:cs typeface="Arial" pitchFamily="34" charset="0"/>
              </a:rPr>
              <a:t>[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]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	A.V. </a:t>
            </a:r>
            <a:r>
              <a:rPr lang="es-MX" sz="1600" dirty="0" err="1" smtClean="0">
                <a:latin typeface="Arial" pitchFamily="34" charset="0"/>
                <a:cs typeface="Arial" pitchFamily="34" charset="0"/>
              </a:rPr>
              <a:t>Aho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, J.E. </a:t>
            </a:r>
            <a:r>
              <a:rPr lang="es-MX" sz="1600" dirty="0" err="1" smtClean="0">
                <a:latin typeface="Arial" pitchFamily="34" charset="0"/>
                <a:cs typeface="Arial" pitchFamily="34" charset="0"/>
              </a:rPr>
              <a:t>Hopcroft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, and J.D. </a:t>
            </a:r>
            <a:r>
              <a:rPr lang="es-MX" sz="1600" dirty="0" err="1" smtClean="0">
                <a:latin typeface="Arial" pitchFamily="34" charset="0"/>
                <a:cs typeface="Arial" pitchFamily="34" charset="0"/>
              </a:rPr>
              <a:t>Ullman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. (1974). </a:t>
            </a:r>
            <a:r>
              <a:rPr lang="es-MX" sz="1600" i="1" u="sng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es-MX" sz="1600" i="1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600" i="1" u="sng" dirty="0" err="1" smtClean="0">
                <a:latin typeface="Arial" pitchFamily="34" charset="0"/>
                <a:cs typeface="Arial" pitchFamily="34" charset="0"/>
              </a:rPr>
              <a:t>Design</a:t>
            </a:r>
            <a:r>
              <a:rPr lang="es-MX" sz="1600" i="1" u="sng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s-MX" sz="1600" i="1" u="sng" dirty="0" err="1" smtClean="0">
                <a:latin typeface="Arial" pitchFamily="34" charset="0"/>
                <a:cs typeface="Arial" pitchFamily="34" charset="0"/>
              </a:rPr>
              <a:t>Analysis</a:t>
            </a:r>
            <a:r>
              <a:rPr lang="es-MX" sz="1600" i="1" u="sng" dirty="0" smtClean="0">
                <a:latin typeface="Arial" pitchFamily="34" charset="0"/>
                <a:cs typeface="Arial" pitchFamily="34" charset="0"/>
              </a:rPr>
              <a:t> of </a:t>
            </a:r>
            <a:r>
              <a:rPr lang="es-MX" sz="1600" i="1" u="sng" dirty="0" err="1" smtClean="0">
                <a:latin typeface="Arial" pitchFamily="34" charset="0"/>
                <a:cs typeface="Arial" pitchFamily="34" charset="0"/>
              </a:rPr>
              <a:t>Computer</a:t>
            </a:r>
            <a:r>
              <a:rPr lang="es-MX" sz="1600" i="1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600" i="1" u="sng" dirty="0" err="1" smtClean="0">
                <a:latin typeface="Arial" pitchFamily="34" charset="0"/>
                <a:cs typeface="Arial" pitchFamily="34" charset="0"/>
              </a:rPr>
              <a:t>Algorithms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s-MX" sz="1600" dirty="0" err="1" smtClean="0">
                <a:latin typeface="Arial" pitchFamily="34" charset="0"/>
                <a:cs typeface="Arial" pitchFamily="34" charset="0"/>
              </a:rPr>
              <a:t>Addison-Wesley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s-MX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MX" sz="1600" dirty="0" smtClean="0">
                <a:latin typeface="Arial" pitchFamily="34" charset="0"/>
                <a:cs typeface="Arial" pitchFamily="34" charset="0"/>
              </a:rPr>
              <a:t>[2]	Copias de apuntes de la </a:t>
            </a:r>
            <a:r>
              <a:rPr lang="es-MX" sz="1600" dirty="0" err="1" smtClean="0">
                <a:latin typeface="Arial" pitchFamily="34" charset="0"/>
                <a:cs typeface="Arial" pitchFamily="34" charset="0"/>
              </a:rPr>
              <a:t>Profa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. Hilda </a:t>
            </a:r>
            <a:r>
              <a:rPr lang="es-MX" sz="1600" dirty="0" err="1" smtClean="0">
                <a:latin typeface="Arial" pitchFamily="34" charset="0"/>
                <a:cs typeface="Arial" pitchFamily="34" charset="0"/>
              </a:rPr>
              <a:t>Yelitza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 Contreras Zambrano.</a:t>
            </a:r>
          </a:p>
          <a:p>
            <a:endParaRPr lang="es-MX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MX" sz="1600" dirty="0" smtClean="0">
                <a:latin typeface="Arial" pitchFamily="34" charset="0"/>
                <a:cs typeface="Arial" pitchFamily="34" charset="0"/>
              </a:rPr>
              <a:t>[3]	Contreras Zambrano Hilda </a:t>
            </a:r>
            <a:r>
              <a:rPr lang="es-MX" sz="1600" dirty="0" err="1" smtClean="0">
                <a:latin typeface="Arial" pitchFamily="34" charset="0"/>
                <a:cs typeface="Arial" pitchFamily="34" charset="0"/>
              </a:rPr>
              <a:t>Yelitza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. (Abril, 2014). </a:t>
            </a:r>
            <a:r>
              <a:rPr lang="es-MX" sz="1600" i="1" u="sng" dirty="0" smtClean="0">
                <a:latin typeface="Arial" pitchFamily="34" charset="0"/>
                <a:cs typeface="Arial" pitchFamily="34" charset="0"/>
              </a:rPr>
              <a:t>Tema 4 – GLC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r>
              <a:rPr lang="es-MX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PDF recuperado de: http://webdelprofesor.ula.ve/ingenieria/hyelitza/materias/preteoria/apuntes/tema4.pdf</a:t>
            </a:r>
          </a:p>
          <a:p>
            <a:pPr>
              <a:buNone/>
            </a:pPr>
            <a:endParaRPr lang="es-MX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MX" sz="1600" dirty="0" smtClean="0">
                <a:latin typeface="Arial" pitchFamily="34" charset="0"/>
                <a:cs typeface="Arial" pitchFamily="34" charset="0"/>
              </a:rPr>
              <a:t>[4]	Contreras Zambrano Hilda </a:t>
            </a:r>
            <a:r>
              <a:rPr lang="es-MX" sz="1600" dirty="0" err="1" smtClean="0">
                <a:latin typeface="Arial" pitchFamily="34" charset="0"/>
                <a:cs typeface="Arial" pitchFamily="34" charset="0"/>
              </a:rPr>
              <a:t>Yelitza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. (Abril, 2014). </a:t>
            </a:r>
            <a:r>
              <a:rPr lang="es-MX" sz="1600" i="1" u="sng" dirty="0" smtClean="0">
                <a:latin typeface="Arial" pitchFamily="34" charset="0"/>
                <a:cs typeface="Arial" pitchFamily="34" charset="0"/>
              </a:rPr>
              <a:t>Unidad 2 – GIC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>
              <a:buNone/>
            </a:pPr>
            <a:r>
              <a:rPr lang="es-MX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PDF recuperado de:  http://webdelprofesor.ula.ve/ingenieria/hyelitza/materias/preteoria/unidad2/glc.pdf</a:t>
            </a:r>
          </a:p>
          <a:p>
            <a:pPr>
              <a:buNone/>
            </a:pPr>
            <a:endParaRPr lang="es-MX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MX" sz="1600" dirty="0" smtClean="0">
                <a:latin typeface="Arial" pitchFamily="34" charset="0"/>
                <a:cs typeface="Arial" pitchFamily="34" charset="0"/>
              </a:rPr>
              <a:t>[5]	Apuntes y ejercicios realizados en Clase.</a:t>
            </a:r>
          </a:p>
          <a:p>
            <a:endParaRPr lang="es-MX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MX" sz="1600" dirty="0" smtClean="0">
                <a:latin typeface="Arial" pitchFamily="34" charset="0"/>
                <a:cs typeface="Arial" pitchFamily="34" charset="0"/>
              </a:rPr>
              <a:t>[6]	Contreras Zambrano Hilda </a:t>
            </a:r>
            <a:r>
              <a:rPr lang="es-MX" sz="1600" dirty="0" err="1" smtClean="0">
                <a:latin typeface="Arial" pitchFamily="34" charset="0"/>
                <a:cs typeface="Arial" pitchFamily="34" charset="0"/>
              </a:rPr>
              <a:t>Yelitza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. (Abril, 2014). </a:t>
            </a:r>
            <a:r>
              <a:rPr lang="es-MX" sz="1600" i="1" u="sng" dirty="0" smtClean="0">
                <a:latin typeface="Arial" pitchFamily="34" charset="0"/>
                <a:cs typeface="Arial" pitchFamily="34" charset="0"/>
              </a:rPr>
              <a:t>GLC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>
              <a:buNone/>
            </a:pPr>
            <a:r>
              <a:rPr lang="es-MX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Video de </a:t>
            </a:r>
            <a:r>
              <a:rPr lang="es-MX" sz="1600" dirty="0" err="1" smtClean="0">
                <a:latin typeface="Arial" pitchFamily="34" charset="0"/>
                <a:cs typeface="Arial" pitchFamily="34" charset="0"/>
              </a:rPr>
              <a:t>Youtube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recuperado 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de: http://www.youtube.com/watch?v=V8a2-O20Ebo </a:t>
            </a:r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Gramática Limpia</a:t>
            </a:r>
            <a:endParaRPr lang="es-MX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052736"/>
            <a:ext cx="6552728" cy="1584176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No contiene reglas innecesarias.</a:t>
            </a:r>
          </a:p>
          <a:p>
            <a:pPr>
              <a:buBlip>
                <a:blip r:embed="rId2"/>
              </a:buBlip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No contiene símbolos superfluos.</a:t>
            </a:r>
          </a:p>
          <a:p>
            <a:pPr>
              <a:buBlip>
                <a:blip r:embed="rId2"/>
              </a:buBlip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No contiene símbolos inaccesibles.</a:t>
            </a: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39552" y="26369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Gramática Bien</a:t>
            </a:r>
            <a:r>
              <a:rPr kumimoji="0" lang="es-MX" sz="44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Formada</a:t>
            </a:r>
            <a:endParaRPr kumimoji="0" lang="es-MX" sz="44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539552" y="3573016"/>
            <a:ext cx="6336704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Blip>
                <a:blip r:embed="rId2"/>
              </a:buBlip>
              <a:tabLst/>
              <a:defRPr/>
            </a:pPr>
            <a:r>
              <a:rPr lang="es-MX" sz="2800" dirty="0">
                <a:latin typeface="Arial" pitchFamily="34" charset="0"/>
                <a:cs typeface="Arial" pitchFamily="34" charset="0"/>
              </a:rPr>
              <a:t>Es limpia.</a:t>
            </a:r>
          </a:p>
          <a:p>
            <a:pPr marL="342900" marR="0" lvl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Blip>
                <a:blip r:embed="rId2"/>
              </a:buBlip>
              <a:tabLst/>
              <a:defRPr/>
            </a:pPr>
            <a:r>
              <a:rPr lang="es-MX" sz="2800" dirty="0">
                <a:latin typeface="Arial" pitchFamily="34" charset="0"/>
                <a:cs typeface="Arial" pitchFamily="34" charset="0"/>
              </a:rPr>
              <a:t>No contiene reglas no generativas o producciones nulas (reglas </a:t>
            </a:r>
            <a:r>
              <a:rPr lang="es-MX" sz="2800" dirty="0">
                <a:latin typeface="Arial" pitchFamily="34" charset="0"/>
                <a:cs typeface="Arial" pitchFamily="34" charset="0"/>
                <a:sym typeface="Symbol"/>
              </a:rPr>
              <a:t></a:t>
            </a:r>
            <a:r>
              <a:rPr lang="es-MX" sz="2800" dirty="0">
                <a:latin typeface="Arial" pitchFamily="34" charset="0"/>
                <a:cs typeface="Arial" pitchFamily="34" charset="0"/>
              </a:rPr>
              <a:t>).</a:t>
            </a:r>
          </a:p>
          <a:p>
            <a:pPr marL="342900" marR="0" lvl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Blip>
                <a:blip r:embed="rId2"/>
              </a:buBlip>
              <a:tabLst/>
              <a:defRPr/>
            </a:pPr>
            <a:r>
              <a:rPr lang="es-MX" sz="2800" dirty="0">
                <a:latin typeface="Arial" pitchFamily="34" charset="0"/>
                <a:cs typeface="Arial" pitchFamily="34" charset="0"/>
              </a:rPr>
              <a:t>No contiene reglas unitarias o de </a:t>
            </a:r>
            <a:r>
              <a:rPr lang="es-MX" sz="2800" dirty="0" err="1">
                <a:latin typeface="Arial" pitchFamily="34" charset="0"/>
                <a:cs typeface="Arial" pitchFamily="34" charset="0"/>
              </a:rPr>
              <a:t>redenominación</a:t>
            </a:r>
            <a:r>
              <a:rPr lang="es-MX" sz="28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323528" y="6309320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i="1" dirty="0" smtClean="0">
                <a:latin typeface="Arial" pitchFamily="34" charset="0"/>
                <a:cs typeface="Arial" pitchFamily="34" charset="0"/>
              </a:rPr>
              <a:t>FUENTE: </a:t>
            </a:r>
            <a:r>
              <a:rPr lang="es-MX" sz="1400" dirty="0" smtClean="0">
                <a:latin typeface="Arial" pitchFamily="34" charset="0"/>
                <a:cs typeface="Arial" pitchFamily="34" charset="0"/>
              </a:rPr>
              <a:t>Apuntes </a:t>
            </a:r>
            <a:r>
              <a:rPr lang="es-MX" sz="1400" dirty="0" err="1" smtClean="0">
                <a:latin typeface="Arial" pitchFamily="34" charset="0"/>
                <a:cs typeface="Arial" pitchFamily="34" charset="0"/>
              </a:rPr>
              <a:t>Profa</a:t>
            </a:r>
            <a:r>
              <a:rPr lang="es-MX" sz="1400" dirty="0" smtClean="0">
                <a:latin typeface="Arial" pitchFamily="34" charset="0"/>
                <a:cs typeface="Arial" pitchFamily="34" charset="0"/>
              </a:rPr>
              <a:t>. Hilda </a:t>
            </a:r>
            <a:r>
              <a:rPr lang="es-MX" sz="1400" dirty="0" err="1" smtClean="0">
                <a:latin typeface="Arial" pitchFamily="34" charset="0"/>
                <a:cs typeface="Arial" pitchFamily="34" charset="0"/>
              </a:rPr>
              <a:t>Yelitza</a:t>
            </a:r>
            <a:r>
              <a:rPr lang="es-MX" sz="1400" dirty="0" smtClean="0">
                <a:latin typeface="Arial" pitchFamily="34" charset="0"/>
                <a:cs typeface="Arial" pitchFamily="34" charset="0"/>
              </a:rPr>
              <a:t> Contreras Zambrano. </a:t>
            </a:r>
            <a:r>
              <a:rPr lang="es-MX" dirty="0" smtClean="0"/>
              <a:t> </a:t>
            </a:r>
            <a:endParaRPr lang="es-MX" dirty="0"/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Conversión a Gramática </a:t>
            </a:r>
            <a:br>
              <a:rPr lang="es-MX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Bien Formada</a:t>
            </a:r>
            <a:endParaRPr lang="es-MX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988841"/>
            <a:ext cx="8229600" cy="3744416"/>
          </a:xfrm>
        </p:spPr>
        <p:txBody>
          <a:bodyPr/>
          <a:lstStyle/>
          <a:p>
            <a:pPr algn="just"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	Algoritmo para obtener una gramática bien formada.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Eliminar reglas innecesarias.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Eliminar reglas no generativas (reglas </a:t>
            </a:r>
            <a:r>
              <a:rPr lang="es-MX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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) .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Eliminar reglas unitarias.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Eliminar símbolos superfluos.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Eliminar símbolos inaccesibles.</a:t>
            </a:r>
            <a:endParaRPr lang="es-MX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23528" y="6309320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i="1" dirty="0" smtClean="0">
                <a:latin typeface="Arial" pitchFamily="34" charset="0"/>
                <a:cs typeface="Arial" pitchFamily="34" charset="0"/>
              </a:rPr>
              <a:t>FUENTE: </a:t>
            </a:r>
            <a:r>
              <a:rPr lang="es-MX" sz="1400" dirty="0" smtClean="0">
                <a:latin typeface="Arial" pitchFamily="34" charset="0"/>
                <a:cs typeface="Arial" pitchFamily="34" charset="0"/>
              </a:rPr>
              <a:t>Apuntes </a:t>
            </a:r>
            <a:r>
              <a:rPr lang="es-MX" sz="1400" dirty="0" err="1" smtClean="0">
                <a:latin typeface="Arial" pitchFamily="34" charset="0"/>
                <a:cs typeface="Arial" pitchFamily="34" charset="0"/>
              </a:rPr>
              <a:t>Profa</a:t>
            </a:r>
            <a:r>
              <a:rPr lang="es-MX" sz="1400" dirty="0" smtClean="0">
                <a:latin typeface="Arial" pitchFamily="34" charset="0"/>
                <a:cs typeface="Arial" pitchFamily="34" charset="0"/>
              </a:rPr>
              <a:t>. Hilda </a:t>
            </a:r>
            <a:r>
              <a:rPr lang="es-MX" sz="1400" dirty="0" err="1" smtClean="0">
                <a:latin typeface="Arial" pitchFamily="34" charset="0"/>
                <a:cs typeface="Arial" pitchFamily="34" charset="0"/>
              </a:rPr>
              <a:t>Yelitza</a:t>
            </a:r>
            <a:r>
              <a:rPr lang="es-MX" sz="1400" dirty="0" smtClean="0">
                <a:latin typeface="Arial" pitchFamily="34" charset="0"/>
                <a:cs typeface="Arial" pitchFamily="34" charset="0"/>
              </a:rPr>
              <a:t> Contreras Zambrano. </a:t>
            </a:r>
            <a:r>
              <a:rPr lang="es-MX" dirty="0" smtClean="0"/>
              <a:t> </a:t>
            </a:r>
            <a:endParaRPr lang="es-MX" dirty="0"/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Reglas innecesarias</a:t>
            </a:r>
            <a:endParaRPr lang="es-MX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60"/>
          </a:xfrm>
        </p:spPr>
        <p:txBody>
          <a:bodyPr>
            <a:normAutofit/>
          </a:bodyPr>
          <a:lstStyle/>
          <a:p>
            <a:pPr algn="just">
              <a:buBlip>
                <a:blip r:embed="rId2"/>
              </a:buBlip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Una regla de la forma </a:t>
            </a:r>
            <a:r>
              <a:rPr lang="es-MX" sz="28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A::= A 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es innecesaria y puede ser eliminada.</a:t>
            </a:r>
          </a:p>
          <a:p>
            <a:pPr algn="just">
              <a:buBlip>
                <a:blip r:embed="rId2"/>
              </a:buBlip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No se necesita seguir un algoritmo para eliminarse.</a:t>
            </a:r>
          </a:p>
          <a:p>
            <a:pPr algn="just">
              <a:buNone/>
            </a:pPr>
            <a:endParaRPr lang="es-MX" sz="12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Ejemplo (1) : Sea G = {V,T,S,P} con las siguientes producciones: </a:t>
            </a:r>
          </a:p>
          <a:p>
            <a:pPr algn="just"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	S::=A | B			</a:t>
            </a:r>
          </a:p>
          <a:p>
            <a:pPr algn="just"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	A::=A | 0	      se elimina A::=A  y nos queda A::=0</a:t>
            </a:r>
          </a:p>
          <a:p>
            <a:pPr algn="just">
              <a:buNone/>
            </a:pPr>
            <a:r>
              <a:rPr lang="es-MX" sz="2800" dirty="0">
                <a:latin typeface="Arial" pitchFamily="34" charset="0"/>
                <a:cs typeface="Arial" pitchFamily="34" charset="0"/>
              </a:rPr>
              <a:t>	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B::=A | B | 1 | 2	 </a:t>
            </a:r>
            <a:endParaRPr lang="es-MX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23528" y="6309320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i="1" dirty="0" smtClean="0">
                <a:latin typeface="Arial" pitchFamily="34" charset="0"/>
                <a:cs typeface="Arial" pitchFamily="34" charset="0"/>
              </a:rPr>
              <a:t>FUENTE: </a:t>
            </a:r>
            <a:r>
              <a:rPr lang="es-MX" sz="1400" dirty="0" smtClean="0">
                <a:latin typeface="Arial" pitchFamily="34" charset="0"/>
                <a:cs typeface="Arial" pitchFamily="34" charset="0"/>
              </a:rPr>
              <a:t>Apuntes </a:t>
            </a:r>
            <a:r>
              <a:rPr lang="es-MX" sz="1400" dirty="0" err="1" smtClean="0">
                <a:latin typeface="Arial" pitchFamily="34" charset="0"/>
                <a:cs typeface="Arial" pitchFamily="34" charset="0"/>
              </a:rPr>
              <a:t>Profa</a:t>
            </a:r>
            <a:r>
              <a:rPr lang="es-MX" sz="1400" dirty="0" smtClean="0">
                <a:latin typeface="Arial" pitchFamily="34" charset="0"/>
                <a:cs typeface="Arial" pitchFamily="34" charset="0"/>
              </a:rPr>
              <a:t>. Hilda </a:t>
            </a:r>
            <a:r>
              <a:rPr lang="es-MX" sz="1400" dirty="0" err="1" smtClean="0">
                <a:latin typeface="Arial" pitchFamily="34" charset="0"/>
                <a:cs typeface="Arial" pitchFamily="34" charset="0"/>
              </a:rPr>
              <a:t>Yelitza</a:t>
            </a:r>
            <a:r>
              <a:rPr lang="es-MX" sz="1400" dirty="0" smtClean="0">
                <a:latin typeface="Arial" pitchFamily="34" charset="0"/>
                <a:cs typeface="Arial" pitchFamily="34" charset="0"/>
              </a:rPr>
              <a:t> Contreras Zambrano. </a:t>
            </a:r>
            <a:r>
              <a:rPr lang="es-MX" dirty="0" smtClean="0"/>
              <a:t> </a:t>
            </a:r>
            <a:endParaRPr lang="es-MX" dirty="0"/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Reglas No Generativas</a:t>
            </a:r>
            <a:endParaRPr lang="es-MX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68552"/>
          </a:xfrm>
        </p:spPr>
        <p:txBody>
          <a:bodyPr/>
          <a:lstStyle/>
          <a:p>
            <a:pPr algn="just">
              <a:buBlip>
                <a:blip r:embed="rId2"/>
              </a:buBlip>
            </a:pPr>
            <a:r>
              <a:rPr lang="es-MX" sz="2800" dirty="0">
                <a:latin typeface="Arial" pitchFamily="34" charset="0"/>
                <a:cs typeface="Arial" pitchFamily="34" charset="0"/>
              </a:rPr>
              <a:t>Es una regla de la forma A::=</a:t>
            </a:r>
            <a:r>
              <a:rPr lang="es-MX" sz="2800" dirty="0">
                <a:latin typeface="Arial" pitchFamily="34" charset="0"/>
                <a:cs typeface="Arial" pitchFamily="34" charset="0"/>
                <a:sym typeface="Symbol"/>
              </a:rPr>
              <a:t>, siendo A  V. </a:t>
            </a:r>
          </a:p>
          <a:p>
            <a:pPr algn="just">
              <a:buBlip>
                <a:blip r:embed="rId2"/>
              </a:buBlip>
            </a:pPr>
            <a:r>
              <a:rPr lang="es-MX" sz="2800" dirty="0">
                <a:latin typeface="Arial" pitchFamily="34" charset="0"/>
                <a:cs typeface="Arial" pitchFamily="34" charset="0"/>
                <a:sym typeface="Symbol"/>
              </a:rPr>
              <a:t>Los símbolos A, tales que A</a:t>
            </a:r>
            <a:r>
              <a:rPr lang="es-MX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 *</a:t>
            </a:r>
            <a:r>
              <a:rPr lang="es-MX" sz="2800" dirty="0">
                <a:latin typeface="Arial" pitchFamily="34" charset="0"/>
                <a:cs typeface="Arial" pitchFamily="34" charset="0"/>
                <a:sym typeface="Symbol"/>
              </a:rPr>
              <a:t> , se denominan </a:t>
            </a:r>
            <a:r>
              <a:rPr lang="es-MX" sz="2800" i="1" dirty="0">
                <a:latin typeface="Arial" pitchFamily="34" charset="0"/>
                <a:cs typeface="Arial" pitchFamily="34" charset="0"/>
                <a:sym typeface="Symbol"/>
              </a:rPr>
              <a:t>anulables</a:t>
            </a:r>
            <a:r>
              <a:rPr lang="es-MX" sz="2800" dirty="0">
                <a:latin typeface="Arial" pitchFamily="34" charset="0"/>
                <a:cs typeface="Arial" pitchFamily="34" charset="0"/>
                <a:sym typeface="Symbol"/>
              </a:rPr>
              <a:t>.</a:t>
            </a:r>
          </a:p>
          <a:p>
            <a:pPr algn="just">
              <a:buBlip>
                <a:blip r:embed="rId2"/>
              </a:buBlip>
            </a:pPr>
            <a:r>
              <a:rPr lang="es-MX" sz="2800" dirty="0">
                <a:latin typeface="Arial" pitchFamily="34" charset="0"/>
                <a:cs typeface="Arial" pitchFamily="34" charset="0"/>
              </a:rPr>
              <a:t>Algoritmo </a:t>
            </a:r>
          </a:p>
          <a:p>
            <a:pPr algn="just">
              <a:buNone/>
            </a:pPr>
            <a:r>
              <a:rPr lang="es-MX" sz="2800" dirty="0">
                <a:latin typeface="Arial" pitchFamily="34" charset="0"/>
                <a:cs typeface="Arial" pitchFamily="34" charset="0"/>
              </a:rPr>
              <a:t>	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Sea la GLC G={V,T,S,P}. Transformamos G en </a:t>
            </a:r>
            <a:r>
              <a:rPr lang="es-MX" sz="28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G’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={V,T,S,</a:t>
            </a:r>
            <a:r>
              <a:rPr lang="es-MX" sz="28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s-MX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’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} de forma que L(G)=L(G’). </a:t>
            </a:r>
          </a:p>
          <a:p>
            <a:pPr algn="just">
              <a:buNone/>
            </a:pPr>
            <a:endParaRPr lang="es-MX" sz="2800" dirty="0" smtClean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AutoNum type="arabicParenR"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Obtención de los símbolos anulables en G (</a:t>
            </a:r>
            <a:r>
              <a:rPr lang="es-MX" sz="28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conjunto SA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marL="514350" indent="-514350" algn="ctr">
              <a:buNone/>
            </a:pPr>
            <a:r>
              <a:rPr lang="es-MX" sz="2800" dirty="0">
                <a:latin typeface="Arial" pitchFamily="34" charset="0"/>
                <a:cs typeface="Arial" pitchFamily="34" charset="0"/>
              </a:rPr>
              <a:t>	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SA={A|A </a:t>
            </a:r>
            <a:r>
              <a:rPr lang="es-MX" sz="2800" dirty="0" smtClean="0">
                <a:latin typeface="Arial" pitchFamily="34" charset="0"/>
                <a:cs typeface="Arial" pitchFamily="34" charset="0"/>
                <a:sym typeface="Symbol"/>
              </a:rPr>
              <a:t>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 V y (A::=</a:t>
            </a:r>
            <a:r>
              <a:rPr lang="es-MX" sz="2800" dirty="0" smtClean="0">
                <a:latin typeface="Arial" pitchFamily="34" charset="0"/>
                <a:cs typeface="Arial" pitchFamily="34" charset="0"/>
                <a:sym typeface="Symbol"/>
              </a:rPr>
              <a:t>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s-MX" sz="2800" dirty="0" smtClean="0">
                <a:latin typeface="Arial" pitchFamily="34" charset="0"/>
                <a:cs typeface="Arial" pitchFamily="34" charset="0"/>
                <a:sym typeface="Symbol"/>
              </a:rPr>
              <a:t>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 P}.</a:t>
            </a:r>
            <a:endParaRPr lang="es-MX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590465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2) Creación de G’:</a:t>
            </a:r>
          </a:p>
          <a:p>
            <a:pPr algn="just">
              <a:buNone/>
            </a:pPr>
            <a:endParaRPr lang="es-MX" sz="16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2.1 </a:t>
            </a:r>
            <a:r>
              <a:rPr lang="es-MX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P’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.</a:t>
            </a:r>
          </a:p>
          <a:p>
            <a:pPr algn="just"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2.2 Se separa cada regla de producción y se sustituye de la siguiente forma:</a:t>
            </a:r>
          </a:p>
          <a:p>
            <a:pPr algn="just">
              <a:buNone/>
            </a:pPr>
            <a:r>
              <a:rPr lang="es-MX" sz="2400" dirty="0">
                <a:latin typeface="Arial" pitchFamily="34" charset="0"/>
                <a:cs typeface="Arial" pitchFamily="34" charset="0"/>
                <a:sym typeface="Symbol"/>
              </a:rPr>
              <a:t>	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* Si un símbolo de la parte izquierda no es anulable (SA) no se modifica.</a:t>
            </a:r>
          </a:p>
          <a:p>
            <a:pPr algn="just">
              <a:buNone/>
            </a:pPr>
            <a:r>
              <a:rPr lang="es-MX" sz="2400" dirty="0">
                <a:latin typeface="Arial" pitchFamily="34" charset="0"/>
                <a:cs typeface="Arial" pitchFamily="34" charset="0"/>
                <a:sym typeface="Symbol"/>
              </a:rPr>
              <a:t>	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* Si un símbolo de la parte izquierda es anulable (SA) se agrega una opción donde este símbolo se sustituye por </a:t>
            </a:r>
            <a:r>
              <a:rPr lang="es-MX" sz="24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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.</a:t>
            </a:r>
          </a:p>
          <a:p>
            <a:pPr algn="just"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2.3 De estas nuevas reglas se eliminan los que tienen la forma </a:t>
            </a:r>
            <a:r>
              <a:rPr lang="es-MX" sz="24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B::= 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, y de las reglas restantes se eliminan los </a:t>
            </a:r>
            <a:r>
              <a:rPr lang="es-MX" sz="24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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. Las reglas resultantes se incluyen en P’. </a:t>
            </a:r>
          </a:p>
          <a:p>
            <a:pPr algn="just"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2.4 Si S  SA entonces </a:t>
            </a:r>
            <a:r>
              <a:rPr lang="es-MX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P’ 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= </a:t>
            </a:r>
            <a:r>
              <a:rPr lang="es-MX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P’ 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 {S::=</a:t>
            </a:r>
            <a:r>
              <a:rPr lang="es-MX" sz="24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 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}.</a:t>
            </a:r>
            <a:endParaRPr lang="es-MX" sz="2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algn="just">
              <a:buNone/>
            </a:pPr>
            <a:endParaRPr lang="es-MX" sz="2400" dirty="0" smtClean="0">
              <a:latin typeface="Arial" pitchFamily="34" charset="0"/>
              <a:cs typeface="Arial" pitchFamily="34" charset="0"/>
              <a:sym typeface="Symbol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23528" y="6309320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i="1" dirty="0" smtClean="0">
                <a:latin typeface="Arial" pitchFamily="34" charset="0"/>
                <a:cs typeface="Arial" pitchFamily="34" charset="0"/>
              </a:rPr>
              <a:t>FUENTE: </a:t>
            </a:r>
            <a:r>
              <a:rPr lang="es-MX" sz="1400" dirty="0" smtClean="0">
                <a:latin typeface="Arial" pitchFamily="34" charset="0"/>
                <a:cs typeface="Arial" pitchFamily="34" charset="0"/>
              </a:rPr>
              <a:t>Apuntes </a:t>
            </a:r>
            <a:r>
              <a:rPr lang="es-MX" sz="1400" dirty="0" err="1" smtClean="0">
                <a:latin typeface="Arial" pitchFamily="34" charset="0"/>
                <a:cs typeface="Arial" pitchFamily="34" charset="0"/>
              </a:rPr>
              <a:t>Profa</a:t>
            </a:r>
            <a:r>
              <a:rPr lang="es-MX" sz="1400" dirty="0" smtClean="0">
                <a:latin typeface="Arial" pitchFamily="34" charset="0"/>
                <a:cs typeface="Arial" pitchFamily="34" charset="0"/>
              </a:rPr>
              <a:t>. Hilda </a:t>
            </a:r>
            <a:r>
              <a:rPr lang="es-MX" sz="1400" dirty="0" err="1" smtClean="0">
                <a:latin typeface="Arial" pitchFamily="34" charset="0"/>
                <a:cs typeface="Arial" pitchFamily="34" charset="0"/>
              </a:rPr>
              <a:t>Yelitza</a:t>
            </a:r>
            <a:r>
              <a:rPr lang="es-MX" sz="1400" dirty="0" smtClean="0">
                <a:latin typeface="Arial" pitchFamily="34" charset="0"/>
                <a:cs typeface="Arial" pitchFamily="34" charset="0"/>
              </a:rPr>
              <a:t> Contreras Zambrano. </a:t>
            </a:r>
            <a:r>
              <a:rPr lang="es-MX" dirty="0" smtClean="0"/>
              <a:t> </a:t>
            </a:r>
            <a:endParaRPr lang="es-MX" dirty="0"/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Ejemplo (2)</a:t>
            </a:r>
          </a:p>
          <a:p>
            <a:pPr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	Sea G una gramática definida por las siguientes reglas:</a:t>
            </a:r>
          </a:p>
          <a:p>
            <a:pPr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				S::=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Aa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| B</a:t>
            </a:r>
          </a:p>
          <a:p>
            <a:pPr>
              <a:buNone/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			A::=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Aa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bA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| BE</a:t>
            </a:r>
            <a:endParaRPr lang="es-MX" sz="24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				B::=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bB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| b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 | </a:t>
            </a:r>
            <a:r>
              <a:rPr lang="es-MX" sz="2400" dirty="0">
                <a:latin typeface="Arial" pitchFamily="34" charset="0"/>
                <a:cs typeface="Arial" pitchFamily="34" charset="0"/>
                <a:sym typeface="Symbol"/>
              </a:rPr>
              <a:t></a:t>
            </a:r>
          </a:p>
          <a:p>
            <a:pPr>
              <a:buNone/>
            </a:pPr>
            <a:r>
              <a:rPr lang="es-MX" sz="2400" dirty="0">
                <a:latin typeface="Arial" pitchFamily="34" charset="0"/>
                <a:cs typeface="Arial" pitchFamily="34" charset="0"/>
                <a:sym typeface="Symbol"/>
              </a:rPr>
              <a:t>	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			E</a:t>
            </a:r>
            <a:r>
              <a:rPr lang="es-MX" sz="2400" dirty="0">
                <a:latin typeface="Arial" pitchFamily="34" charset="0"/>
                <a:cs typeface="Arial" pitchFamily="34" charset="0"/>
                <a:sym typeface="Symbol"/>
              </a:rPr>
              <a:t>::= 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</a:t>
            </a:r>
            <a:endParaRPr lang="es-MX" dirty="0">
              <a:sym typeface="Symbol"/>
            </a:endParaRPr>
          </a:p>
          <a:p>
            <a:pPr>
              <a:buNone/>
            </a:pPr>
            <a:endParaRPr lang="es-MX" sz="24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	1) Obtención de los símbolos anulables en G (conjunto SA).</a:t>
            </a:r>
          </a:p>
          <a:p>
            <a:pPr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	</a:t>
            </a:r>
            <a:r>
              <a:rPr lang="es-MX" sz="2400" dirty="0">
                <a:latin typeface="Arial" pitchFamily="34" charset="0"/>
                <a:cs typeface="Arial" pitchFamily="34" charset="0"/>
                <a:sym typeface="Symbol"/>
              </a:rPr>
              <a:t>	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SA= {B,E}		(por B</a:t>
            </a:r>
            <a:r>
              <a:rPr lang="es-MX" sz="2400" dirty="0">
                <a:latin typeface="Arial" pitchFamily="34" charset="0"/>
                <a:cs typeface="Arial" pitchFamily="34" charset="0"/>
                <a:sym typeface="Symbol"/>
              </a:rPr>
              <a:t>::=  y E::= )</a:t>
            </a:r>
          </a:p>
          <a:p>
            <a:pPr>
              <a:buNone/>
            </a:pPr>
            <a:r>
              <a:rPr lang="es-MX" sz="2400" dirty="0">
                <a:latin typeface="Arial" pitchFamily="34" charset="0"/>
                <a:cs typeface="Arial" pitchFamily="34" charset="0"/>
                <a:sym typeface="Symbol"/>
              </a:rPr>
              <a:t>	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	SA={B,E,S}		(por S::=B)</a:t>
            </a:r>
          </a:p>
          <a:p>
            <a:pPr>
              <a:buNone/>
            </a:pPr>
            <a:r>
              <a:rPr lang="es-MX" sz="2400" dirty="0">
                <a:latin typeface="Arial" pitchFamily="34" charset="0"/>
                <a:cs typeface="Arial" pitchFamily="34" charset="0"/>
                <a:sym typeface="Symbol"/>
              </a:rPr>
              <a:t>	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	</a:t>
            </a:r>
            <a:r>
              <a:rPr lang="es-MX" sz="24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SA={B,E,S,A}</a:t>
            </a:r>
            <a:r>
              <a:rPr lang="es-MX" sz="2400" dirty="0" smtClean="0">
                <a:latin typeface="Arial" pitchFamily="34" charset="0"/>
                <a:cs typeface="Arial" pitchFamily="34" charset="0"/>
                <a:sym typeface="Symbol"/>
              </a:rPr>
              <a:t>	(por A::=E)</a:t>
            </a:r>
            <a:endParaRPr lang="es-MX" sz="2400" dirty="0">
              <a:latin typeface="Arial" pitchFamily="34" charset="0"/>
              <a:cs typeface="Arial" pitchFamily="34" charset="0"/>
              <a:sym typeface="Symbol"/>
            </a:endParaRPr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827</Words>
  <Application>Microsoft Office PowerPoint</Application>
  <PresentationFormat>Presentación en pantalla (4:3)</PresentationFormat>
  <Paragraphs>396</Paragraphs>
  <Slides>32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3" baseType="lpstr">
      <vt:lpstr>Tema de Office</vt:lpstr>
      <vt:lpstr>Conversión de Gramáticas Libres de Contexto</vt:lpstr>
      <vt:lpstr>Objetivo</vt:lpstr>
      <vt:lpstr>Gramática Libre de Contexto (GLC)</vt:lpstr>
      <vt:lpstr>Gramática Limpia</vt:lpstr>
      <vt:lpstr>Conversión a Gramática  Bien Formada</vt:lpstr>
      <vt:lpstr>Reglas innecesarias</vt:lpstr>
      <vt:lpstr>Reglas No Generativas</vt:lpstr>
      <vt:lpstr>Presentación de PowerPoint</vt:lpstr>
      <vt:lpstr>Presentación de PowerPoint</vt:lpstr>
      <vt:lpstr>Presentación de PowerPoint</vt:lpstr>
      <vt:lpstr>Presentación de PowerPoint</vt:lpstr>
      <vt:lpstr>Reglas No Generativas</vt:lpstr>
      <vt:lpstr>1) Algoritmo Simple</vt:lpstr>
      <vt:lpstr>Presentación de PowerPoint</vt:lpstr>
      <vt:lpstr>2) Algoritmo General</vt:lpstr>
      <vt:lpstr>Presentación de PowerPoint</vt:lpstr>
      <vt:lpstr>Presentación de PowerPoint</vt:lpstr>
      <vt:lpstr>Presentación de PowerPoint</vt:lpstr>
      <vt:lpstr>Presentación de PowerPoint</vt:lpstr>
      <vt:lpstr>Símbolos Superfluos</vt:lpstr>
      <vt:lpstr>Presentación de PowerPoint</vt:lpstr>
      <vt:lpstr>Presentación de PowerPoint</vt:lpstr>
      <vt:lpstr>Símbolos Inaccesibles</vt:lpstr>
      <vt:lpstr>Presentación de PowerPoint</vt:lpstr>
      <vt:lpstr>Presentación de PowerPoint</vt:lpstr>
      <vt:lpstr>Presentación de PowerPoint</vt:lpstr>
      <vt:lpstr>Forma Normal de Chomsky (FNC)</vt:lpstr>
      <vt:lpstr>Presentación de PowerPoint</vt:lpstr>
      <vt:lpstr>Presentación de PowerPoint</vt:lpstr>
      <vt:lpstr>Presentación de PowerPoint</vt:lpstr>
      <vt:lpstr>Presentación de PowerPoint</vt:lpstr>
      <vt:lpstr>Fuentes Bibliográficas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Gramáticas Libres Contexto</dc:title>
  <dc:creator>Valery</dc:creator>
  <cp:lastModifiedBy>SARIS</cp:lastModifiedBy>
  <cp:revision>268</cp:revision>
  <dcterms:created xsi:type="dcterms:W3CDTF">2014-05-18T17:07:58Z</dcterms:created>
  <dcterms:modified xsi:type="dcterms:W3CDTF">2019-03-14T16:47:01Z</dcterms:modified>
</cp:coreProperties>
</file>