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84" r:id="rId5"/>
    <p:sldId id="394" r:id="rId6"/>
    <p:sldId id="395" r:id="rId7"/>
    <p:sldId id="409" r:id="rId8"/>
    <p:sldId id="410" r:id="rId9"/>
    <p:sldId id="411" r:id="rId10"/>
    <p:sldId id="414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409F3-73D6-4702-B6C6-4D7EC32B7D31}" v="16" dt="2020-03-29T18:18:25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930" autoAdjust="0"/>
  </p:normalViewPr>
  <p:slideViewPr>
    <p:cSldViewPr snapToGrid="0" snapToObjects="1">
      <p:cViewPr varScale="1">
        <p:scale>
          <a:sx n="134" d="100"/>
          <a:sy n="134" d="100"/>
        </p:scale>
        <p:origin x="954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DCB409F3-73D6-4702-B6C6-4D7EC32B7D31}"/>
    <pc:docChg chg="addSld delSld modSld sldOrd">
      <pc:chgData name="GERALDI MARCO" userId="9990626b-3637-408b-ba6a-67fb3fd6e858" providerId="ADAL" clId="{DCB409F3-73D6-4702-B6C6-4D7EC32B7D31}" dt="2020-03-29T18:18:16.963" v="34"/>
      <pc:docMkLst>
        <pc:docMk/>
      </pc:docMkLst>
      <pc:sldChg chg="addSp modSp">
        <pc:chgData name="GERALDI MARCO" userId="9990626b-3637-408b-ba6a-67fb3fd6e858" providerId="ADAL" clId="{DCB409F3-73D6-4702-B6C6-4D7EC32B7D31}" dt="2020-03-29T18:18:11.933" v="33"/>
        <pc:sldMkLst>
          <pc:docMk/>
          <pc:sldMk cId="2408430486" sldId="384"/>
        </pc:sldMkLst>
        <pc:spChg chg="mod">
          <ac:chgData name="GERALDI MARCO" userId="9990626b-3637-408b-ba6a-67fb3fd6e858" providerId="ADAL" clId="{DCB409F3-73D6-4702-B6C6-4D7EC32B7D31}" dt="2020-03-29T16:51:59.228" v="4" actId="20577"/>
          <ac:spMkLst>
            <pc:docMk/>
            <pc:sldMk cId="2408430486" sldId="384"/>
            <ac:spMk id="4" creationId="{2041E136-4F6B-4D8F-88FA-66AE3F8725C8}"/>
          </ac:spMkLst>
        </pc:spChg>
        <pc:spChg chg="add">
          <ac:chgData name="GERALDI MARCO" userId="9990626b-3637-408b-ba6a-67fb3fd6e858" providerId="ADAL" clId="{DCB409F3-73D6-4702-B6C6-4D7EC32B7D31}" dt="2020-03-29T18:18:11.933" v="33"/>
          <ac:spMkLst>
            <pc:docMk/>
            <pc:sldMk cId="2408430486" sldId="384"/>
            <ac:spMk id="6" creationId="{AA9614F3-EC1B-4F7D-98D0-833B65791298}"/>
          </ac:spMkLst>
        </pc:spChg>
      </pc:sldChg>
      <pc:sldChg chg="del">
        <pc:chgData name="GERALDI MARCO" userId="9990626b-3637-408b-ba6a-67fb3fd6e858" providerId="ADAL" clId="{DCB409F3-73D6-4702-B6C6-4D7EC32B7D31}" dt="2020-03-29T16:52:19.350" v="6" actId="2696"/>
        <pc:sldMkLst>
          <pc:docMk/>
          <pc:sldMk cId="1217070237" sldId="385"/>
        </pc:sldMkLst>
      </pc:sldChg>
      <pc:sldChg chg="add del">
        <pc:chgData name="GERALDI MARCO" userId="9990626b-3637-408b-ba6a-67fb3fd6e858" providerId="ADAL" clId="{DCB409F3-73D6-4702-B6C6-4D7EC32B7D31}" dt="2020-03-29T17:17:52.899" v="21"/>
        <pc:sldMkLst>
          <pc:docMk/>
          <pc:sldMk cId="524236519" sldId="386"/>
        </pc:sldMkLst>
      </pc:sldChg>
      <pc:sldChg chg="add del">
        <pc:chgData name="GERALDI MARCO" userId="9990626b-3637-408b-ba6a-67fb3fd6e858" providerId="ADAL" clId="{DCB409F3-73D6-4702-B6C6-4D7EC32B7D31}" dt="2020-03-29T17:17:52.899" v="21"/>
        <pc:sldMkLst>
          <pc:docMk/>
          <pc:sldMk cId="55665704" sldId="387"/>
        </pc:sldMkLst>
      </pc:sldChg>
      <pc:sldChg chg="add del">
        <pc:chgData name="GERALDI MARCO" userId="9990626b-3637-408b-ba6a-67fb3fd6e858" providerId="ADAL" clId="{DCB409F3-73D6-4702-B6C6-4D7EC32B7D31}" dt="2020-03-29T17:17:52.899" v="21"/>
        <pc:sldMkLst>
          <pc:docMk/>
          <pc:sldMk cId="546478665" sldId="388"/>
        </pc:sldMkLst>
      </pc:sldChg>
      <pc:sldChg chg="add del">
        <pc:chgData name="GERALDI MARCO" userId="9990626b-3637-408b-ba6a-67fb3fd6e858" providerId="ADAL" clId="{DCB409F3-73D6-4702-B6C6-4D7EC32B7D31}" dt="2020-03-29T17:17:52.899" v="21"/>
        <pc:sldMkLst>
          <pc:docMk/>
          <pc:sldMk cId="3457062061" sldId="389"/>
        </pc:sldMkLst>
      </pc:sldChg>
      <pc:sldChg chg="modSp ord">
        <pc:chgData name="GERALDI MARCO" userId="9990626b-3637-408b-ba6a-67fb3fd6e858" providerId="ADAL" clId="{DCB409F3-73D6-4702-B6C6-4D7EC32B7D31}" dt="2020-03-29T17:19:51.809" v="27"/>
        <pc:sldMkLst>
          <pc:docMk/>
          <pc:sldMk cId="1644423956" sldId="390"/>
        </pc:sldMkLst>
        <pc:spChg chg="mod">
          <ac:chgData name="GERALDI MARCO" userId="9990626b-3637-408b-ba6a-67fb3fd6e858" providerId="ADAL" clId="{DCB409F3-73D6-4702-B6C6-4D7EC32B7D31}" dt="2020-03-29T17:19:46.728" v="26"/>
          <ac:spMkLst>
            <pc:docMk/>
            <pc:sldMk cId="1644423956" sldId="390"/>
            <ac:spMk id="3" creationId="{8622BFFA-C037-4786-9AEF-D5E46F7CE255}"/>
          </ac:spMkLst>
        </pc:spChg>
        <pc:spChg chg="mod">
          <ac:chgData name="GERALDI MARCO" userId="9990626b-3637-408b-ba6a-67fb3fd6e858" providerId="ADAL" clId="{DCB409F3-73D6-4702-B6C6-4D7EC32B7D31}" dt="2020-03-29T17:19:51.809" v="27"/>
          <ac:spMkLst>
            <pc:docMk/>
            <pc:sldMk cId="1644423956" sldId="390"/>
            <ac:spMk id="10" creationId="{BC1CDC4C-D585-4144-8E09-66890FA7EE23}"/>
          </ac:spMkLst>
        </pc:spChg>
      </pc:sldChg>
      <pc:sldChg chg="modSp">
        <pc:chgData name="GERALDI MARCO" userId="9990626b-3637-408b-ba6a-67fb3fd6e858" providerId="ADAL" clId="{DCB409F3-73D6-4702-B6C6-4D7EC32B7D31}" dt="2020-03-29T17:20:00.338" v="28"/>
        <pc:sldMkLst>
          <pc:docMk/>
          <pc:sldMk cId="4119211196" sldId="391"/>
        </pc:sldMkLst>
        <pc:spChg chg="mod">
          <ac:chgData name="GERALDI MARCO" userId="9990626b-3637-408b-ba6a-67fb3fd6e858" providerId="ADAL" clId="{DCB409F3-73D6-4702-B6C6-4D7EC32B7D31}" dt="2020-03-29T17:20:00.338" v="28"/>
          <ac:spMkLst>
            <pc:docMk/>
            <pc:sldMk cId="4119211196" sldId="391"/>
            <ac:spMk id="3" creationId="{1D879885-D50D-4C1B-8F8F-1062BE802C4F}"/>
          </ac:spMkLst>
        </pc:spChg>
      </pc:sldChg>
      <pc:sldChg chg="modSp">
        <pc:chgData name="GERALDI MARCO" userId="9990626b-3637-408b-ba6a-67fb3fd6e858" providerId="ADAL" clId="{DCB409F3-73D6-4702-B6C6-4D7EC32B7D31}" dt="2020-03-29T17:20:12.858" v="30" actId="6549"/>
        <pc:sldMkLst>
          <pc:docMk/>
          <pc:sldMk cId="1612125678" sldId="392"/>
        </pc:sldMkLst>
        <pc:spChg chg="mod">
          <ac:chgData name="GERALDI MARCO" userId="9990626b-3637-408b-ba6a-67fb3fd6e858" providerId="ADAL" clId="{DCB409F3-73D6-4702-B6C6-4D7EC32B7D31}" dt="2020-03-29T17:20:12.858" v="30" actId="6549"/>
          <ac:spMkLst>
            <pc:docMk/>
            <pc:sldMk cId="1612125678" sldId="392"/>
            <ac:spMk id="3" creationId="{1D879885-D50D-4C1B-8F8F-1062BE802C4F}"/>
          </ac:spMkLst>
        </pc:spChg>
      </pc:sldChg>
      <pc:sldChg chg="modSp">
        <pc:chgData name="GERALDI MARCO" userId="9990626b-3637-408b-ba6a-67fb3fd6e858" providerId="ADAL" clId="{DCB409F3-73D6-4702-B6C6-4D7EC32B7D31}" dt="2020-03-29T17:20:34.661" v="32"/>
        <pc:sldMkLst>
          <pc:docMk/>
          <pc:sldMk cId="4085518762" sldId="393"/>
        </pc:sldMkLst>
        <pc:spChg chg="mod">
          <ac:chgData name="GERALDI MARCO" userId="9990626b-3637-408b-ba6a-67fb3fd6e858" providerId="ADAL" clId="{DCB409F3-73D6-4702-B6C6-4D7EC32B7D31}" dt="2020-03-29T17:20:34.661" v="32"/>
          <ac:spMkLst>
            <pc:docMk/>
            <pc:sldMk cId="4085518762" sldId="393"/>
            <ac:spMk id="3" creationId="{1115C398-E76F-4FCC-854A-2F506F4A64BE}"/>
          </ac:spMkLst>
        </pc:spChg>
      </pc:sldChg>
      <pc:sldChg chg="modSp add">
        <pc:chgData name="GERALDI MARCO" userId="9990626b-3637-408b-ba6a-67fb3fd6e858" providerId="ADAL" clId="{DCB409F3-73D6-4702-B6C6-4D7EC32B7D31}" dt="2020-03-29T16:52:39.166" v="16" actId="20577"/>
        <pc:sldMkLst>
          <pc:docMk/>
          <pc:sldMk cId="3918914379" sldId="394"/>
        </pc:sldMkLst>
        <pc:spChg chg="mod">
          <ac:chgData name="GERALDI MARCO" userId="9990626b-3637-408b-ba6a-67fb3fd6e858" providerId="ADAL" clId="{DCB409F3-73D6-4702-B6C6-4D7EC32B7D31}" dt="2020-03-29T16:52:39.166" v="16" actId="20577"/>
          <ac:spMkLst>
            <pc:docMk/>
            <pc:sldMk cId="3918914379" sldId="394"/>
            <ac:spMk id="3" creationId="{113E1567-7898-43C5-9D1D-9F098D119914}"/>
          </ac:spMkLst>
        </pc:spChg>
      </pc:sldChg>
      <pc:sldChg chg="add">
        <pc:chgData name="GERALDI MARCO" userId="9990626b-3637-408b-ba6a-67fb3fd6e858" providerId="ADAL" clId="{DCB409F3-73D6-4702-B6C6-4D7EC32B7D31}" dt="2020-03-29T16:52:07.943" v="5"/>
        <pc:sldMkLst>
          <pc:docMk/>
          <pc:sldMk cId="1853038559" sldId="395"/>
        </pc:sldMkLst>
      </pc:sldChg>
      <pc:sldChg chg="add">
        <pc:chgData name="GERALDI MARCO" userId="9990626b-3637-408b-ba6a-67fb3fd6e858" providerId="ADAL" clId="{DCB409F3-73D6-4702-B6C6-4D7EC32B7D31}" dt="2020-03-29T18:18:16.963" v="34"/>
        <pc:sldMkLst>
          <pc:docMk/>
          <pc:sldMk cId="2764204518" sldId="409"/>
        </pc:sldMkLst>
      </pc:sldChg>
      <pc:sldChg chg="add">
        <pc:chgData name="GERALDI MARCO" userId="9990626b-3637-408b-ba6a-67fb3fd6e858" providerId="ADAL" clId="{DCB409F3-73D6-4702-B6C6-4D7EC32B7D31}" dt="2020-03-29T18:18:16.963" v="34"/>
        <pc:sldMkLst>
          <pc:docMk/>
          <pc:sldMk cId="2448902877" sldId="410"/>
        </pc:sldMkLst>
      </pc:sldChg>
      <pc:sldChg chg="add">
        <pc:chgData name="GERALDI MARCO" userId="9990626b-3637-408b-ba6a-67fb3fd6e858" providerId="ADAL" clId="{DCB409F3-73D6-4702-B6C6-4D7EC32B7D31}" dt="2020-03-29T18:18:16.963" v="34"/>
        <pc:sldMkLst>
          <pc:docMk/>
          <pc:sldMk cId="852269148" sldId="411"/>
        </pc:sldMkLst>
      </pc:sldChg>
      <pc:sldChg chg="add">
        <pc:chgData name="GERALDI MARCO" userId="9990626b-3637-408b-ba6a-67fb3fd6e858" providerId="ADAL" clId="{DCB409F3-73D6-4702-B6C6-4D7EC32B7D31}" dt="2020-03-29T18:18:16.963" v="34"/>
        <pc:sldMkLst>
          <pc:docMk/>
          <pc:sldMk cId="4161141130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2FED32FA-BCBB-4729-9086-72DA3DE7605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6B3D173E-CBCD-41D1-9248-BEF3EBE4DEB4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Button Read using HAL libraries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9614F3-EC1B-4F7D-98D0-833B65791298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rev1.0 24/03/2020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3D89A-D10B-4A5B-AFBB-55040356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Pull-Down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F3189-5A79-45C7-AD77-06BC944D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 a digital circuit, the pull-down configuration is useful, when the switch we are going to read is connected to VCC: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  <a:highlight>
                  <a:srgbClr val="FFFF00"/>
                </a:highlight>
              </a:rPr>
              <a:t>CLOSED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  <a:highlight>
                  <a:srgbClr val="00FF00"/>
                </a:highlight>
              </a:rPr>
              <a:t>OPEN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GND</a:t>
            </a:r>
          </a:p>
          <a:p>
            <a:endParaRPr lang="en-US" b="0" dirty="0"/>
          </a:p>
          <a:p>
            <a:r>
              <a:rPr lang="en-US" b="0" dirty="0"/>
              <a:t>In this way the input read 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‘</a:t>
            </a:r>
            <a:r>
              <a:rPr lang="en-US" b="0" dirty="0">
                <a:solidFill>
                  <a:srgbClr val="5292D2"/>
                </a:solidFill>
              </a:rPr>
              <a:t>1</a:t>
            </a:r>
            <a:r>
              <a:rPr lang="en-US" b="0" dirty="0"/>
              <a:t>’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Switch 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'</a:t>
            </a:r>
            <a:r>
              <a:rPr lang="en-US" b="0" dirty="0">
                <a:solidFill>
                  <a:srgbClr val="5292D2"/>
                </a:solidFill>
              </a:rPr>
              <a:t>0</a:t>
            </a:r>
            <a:r>
              <a:rPr lang="en-US" b="0" dirty="0"/>
              <a:t>'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Open switch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E96632-4628-4153-9E2B-F19006C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D9D948-9D88-45EE-A8E1-348766B2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861130-EEE2-4505-8ACB-B7022A4BB404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19" y="1171575"/>
            <a:ext cx="28765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B07E4AD-682E-4A86-992C-9278182D3D2D}"/>
              </a:ext>
            </a:extLst>
          </p:cNvPr>
          <p:cNvSpPr/>
          <p:nvPr/>
        </p:nvSpPr>
        <p:spPr>
          <a:xfrm>
            <a:off x="6036469" y="1028700"/>
            <a:ext cx="742950" cy="1378744"/>
          </a:xfrm>
          <a:custGeom>
            <a:avLst/>
            <a:gdLst>
              <a:gd name="connsiteX0" fmla="*/ 0 w 742950"/>
              <a:gd name="connsiteY0" fmla="*/ 0 h 1378744"/>
              <a:gd name="connsiteX1" fmla="*/ 142875 w 742950"/>
              <a:gd name="connsiteY1" fmla="*/ 1157288 h 1378744"/>
              <a:gd name="connsiteX2" fmla="*/ 742950 w 742950"/>
              <a:gd name="connsiteY2" fmla="*/ 1378744 h 13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378744">
                <a:moveTo>
                  <a:pt x="0" y="0"/>
                </a:moveTo>
                <a:cubicBezTo>
                  <a:pt x="9525" y="463748"/>
                  <a:pt x="19050" y="927497"/>
                  <a:pt x="142875" y="1157288"/>
                </a:cubicBezTo>
                <a:cubicBezTo>
                  <a:pt x="266700" y="1387079"/>
                  <a:pt x="633413" y="1341835"/>
                  <a:pt x="742950" y="1378744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96DD4326-2C53-4DFB-A1E2-36B99B9E9493}"/>
              </a:ext>
            </a:extLst>
          </p:cNvPr>
          <p:cNvSpPr/>
          <p:nvPr/>
        </p:nvSpPr>
        <p:spPr>
          <a:xfrm>
            <a:off x="6005989" y="2445239"/>
            <a:ext cx="730568" cy="1421606"/>
          </a:xfrm>
          <a:custGeom>
            <a:avLst/>
            <a:gdLst>
              <a:gd name="connsiteX0" fmla="*/ 44768 w 730568"/>
              <a:gd name="connsiteY0" fmla="*/ 1421606 h 1421606"/>
              <a:gd name="connsiteX1" fmla="*/ 73343 w 730568"/>
              <a:gd name="connsiteY1" fmla="*/ 228600 h 1421606"/>
              <a:gd name="connsiteX2" fmla="*/ 730568 w 730568"/>
              <a:gd name="connsiteY2" fmla="*/ 0 h 14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568" h="1421606">
                <a:moveTo>
                  <a:pt x="44768" y="1421606"/>
                </a:moveTo>
                <a:cubicBezTo>
                  <a:pt x="1905" y="943570"/>
                  <a:pt x="-40957" y="465534"/>
                  <a:pt x="73343" y="228600"/>
                </a:cubicBezTo>
                <a:cubicBezTo>
                  <a:pt x="187643" y="-8334"/>
                  <a:pt x="618649" y="34528"/>
                  <a:pt x="730568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4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EECD-8D7D-4FBE-87B4-DE069FF4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Debouncing</a:t>
            </a:r>
            <a:r>
              <a:rPr lang="it-IT" dirty="0"/>
              <a:t>,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E6571-E964-4C17-BF54-8FDB71C7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When reading an input, in particular a button, it is often useful to </a:t>
            </a:r>
            <a:r>
              <a:rPr lang="en-US" i="1" dirty="0"/>
              <a:t>debounce</a:t>
            </a:r>
            <a:r>
              <a:rPr lang="en-US" b="0" dirty="0"/>
              <a:t> it, that is, to prevent the input noise from causing spurious switching. How to do ? There are various ways, both hardware and software, here we will focus on the second type.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8BAD71-F76A-4596-B172-6382B0A9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0CA901-8073-4BA7-A420-FB469528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Switch bounce produced on switch press">
            <a:extLst>
              <a:ext uri="{FF2B5EF4-FFF2-40B4-BE49-F238E27FC236}">
                <a16:creationId xmlns:a16="http://schemas.microsoft.com/office/drawing/2014/main" id="{C6B6F978-E65B-4B62-90E0-D9090D3112D3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39" y="829270"/>
            <a:ext cx="4011612" cy="30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C74D14-F004-401F-8370-428AE85FDB4A}"/>
              </a:ext>
            </a:extLst>
          </p:cNvPr>
          <p:cNvSpPr txBox="1"/>
          <p:nvPr/>
        </p:nvSpPr>
        <p:spPr>
          <a:xfrm>
            <a:off x="4964906" y="3837979"/>
            <a:ext cx="3721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Switch </a:t>
            </a:r>
            <a:r>
              <a:rPr lang="it-IT" sz="1050" dirty="0" err="1"/>
              <a:t>Bouncing</a:t>
            </a:r>
            <a:r>
              <a:rPr lang="it-IT" sz="1050" dirty="0"/>
              <a:t> prodotto dalla pressione di un pulsante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D9CF1B9-83AB-4F8C-B5A3-C20BC29E2D15}"/>
              </a:ext>
            </a:extLst>
          </p:cNvPr>
          <p:cNvSpPr/>
          <p:nvPr/>
        </p:nvSpPr>
        <p:spPr>
          <a:xfrm>
            <a:off x="6029325" y="1700213"/>
            <a:ext cx="100012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0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303A4-8B0C-4DC9-B073-A5FE6B3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debouce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2BFFA-C037-4786-9AEF-D5E46F7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An example of software debounce can be the one shown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Through the function </a:t>
            </a:r>
            <a:r>
              <a:rPr lang="it-IT" i="1" dirty="0" err="1"/>
              <a:t>HAL_GPIO_ReadPin</a:t>
            </a:r>
            <a:r>
              <a:rPr lang="it-IT" i="1" dirty="0"/>
              <a:t>() </a:t>
            </a:r>
            <a:r>
              <a:rPr lang="en-US" b="0" dirty="0"/>
              <a:t>the status of the input is checked: in the event that this assumes the </a:t>
            </a:r>
            <a:r>
              <a:rPr lang="en-US" b="0" i="1" dirty="0">
                <a:solidFill>
                  <a:srgbClr val="5292D2"/>
                </a:solidFill>
              </a:rPr>
              <a:t>'SET</a:t>
            </a:r>
            <a:r>
              <a:rPr lang="en-US" b="0" dirty="0"/>
              <a:t>' value then a counter is started which has the purpose of controlling how long the input is kept at a high level. The delay of 1ms causes the value assumed by the </a:t>
            </a:r>
            <a:r>
              <a:rPr lang="en-US" b="0" i="1" dirty="0">
                <a:solidFill>
                  <a:srgbClr val="00B050"/>
                </a:solidFill>
              </a:rPr>
              <a:t>now</a:t>
            </a:r>
            <a:r>
              <a:rPr lang="en-US" b="0" dirty="0"/>
              <a:t> variable to correspond to the time, in </a:t>
            </a:r>
            <a:r>
              <a:rPr lang="en-US" b="0" dirty="0" err="1"/>
              <a:t>ms</a:t>
            </a:r>
            <a:r>
              <a:rPr lang="en-US" b="0" dirty="0"/>
              <a:t>, during which our button was pressed.</a:t>
            </a:r>
            <a:endParaRPr lang="it-IT" b="0" i="1" dirty="0">
              <a:solidFill>
                <a:srgbClr val="00B05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33D27-CB73-45BB-B9BD-4A793BE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2A85FB-0D6C-4102-BC54-55786F8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BA51C6E-7516-4C92-8418-DEBBDFF607B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814672"/>
            <a:ext cx="4011612" cy="1962368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1CDC4C-D585-4144-8E09-66890FA7EE23}"/>
              </a:ext>
            </a:extLst>
          </p:cNvPr>
          <p:cNvSpPr txBox="1"/>
          <p:nvPr/>
        </p:nvSpPr>
        <p:spPr>
          <a:xfrm>
            <a:off x="4803650" y="2871788"/>
            <a:ext cx="4011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Helvetica"/>
                <a:cs typeface="Helvetica"/>
              </a:rPr>
              <a:t>Consideriamo una pressione volontaria del bottone se questo è stato attivo continuamente per un tempo maggiore al </a:t>
            </a:r>
            <a:r>
              <a:rPr lang="it-IT" sz="1600" b="1" dirty="0">
                <a:latin typeface="Helvetica"/>
                <a:cs typeface="Helvetica"/>
              </a:rPr>
              <a:t>DEBOUNCE_TIME</a:t>
            </a:r>
            <a:r>
              <a:rPr lang="it-IT" sz="1600" dirty="0">
                <a:latin typeface="Helvetica"/>
                <a:cs typeface="Helvetica"/>
              </a:rPr>
              <a:t>, altrimenti viene considerata come spuria e quindi rumore.</a:t>
            </a:r>
            <a:endParaRPr lang="it-IT" sz="1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44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7579E-75B2-4693-9DE6-C3ACDA6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Quante volte è stato premuto il pulsante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79885-D50D-4C1B-8F8F-1062BE80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42862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may be useful to understand how many times the button has been pressed and then evaluate the different cases, for example:</a:t>
            </a:r>
          </a:p>
          <a:p>
            <a:pPr marL="788670" lvl="1" indent="-285750"/>
            <a:r>
              <a:rPr lang="en-US" dirty="0"/>
              <a:t>1 press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Blink</a:t>
            </a:r>
          </a:p>
          <a:p>
            <a:pPr marL="788670" lvl="1" indent="-285750"/>
            <a:r>
              <a:rPr lang="en-US" dirty="0"/>
              <a:t>2 presses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One strategy could be to define a </a:t>
            </a:r>
            <a:r>
              <a:rPr lang="en-US" b="0" dirty="0">
                <a:solidFill>
                  <a:srgbClr val="7030A0"/>
                </a:solidFill>
              </a:rPr>
              <a:t>USR_TIME </a:t>
            </a:r>
            <a:r>
              <a:rPr lang="en-US" b="0" dirty="0"/>
              <a:t>time limit in which the user can press the button once or twice.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During this first phase, the </a:t>
            </a:r>
            <a:r>
              <a:rPr lang="en-US" b="0" dirty="0">
                <a:solidFill>
                  <a:srgbClr val="00B050"/>
                </a:solidFill>
              </a:rPr>
              <a:t>counter</a:t>
            </a:r>
            <a:r>
              <a:rPr lang="en-US" b="0" dirty="0"/>
              <a:t> variable takes into account how many times the switch is pressed.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6332D-C7D4-418B-8090-8A8CC876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EB322-C389-4F96-8E96-C15BABC7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A44DBC-EC32-4213-8987-46434E77045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099168"/>
            <a:ext cx="4011612" cy="2945164"/>
          </a:xfrm>
        </p:spPr>
      </p:pic>
    </p:spTree>
    <p:extLst>
      <p:ext uri="{BB962C8B-B14F-4D97-AF65-F5344CB8AC3E}">
        <p14:creationId xmlns:p14="http://schemas.microsoft.com/office/powerpoint/2010/main" val="41192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87579E-75B2-4693-9DE6-C3ACDA6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Quante volte è stato premuto il pulsante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79885-D50D-4C1B-8F8F-1062BE80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42862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As in the example above, the 1ms delay at the end of this pre-evaluation phase makes </a:t>
            </a:r>
            <a:r>
              <a:rPr lang="en-US" b="0" dirty="0">
                <a:solidFill>
                  <a:srgbClr val="7030A0"/>
                </a:solidFill>
              </a:rPr>
              <a:t>USR_TIME</a:t>
            </a:r>
            <a:r>
              <a:rPr lang="en-US" b="0" dirty="0"/>
              <a:t> the </a:t>
            </a:r>
            <a:r>
              <a:rPr lang="en-US" b="0" dirty="0" err="1"/>
              <a:t>ms</a:t>
            </a:r>
            <a:r>
              <a:rPr lang="en-US" b="0" dirty="0"/>
              <a:t> that the user has available to make his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At the end of this phase it is possible to evaluate how many times the button has been pressed using the value contained in the </a:t>
            </a:r>
            <a:r>
              <a:rPr lang="en-US" b="0" dirty="0">
                <a:solidFill>
                  <a:srgbClr val="00B050"/>
                </a:solidFill>
              </a:rPr>
              <a:t>counter</a:t>
            </a:r>
            <a:r>
              <a:rPr lang="en-US" b="0" dirty="0"/>
              <a:t> variable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6332D-C7D4-418B-8090-8A8CC876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EB322-C389-4F96-8E96-C15BABC7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A44DBC-EC32-4213-8987-46434E77045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439" y="1099168"/>
            <a:ext cx="4011612" cy="2945164"/>
          </a:xfrm>
        </p:spPr>
      </p:pic>
    </p:spTree>
    <p:extLst>
      <p:ext uri="{BB962C8B-B14F-4D97-AF65-F5344CB8AC3E}">
        <p14:creationId xmlns:p14="http://schemas.microsoft.com/office/powerpoint/2010/main" val="16121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A5D98-F446-454A-A3D2-E713484B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blink_once</a:t>
            </a:r>
            <a:r>
              <a:rPr lang="it-IT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5C398-E76F-4FCC-854A-2F506F4A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For completeness, the function that allows the LED to flash only once is also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The code is very simple to interpret but it is important to understand the </a:t>
            </a:r>
            <a:r>
              <a:rPr lang="en-US" i="1"/>
              <a:t>RESET</a:t>
            </a:r>
            <a:r>
              <a:rPr lang="en-US" i="1">
                <a:sym typeface="Wingdings" panose="05000000000000000000" pitchFamily="2" charset="2"/>
              </a:rPr>
              <a:t> </a:t>
            </a:r>
            <a:r>
              <a:rPr lang="en-US" i="1"/>
              <a:t>SET</a:t>
            </a:r>
            <a:r>
              <a:rPr lang="en-US" b="0"/>
              <a:t> passage on the first two lines which allows you to be sure of obtaining a flash </a:t>
            </a:r>
            <a:r>
              <a:rPr lang="en-US"/>
              <a:t>ON / OFF </a:t>
            </a:r>
            <a:r>
              <a:rPr lang="en-US" b="0"/>
              <a:t>and not vice versa.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FDD292-699C-486E-BEF0-33E0B0FE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CDCC3F-866F-4D61-A827-1246F8B7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A6A283-53C4-4A38-9F07-BD94B40451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2138584"/>
            <a:ext cx="4011612" cy="1190181"/>
          </a:xfrm>
        </p:spPr>
      </p:pic>
    </p:spTree>
    <p:extLst>
      <p:ext uri="{BB962C8B-B14F-4D97-AF65-F5344CB8AC3E}">
        <p14:creationId xmlns:p14="http://schemas.microsoft.com/office/powerpoint/2010/main" val="408551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Read the state of the button on the board and debounce it</a:t>
            </a:r>
            <a:endParaRPr lang="it-IT" sz="44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275D1-6158-4C9B-9A7F-F02F4E0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FAC35-96E3-4CA6-B9E5-62DEE1C9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the stm32IDE software click on </a:t>
            </a:r>
            <a:br>
              <a:rPr lang="en-US" b="0" dirty="0"/>
            </a:br>
            <a:r>
              <a:rPr lang="en-US" b="0" dirty="0"/>
              <a:t>File -&gt; New -&gt; STM32 Project.</a:t>
            </a:r>
          </a:p>
          <a:p>
            <a:r>
              <a:rPr lang="en-US" b="0" dirty="0"/>
              <a:t>Select your board or your </a:t>
            </a:r>
            <a:r>
              <a:rPr lang="en-US" b="0" dirty="0" err="1"/>
              <a:t>uC</a:t>
            </a:r>
            <a:r>
              <a:rPr lang="en-US" b="0" dirty="0"/>
              <a:t> and click </a:t>
            </a:r>
            <a:r>
              <a:rPr lang="en-US" b="0" i="1" dirty="0"/>
              <a:t>next.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DC38D-51E3-4934-BF60-ADBBC994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C234D-67F0-4A5C-A2E8-CDCAACE0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Segnaposto contenuto 9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AE1CFE02-5C52-4D44-B70E-168AD9C9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58" y="886785"/>
            <a:ext cx="4454858" cy="33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workspace folder.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899AA-62BF-49E6-847B-6CE58ABE3FD2}"/>
              </a:ext>
            </a:extLst>
          </p:cNvPr>
          <p:cNvCxnSpPr/>
          <p:nvPr/>
        </p:nvCxnSpPr>
        <p:spPr>
          <a:xfrm flipH="1">
            <a:off x="6622256" y="1771650"/>
            <a:ext cx="826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8A02A0-62B1-4059-AA75-3B226BDA6A25}"/>
              </a:ext>
            </a:extLst>
          </p:cNvPr>
          <p:cNvSpPr/>
          <p:nvPr/>
        </p:nvSpPr>
        <p:spPr>
          <a:xfrm>
            <a:off x="6257925" y="4279106"/>
            <a:ext cx="826759" cy="4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</a:t>
            </a:r>
            <a:r>
              <a:rPr lang="en-US" b="0" i="1" dirty="0"/>
              <a:t>workspace</a:t>
            </a:r>
            <a:r>
              <a:rPr lang="en-US" b="0" dirty="0"/>
              <a:t> folder.</a:t>
            </a:r>
          </a:p>
          <a:p>
            <a:r>
              <a:rPr lang="it-IT" b="0" dirty="0"/>
              <a:t>The </a:t>
            </a:r>
            <a:r>
              <a:rPr lang="it-IT" b="0" i="1" dirty="0"/>
              <a:t>STM32IDE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the option to </a:t>
            </a:r>
            <a:r>
              <a:rPr lang="it-IT" b="0" dirty="0" err="1"/>
              <a:t>initialize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peripheral</a:t>
            </a:r>
            <a:r>
              <a:rPr lang="it-IT" b="0" dirty="0"/>
              <a:t> with </a:t>
            </a:r>
            <a:r>
              <a:rPr lang="it-IT" b="0" dirty="0" err="1"/>
              <a:t>their</a:t>
            </a:r>
            <a:r>
              <a:rPr lang="it-IT" b="0" dirty="0"/>
              <a:t> </a:t>
            </a:r>
            <a:r>
              <a:rPr lang="it-IT" i="1" dirty="0"/>
              <a:t>default</a:t>
            </a:r>
            <a:r>
              <a:rPr lang="it-IT" b="0" dirty="0"/>
              <a:t> mode:</a:t>
            </a:r>
          </a:p>
          <a:p>
            <a:r>
              <a:rPr lang="it-IT" b="0" dirty="0" err="1"/>
              <a:t>Clicking</a:t>
            </a:r>
            <a:r>
              <a:rPr lang="it-IT" b="0" dirty="0"/>
              <a:t> </a:t>
            </a:r>
            <a:r>
              <a:rPr lang="it-IT" b="0" i="1" dirty="0"/>
              <a:t>Yes</a:t>
            </a:r>
            <a:r>
              <a:rPr lang="it-IT" b="0" dirty="0"/>
              <a:t> the </a:t>
            </a:r>
            <a:r>
              <a:rPr lang="it-IT" b="0" i="1" dirty="0"/>
              <a:t>USART3</a:t>
            </a:r>
            <a:r>
              <a:rPr lang="it-IT" b="0" dirty="0"/>
              <a:t>,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i="1" dirty="0" err="1"/>
              <a:t>LEDs</a:t>
            </a:r>
            <a:r>
              <a:rPr lang="it-IT" b="0" dirty="0"/>
              <a:t> and the blue </a:t>
            </a:r>
            <a:r>
              <a:rPr lang="it-IT" b="0" i="1" dirty="0" err="1"/>
              <a:t>UserButton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configured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default.</a:t>
            </a:r>
          </a:p>
          <a:p>
            <a:r>
              <a:rPr lang="it-IT" b="0" dirty="0"/>
              <a:t>Click </a:t>
            </a:r>
            <a:r>
              <a:rPr lang="it-IT" b="0" i="1" dirty="0"/>
              <a:t>Yes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6E4415-4254-4E9E-B79A-3B10D00C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8" y="2259648"/>
            <a:ext cx="3988938" cy="108579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638C2F8-FA96-4940-801D-6BF681624A7F}"/>
              </a:ext>
            </a:extLst>
          </p:cNvPr>
          <p:cNvSpPr/>
          <p:nvPr/>
        </p:nvSpPr>
        <p:spPr>
          <a:xfrm>
            <a:off x="7043738" y="2936081"/>
            <a:ext cx="1092993" cy="464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5C882-4F3B-455C-A204-9D53789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3A391-FD00-4BE0-9A93-4C24026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Code Generator Tab check the </a:t>
            </a:r>
            <a:r>
              <a:rPr lang="en-US" i="1" dirty="0"/>
              <a:t>Generate peripheral initialization […] </a:t>
            </a:r>
            <a:r>
              <a:rPr lang="en-US" b="0" dirty="0"/>
              <a:t>box: each </a:t>
            </a:r>
            <a:r>
              <a:rPr lang="en-US" b="0" dirty="0" err="1"/>
              <a:t>periperhal</a:t>
            </a:r>
            <a:r>
              <a:rPr lang="en-US" b="0" dirty="0"/>
              <a:t> will have a </a:t>
            </a:r>
            <a:r>
              <a:rPr lang="en-US" b="0" dirty="0" err="1"/>
              <a:t>disting</a:t>
            </a:r>
            <a:r>
              <a:rPr lang="en-US" b="0" dirty="0"/>
              <a:t> </a:t>
            </a:r>
            <a:r>
              <a:rPr lang="en-US" b="0" i="1" dirty="0" err="1"/>
              <a:t>periph.c</a:t>
            </a:r>
            <a:r>
              <a:rPr lang="en-US" b="0" dirty="0"/>
              <a:t> and </a:t>
            </a:r>
            <a:r>
              <a:rPr lang="en-US" b="0" i="1" dirty="0" err="1"/>
              <a:t>periph.h</a:t>
            </a:r>
            <a:r>
              <a:rPr lang="en-US" b="0" dirty="0"/>
              <a:t> files.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D87A-0B95-4F16-A051-B737360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B591-8DB1-410B-8A2A-4AC08C8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C12B94-E7AC-4258-877E-6F3300377C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47977"/>
          <a:stretch/>
        </p:blipFill>
        <p:spPr>
          <a:xfrm>
            <a:off x="4488703" y="750053"/>
            <a:ext cx="4261209" cy="3831905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E55F1-B1BF-40C4-A101-1346CFF7598F}"/>
              </a:ext>
            </a:extLst>
          </p:cNvPr>
          <p:cNvCxnSpPr/>
          <p:nvPr/>
        </p:nvCxnSpPr>
        <p:spPr>
          <a:xfrm>
            <a:off x="4648200" y="20669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D93A31-AAF8-493C-B4C3-4251047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3" y="1809750"/>
            <a:ext cx="1742589" cy="29662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2A195B-810E-4A85-A628-1EE4CF02F16D}"/>
              </a:ext>
            </a:extLst>
          </p:cNvPr>
          <p:cNvCxnSpPr/>
          <p:nvPr/>
        </p:nvCxnSpPr>
        <p:spPr>
          <a:xfrm flipH="1">
            <a:off x="1876425" y="244792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887AA-518B-4FFF-A6E4-AFA47DF38A10}"/>
              </a:ext>
            </a:extLst>
          </p:cNvPr>
          <p:cNvCxnSpPr/>
          <p:nvPr/>
        </p:nvCxnSpPr>
        <p:spPr>
          <a:xfrm flipH="1">
            <a:off x="1895475" y="30099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F40EC6-7DF6-4508-B759-565AB1AC83A7}"/>
              </a:ext>
            </a:extLst>
          </p:cNvPr>
          <p:cNvCxnSpPr/>
          <p:nvPr/>
        </p:nvCxnSpPr>
        <p:spPr>
          <a:xfrm flipH="1">
            <a:off x="2038350" y="31527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65CB77-8190-4368-936A-5B4C9E0536CA}"/>
              </a:ext>
            </a:extLst>
          </p:cNvPr>
          <p:cNvCxnSpPr/>
          <p:nvPr/>
        </p:nvCxnSpPr>
        <p:spPr>
          <a:xfrm flipH="1">
            <a:off x="1876425" y="34290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98D18F-ED94-47D2-8A8F-2081C96B1B36}"/>
              </a:ext>
            </a:extLst>
          </p:cNvPr>
          <p:cNvCxnSpPr/>
          <p:nvPr/>
        </p:nvCxnSpPr>
        <p:spPr>
          <a:xfrm flipH="1">
            <a:off x="2019300" y="45624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2FF2B90-3C72-474A-9858-7C93DE813314}"/>
              </a:ext>
            </a:extLst>
          </p:cNvPr>
          <p:cNvCxnSpPr/>
          <p:nvPr/>
        </p:nvCxnSpPr>
        <p:spPr>
          <a:xfrm flipH="1">
            <a:off x="1895475" y="44100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D9991-FC6A-40DD-88EC-77F1DEC6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Pull-up o Pull-down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A1DDA-79D4-4A41-9112-849FA6C4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After the last overview of the </a:t>
            </a:r>
            <a:r>
              <a:rPr lang="en-US" b="0" i="1" dirty="0"/>
              <a:t>GPIOs</a:t>
            </a:r>
            <a:r>
              <a:rPr lang="en-US" b="0" dirty="0"/>
              <a:t>, it should be noted that sometimes, especially for the </a:t>
            </a:r>
            <a:r>
              <a:rPr lang="en-US" b="0" i="1" dirty="0"/>
              <a:t>INPUT</a:t>
            </a:r>
            <a:r>
              <a:rPr lang="en-US" b="0" dirty="0"/>
              <a:t> pins, it is convenient to decide whether these should be </a:t>
            </a:r>
            <a:r>
              <a:rPr lang="en-US" i="1" dirty="0"/>
              <a:t>pull-up</a:t>
            </a:r>
            <a:r>
              <a:rPr lang="en-US" b="0" dirty="0"/>
              <a:t> or </a:t>
            </a:r>
            <a:r>
              <a:rPr lang="en-US" i="1" dirty="0"/>
              <a:t>pull-down</a:t>
            </a:r>
            <a:r>
              <a:rPr lang="en-US" b="0" dirty="0"/>
              <a:t>, how to choose?</a:t>
            </a:r>
            <a:endParaRPr lang="it-IT" b="0" i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69DC69-EBEA-45E4-A68A-D30B02CC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FE8E20-3F8C-42A5-BF9C-57157AD7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A4B8431-7A4C-4C51-B5E5-29902AF2BC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529464" y="749300"/>
            <a:ext cx="2506259" cy="3968750"/>
          </a:xfrm>
        </p:spPr>
      </p:pic>
    </p:spTree>
    <p:extLst>
      <p:ext uri="{BB962C8B-B14F-4D97-AF65-F5344CB8AC3E}">
        <p14:creationId xmlns:p14="http://schemas.microsoft.com/office/powerpoint/2010/main" val="5242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C3362-45A9-43CF-8CB9-2BFE5437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Pull-Up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14B48C-6920-4FC3-A5EF-1B95549F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In a digital circuit, the pull-up configuration is useful, when the switch that we are going to read is connected to GND: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highlight>
                  <a:srgbClr val="FFFF00"/>
                </a:highlight>
              </a:rPr>
              <a:t>OPEN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highlight>
                  <a:srgbClr val="00FF00"/>
                </a:highlight>
              </a:rPr>
              <a:t>CLOSED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In this way the input read 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5292D2"/>
                </a:solidFill>
              </a:rPr>
              <a:t>‘1’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Open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5292D2"/>
                </a:solidFill>
              </a:rPr>
              <a:t>‘0’</a:t>
            </a:r>
            <a:r>
              <a:rPr lang="en-US" b="0" dirty="0"/>
              <a:t>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Closed switch</a:t>
            </a:r>
            <a:endParaRPr lang="it-IT" b="0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9495D-E85C-4083-8CD4-49EF4A0E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BD08B7-7885-4589-A0B2-DE86ED2C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Pull-up Resistor">
            <a:extLst>
              <a:ext uri="{FF2B5EF4-FFF2-40B4-BE49-F238E27FC236}">
                <a16:creationId xmlns:a16="http://schemas.microsoft.com/office/drawing/2014/main" id="{A09E7C81-737D-49C1-AC29-D470EA1BE372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985836"/>
            <a:ext cx="2705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5483A7CB-E563-4155-B7E7-58AFF904DFB8}"/>
              </a:ext>
            </a:extLst>
          </p:cNvPr>
          <p:cNvSpPr/>
          <p:nvPr/>
        </p:nvSpPr>
        <p:spPr>
          <a:xfrm>
            <a:off x="6029325" y="1171575"/>
            <a:ext cx="742950" cy="1378744"/>
          </a:xfrm>
          <a:custGeom>
            <a:avLst/>
            <a:gdLst>
              <a:gd name="connsiteX0" fmla="*/ 0 w 742950"/>
              <a:gd name="connsiteY0" fmla="*/ 0 h 1378744"/>
              <a:gd name="connsiteX1" fmla="*/ 142875 w 742950"/>
              <a:gd name="connsiteY1" fmla="*/ 1157288 h 1378744"/>
              <a:gd name="connsiteX2" fmla="*/ 742950 w 742950"/>
              <a:gd name="connsiteY2" fmla="*/ 1378744 h 13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378744">
                <a:moveTo>
                  <a:pt x="0" y="0"/>
                </a:moveTo>
                <a:cubicBezTo>
                  <a:pt x="9525" y="463748"/>
                  <a:pt x="19050" y="927497"/>
                  <a:pt x="142875" y="1157288"/>
                </a:cubicBezTo>
                <a:cubicBezTo>
                  <a:pt x="266700" y="1387079"/>
                  <a:pt x="633413" y="1341835"/>
                  <a:pt x="742950" y="1378744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C107404C-B545-438B-B585-DACDF3E7AE0D}"/>
              </a:ext>
            </a:extLst>
          </p:cNvPr>
          <p:cNvSpPr/>
          <p:nvPr/>
        </p:nvSpPr>
        <p:spPr>
          <a:xfrm>
            <a:off x="6048851" y="2600325"/>
            <a:ext cx="730568" cy="1421606"/>
          </a:xfrm>
          <a:custGeom>
            <a:avLst/>
            <a:gdLst>
              <a:gd name="connsiteX0" fmla="*/ 44768 w 730568"/>
              <a:gd name="connsiteY0" fmla="*/ 1421606 h 1421606"/>
              <a:gd name="connsiteX1" fmla="*/ 73343 w 730568"/>
              <a:gd name="connsiteY1" fmla="*/ 228600 h 1421606"/>
              <a:gd name="connsiteX2" fmla="*/ 730568 w 730568"/>
              <a:gd name="connsiteY2" fmla="*/ 0 h 14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568" h="1421606">
                <a:moveTo>
                  <a:pt x="44768" y="1421606"/>
                </a:moveTo>
                <a:cubicBezTo>
                  <a:pt x="1905" y="943570"/>
                  <a:pt x="-40957" y="465534"/>
                  <a:pt x="73343" y="228600"/>
                </a:cubicBezTo>
                <a:cubicBezTo>
                  <a:pt x="187643" y="-8334"/>
                  <a:pt x="618649" y="34528"/>
                  <a:pt x="730568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11" ma:contentTypeDescription="Create a new document." ma:contentTypeScope="" ma:versionID="42dbd600fb6cc2ff4ef4fdc38377997c">
  <xsd:schema xmlns:xsd="http://www.w3.org/2001/XMLSchema" xmlns:xs="http://www.w3.org/2001/XMLSchema" xmlns:p="http://schemas.microsoft.com/office/2006/metadata/properties" xmlns:ns3="ceb2d092-e286-4f2e-bb68-7e4dbedb325e" xmlns:ns4="719634aa-c3a1-452a-8580-600affb5cc76" targetNamespace="http://schemas.microsoft.com/office/2006/metadata/properties" ma:root="true" ma:fieldsID="a1206a3f49b015b07312d86585b60791" ns3:_="" ns4:_="">
    <xsd:import namespace="ceb2d092-e286-4f2e-bb68-7e4dbedb325e"/>
    <xsd:import namespace="719634aa-c3a1-452a-8580-600affb5cc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34aa-c3a1-452a-8580-600affb5c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1B980-0974-42F5-9544-B32419C4D0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11AB9F-3994-44ED-8B19-2353B1F0969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719634aa-c3a1-452a-8580-600affb5cc76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eb2d092-e286-4f2e-bb68-7e4dbedb325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1AC724-EAA2-4039-B073-3434A17530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719634aa-c3a1-452a-8580-600affb5c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951</Words>
  <Application>Microsoft Office PowerPoint</Application>
  <PresentationFormat>Presentazione su schermo (16:9)</PresentationFormat>
  <Paragraphs>91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Start a new project</vt:lpstr>
      <vt:lpstr>Start a new project</vt:lpstr>
      <vt:lpstr>Start a new project</vt:lpstr>
      <vt:lpstr>Project Manager</vt:lpstr>
      <vt:lpstr>Pull-up o Pull-down ?</vt:lpstr>
      <vt:lpstr>Pull-Up</vt:lpstr>
      <vt:lpstr>Pull-Down</vt:lpstr>
      <vt:lpstr>Debouncing, what is it?</vt:lpstr>
      <vt:lpstr>Software debouce</vt:lpstr>
      <vt:lpstr>Quante volte è stato premuto il pulsante ?</vt:lpstr>
      <vt:lpstr>Quante volte è stato premuto il pulsante ?</vt:lpstr>
      <vt:lpstr>blink_once()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 Read using HAL libraries _rev1.0_24/03/2020</dc:title>
  <dc:creator>Luca</dc:creator>
  <cp:lastModifiedBy>GERALDI MARCO</cp:lastModifiedBy>
  <cp:revision>960</cp:revision>
  <cp:lastPrinted>2020-03-10T09:26:11Z</cp:lastPrinted>
  <dcterms:created xsi:type="dcterms:W3CDTF">2011-05-02T06:54:08Z</dcterms:created>
  <dcterms:modified xsi:type="dcterms:W3CDTF">2020-03-29T18:18:46Z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