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401" r:id="rId5"/>
    <p:sldId id="394" r:id="rId6"/>
    <p:sldId id="395" r:id="rId7"/>
    <p:sldId id="396" r:id="rId8"/>
    <p:sldId id="409" r:id="rId9"/>
    <p:sldId id="410" r:id="rId10"/>
    <p:sldId id="411" r:id="rId11"/>
    <p:sldId id="414" r:id="rId12"/>
    <p:sldId id="397" r:id="rId13"/>
    <p:sldId id="398" r:id="rId14"/>
    <p:sldId id="399" r:id="rId15"/>
    <p:sldId id="389" r:id="rId16"/>
    <p:sldId id="391" r:id="rId17"/>
    <p:sldId id="392" r:id="rId18"/>
    <p:sldId id="400" r:id="rId19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2CA99-66E8-4E4E-B86F-61102A020109}" v="61" dt="2020-03-29T17:41:42.665"/>
    <p1510:client id="{968A5553-072E-4BF7-ACEE-DDC770F9E5AA}" v="2" dt="2020-03-29T18:22:59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88930" autoAdjust="0"/>
  </p:normalViewPr>
  <p:slideViewPr>
    <p:cSldViewPr snapToGrid="0" snapToObjects="1">
      <p:cViewPr varScale="1">
        <p:scale>
          <a:sx n="79" d="100"/>
          <a:sy n="79" d="100"/>
        </p:scale>
        <p:origin x="90" y="50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968A5553-072E-4BF7-ACEE-DDC770F9E5AA}"/>
    <pc:docChg chg="addSld modSld">
      <pc:chgData name="GERALDI MARCO" userId="9990626b-3637-408b-ba6a-67fb3fd6e858" providerId="ADAL" clId="{968A5553-072E-4BF7-ACEE-DDC770F9E5AA}" dt="2020-03-29T18:22:59.113" v="0"/>
      <pc:docMkLst>
        <pc:docMk/>
      </pc:docMkLst>
      <pc:sldChg chg="add">
        <pc:chgData name="GERALDI MARCO" userId="9990626b-3637-408b-ba6a-67fb3fd6e858" providerId="ADAL" clId="{968A5553-072E-4BF7-ACEE-DDC770F9E5AA}" dt="2020-03-29T18:22:59.113" v="0"/>
        <pc:sldMkLst>
          <pc:docMk/>
          <pc:sldMk cId="2764204518" sldId="409"/>
        </pc:sldMkLst>
      </pc:sldChg>
      <pc:sldChg chg="add">
        <pc:chgData name="GERALDI MARCO" userId="9990626b-3637-408b-ba6a-67fb3fd6e858" providerId="ADAL" clId="{968A5553-072E-4BF7-ACEE-DDC770F9E5AA}" dt="2020-03-29T18:22:59.113" v="0"/>
        <pc:sldMkLst>
          <pc:docMk/>
          <pc:sldMk cId="2448902877" sldId="410"/>
        </pc:sldMkLst>
      </pc:sldChg>
      <pc:sldChg chg="add">
        <pc:chgData name="GERALDI MARCO" userId="9990626b-3637-408b-ba6a-67fb3fd6e858" providerId="ADAL" clId="{968A5553-072E-4BF7-ACEE-DDC770F9E5AA}" dt="2020-03-29T18:22:59.113" v="0"/>
        <pc:sldMkLst>
          <pc:docMk/>
          <pc:sldMk cId="852269148" sldId="411"/>
        </pc:sldMkLst>
      </pc:sldChg>
      <pc:sldChg chg="add">
        <pc:chgData name="GERALDI MARCO" userId="9990626b-3637-408b-ba6a-67fb3fd6e858" providerId="ADAL" clId="{968A5553-072E-4BF7-ACEE-DDC770F9E5AA}" dt="2020-03-29T18:22:59.113" v="0"/>
        <pc:sldMkLst>
          <pc:docMk/>
          <pc:sldMk cId="4161141130" sldId="4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Timers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3C71AA-95EB-448E-A476-03A0251C158C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rev1.0 24/03/2020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46388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0FF7A-7961-4E67-95A4-F5D10B14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NVIC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D54821-E71A-4C65-961E-914A300C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NVIC</a:t>
            </a:r>
            <a:r>
              <a:rPr lang="en-US" b="0" dirty="0"/>
              <a:t> is fundamental for the generation of the interrupt to enable it and set its 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Under the </a:t>
            </a:r>
            <a:r>
              <a:rPr lang="en-US" b="0" i="1" dirty="0"/>
              <a:t>NVIC tab </a:t>
            </a:r>
            <a:r>
              <a:rPr lang="en-US" b="0" dirty="0"/>
              <a:t>it is therefore necessary to tick the box for interrupt management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C100BB-EA73-4A90-AC50-2D4B0692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9F492B0-EAD9-488C-859A-0248BB08163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011042"/>
            <a:ext cx="4011612" cy="3445266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DA09DF4-4722-43A1-99F1-1A7810DA47AF}"/>
              </a:ext>
            </a:extLst>
          </p:cNvPr>
          <p:cNvSpPr/>
          <p:nvPr/>
        </p:nvSpPr>
        <p:spPr>
          <a:xfrm>
            <a:off x="6045772" y="3143250"/>
            <a:ext cx="2742628" cy="471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58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0D02D0-B49F-403D-A385-3E9273B9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Prescaler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8601CD-D7C9-4EF7-A60F-86A8392B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3" y="750053"/>
            <a:ext cx="8721947" cy="3968251"/>
          </a:xfrm>
        </p:spPr>
        <p:txBody>
          <a:bodyPr/>
          <a:lstStyle/>
          <a:p>
            <a:r>
              <a:rPr lang="en-US" b="0" dirty="0"/>
              <a:t>In our example the </a:t>
            </a:r>
            <a:r>
              <a:rPr lang="en-US" dirty="0"/>
              <a:t>Prescaler</a:t>
            </a:r>
            <a:r>
              <a:rPr lang="en-US" b="0" dirty="0"/>
              <a:t> has been set to </a:t>
            </a:r>
            <a:r>
              <a:rPr lang="en-US" b="0" i="1" dirty="0"/>
              <a:t>42000</a:t>
            </a:r>
            <a:r>
              <a:rPr lang="en-US" b="0" dirty="0"/>
              <a:t> as the </a:t>
            </a:r>
            <a:r>
              <a:rPr lang="en-US" dirty="0"/>
              <a:t>APB1</a:t>
            </a:r>
            <a:r>
              <a:rPr lang="en-US" b="0" dirty="0"/>
              <a:t> peripheral clock, to which </a:t>
            </a:r>
            <a:r>
              <a:rPr lang="en-US" dirty="0"/>
              <a:t>TIM2</a:t>
            </a:r>
            <a:r>
              <a:rPr lang="en-US" b="0" dirty="0"/>
              <a:t> also refers, is </a:t>
            </a:r>
            <a:r>
              <a:rPr lang="en-US" b="0" i="1" dirty="0"/>
              <a:t>42MHz</a:t>
            </a:r>
            <a:r>
              <a:rPr lang="en-US" b="0" dirty="0"/>
              <a:t>: in this way, having the Counter Period set to 1, the timer will be called every millisecond (42MHz / 42000 = 1000). At this point we just have to generate the code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F635DA-1DC8-4E96-83E6-4495B250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D0E8EC-4D96-4757-BB87-51775A99C4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189132" y="1925879"/>
            <a:ext cx="6469806" cy="2792425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1A077368-6F70-427E-9B91-2896BEB431A2}"/>
              </a:ext>
            </a:extLst>
          </p:cNvPr>
          <p:cNvSpPr/>
          <p:nvPr/>
        </p:nvSpPr>
        <p:spPr>
          <a:xfrm>
            <a:off x="6148852" y="3657601"/>
            <a:ext cx="1300163" cy="15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6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FD715-2007-469B-82B6-B495EACE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3F7A58-9399-453E-8AFA-FFB14EBF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first step is to check what happens as soon as the interrupt is generated: we then go to the Handler management within the </a:t>
            </a:r>
            <a:r>
              <a:rPr lang="en-US" dirty="0"/>
              <a:t>stm32f4xx_it.c </a:t>
            </a:r>
            <a:r>
              <a:rPr lang="en-US" b="0" dirty="0"/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Just as in the previous cases, you check whether the interrupt was actually generated correctly, then reset the Flag and call the Callback function present in the </a:t>
            </a:r>
            <a:r>
              <a:rPr lang="en-US" b="0" dirty="0" err="1"/>
              <a:t>main.c</a:t>
            </a:r>
            <a:r>
              <a:rPr lang="en-US" b="0" dirty="0"/>
              <a:t>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A9C0B9-B7A4-4251-9269-60BFB229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EBAFF03-33C9-4B2B-BC84-045FA5372D7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348940"/>
            <a:ext cx="4011612" cy="2769469"/>
          </a:xfrm>
        </p:spPr>
      </p:pic>
    </p:spTree>
    <p:extLst>
      <p:ext uri="{BB962C8B-B14F-4D97-AF65-F5344CB8AC3E}">
        <p14:creationId xmlns:p14="http://schemas.microsoft.com/office/powerpoint/2010/main" val="37298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FEBB1-6D78-4F4D-A0F8-6C4EF642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Timer </a:t>
            </a:r>
            <a:r>
              <a:rPr lang="it-IT" dirty="0" err="1"/>
              <a:t>initialization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263F8-C516-49BF-B24A-F97D1F3E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Before managing the interrupt, it must be enabled: for this reason, when the timer is initialized, it is necessary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Enable the </a:t>
            </a:r>
            <a:r>
              <a:rPr lang="en-US" b="0" i="1" dirty="0">
                <a:solidFill>
                  <a:srgbClr val="5292D2"/>
                </a:solidFill>
              </a:rPr>
              <a:t>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Enable the </a:t>
            </a:r>
            <a:r>
              <a:rPr lang="en-US" b="0" i="1" dirty="0">
                <a:solidFill>
                  <a:srgbClr val="5292D2"/>
                </a:solidFill>
              </a:rPr>
              <a:t>counter</a:t>
            </a:r>
          </a:p>
          <a:p>
            <a:r>
              <a:rPr lang="en-US" b="0" dirty="0"/>
              <a:t>Otherwise no interrupt will be generated.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7F9DCE-1A77-46B3-B52C-A991F2EC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293711F-A1C9-43C2-8507-435313986C2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41992" y="749300"/>
            <a:ext cx="3881204" cy="3968750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55F4218C-D980-471D-9FA5-3704FF3CA47F}"/>
              </a:ext>
            </a:extLst>
          </p:cNvPr>
          <p:cNvSpPr/>
          <p:nvPr/>
        </p:nvSpPr>
        <p:spPr>
          <a:xfrm>
            <a:off x="4841992" y="3479799"/>
            <a:ext cx="1943100" cy="1127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5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E9CF2-1D85-47A4-9768-944A4313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Callback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D3EA02-D04B-4CCC-90C2-DC355372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Further down, in section 4, we can define the timer callback function:</a:t>
            </a:r>
          </a:p>
          <a:p>
            <a:r>
              <a:rPr lang="en-US" b="0" dirty="0"/>
              <a:t>Using the counter variable, it is possible to "count" how many interrupts have been generated: remember that we have set the timer parameters in order to generate an interrupt every millisecond.</a:t>
            </a:r>
          </a:p>
          <a:p>
            <a:r>
              <a:rPr lang="en-US" b="0" dirty="0"/>
              <a:t>Therefore only 1 second will pass after 1000 interrupts.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2C71FB-632D-4095-B99F-CED5FF6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9" name="Segnaposto contenuto 8" descr="Immagine che contiene screenshot, interni&#10;&#10;Descrizione generata automaticamente">
            <a:extLst>
              <a:ext uri="{FF2B5EF4-FFF2-40B4-BE49-F238E27FC236}">
                <a16:creationId xmlns:a16="http://schemas.microsoft.com/office/drawing/2014/main" id="{39410007-ED72-4E7B-B9FF-9141E68C819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61786" y="714334"/>
            <a:ext cx="4011612" cy="1504354"/>
          </a:xfr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4F0C269-433B-4CC1-B5BF-F179704EC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86" y="2300437"/>
            <a:ext cx="4154759" cy="21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015E2-CDCD-4DFD-9CBE-CBE73A21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it-IT" dirty="0" err="1"/>
              <a:t>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03C96-6423-498E-A049-6A28F882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dirty="0"/>
              <a:t>We load the program on the board and check that everything is working properly: Through the use of the oscilloscope we can note that exactly every second the LED changes its state, so we have a period of 2 seconds as we expected.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4CF9E-FB3C-4B87-BA7E-EEDFFD97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9" name="Segnaposto contenuto 8" descr="Immagine che contiene nero, monitor, metallo, orologio&#10;&#10;Descrizione generata automaticamente">
            <a:extLst>
              <a:ext uri="{FF2B5EF4-FFF2-40B4-BE49-F238E27FC236}">
                <a16:creationId xmlns:a16="http://schemas.microsoft.com/office/drawing/2014/main" id="{B0316A53-080A-47D1-8C82-F077C279D51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530191"/>
            <a:ext cx="4011612" cy="2406967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C9E7B7C5-33F6-44B8-A043-AA9B569EE93A}"/>
              </a:ext>
            </a:extLst>
          </p:cNvPr>
          <p:cNvSpPr/>
          <p:nvPr/>
        </p:nvSpPr>
        <p:spPr>
          <a:xfrm>
            <a:off x="5057775" y="3571875"/>
            <a:ext cx="1021556" cy="365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6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Blink the on-board LEDs using timers interrupts</a:t>
            </a:r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24513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STM32IDE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NUCLEO-F446ZE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BFC52-8FBF-4F72-9CF2-A15D4940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Timer?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87506C-E6A3-4647-B3C5-E5C0B514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timer is a tool that allows the timing of some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They are very useful for having time references: it is important to note that they keep the date and time reference but only time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They can generate interrupts at regular time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Within the microcontroller there are several.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802463-263B-4AF3-9982-92EC64DF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1026" name="Picture 2" descr="Risultato immagini per timer">
            <a:extLst>
              <a:ext uri="{FF2B5EF4-FFF2-40B4-BE49-F238E27FC236}">
                <a16:creationId xmlns:a16="http://schemas.microsoft.com/office/drawing/2014/main" id="{765415A0-04BD-4034-A0CB-FEC00A3FA8F7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19" y="749300"/>
            <a:ext cx="3968750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1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275D1-6158-4C9B-9A7F-F02F4E02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FAC35-96E3-4CA6-B9E5-62DEE1C9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From the stm32IDE software click on </a:t>
            </a:r>
            <a:br>
              <a:rPr lang="en-US" b="0" dirty="0"/>
            </a:br>
            <a:r>
              <a:rPr lang="en-US" b="0" dirty="0"/>
              <a:t>File -&gt; New -&gt; STM32 Project.</a:t>
            </a:r>
          </a:p>
          <a:p>
            <a:r>
              <a:rPr lang="en-US" b="0" dirty="0"/>
              <a:t>Select your board or your </a:t>
            </a:r>
            <a:r>
              <a:rPr lang="en-US" b="0" dirty="0" err="1"/>
              <a:t>uC</a:t>
            </a:r>
            <a:r>
              <a:rPr lang="en-US" b="0" dirty="0"/>
              <a:t> and click </a:t>
            </a:r>
            <a:r>
              <a:rPr lang="en-US" b="0" i="1" dirty="0"/>
              <a:t>next.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DC38D-51E3-4934-BF60-ADBBC994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C234D-67F0-4A5C-A2E8-CDCAACE0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Segnaposto contenuto 9" descr="Immagine che contiene screenshot, monitor, computer, schermo&#10;&#10;Descrizione generata automaticamente">
            <a:extLst>
              <a:ext uri="{FF2B5EF4-FFF2-40B4-BE49-F238E27FC236}">
                <a16:creationId xmlns:a16="http://schemas.microsoft.com/office/drawing/2014/main" id="{AE1CFE02-5C52-4D44-B70E-168AD9C9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58" y="886785"/>
            <a:ext cx="4454858" cy="33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workspace folder.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CE899AA-62BF-49E6-847B-6CE58ABE3FD2}"/>
              </a:ext>
            </a:extLst>
          </p:cNvPr>
          <p:cNvCxnSpPr/>
          <p:nvPr/>
        </p:nvCxnSpPr>
        <p:spPr>
          <a:xfrm flipH="1">
            <a:off x="6622256" y="1771650"/>
            <a:ext cx="826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D68A02A0-62B1-4059-AA75-3B226BDA6A25}"/>
              </a:ext>
            </a:extLst>
          </p:cNvPr>
          <p:cNvSpPr/>
          <p:nvPr/>
        </p:nvSpPr>
        <p:spPr>
          <a:xfrm>
            <a:off x="6257925" y="4279106"/>
            <a:ext cx="826759" cy="492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</a:t>
            </a:r>
            <a:r>
              <a:rPr lang="en-US" b="0" i="1" dirty="0"/>
              <a:t>workspace</a:t>
            </a:r>
            <a:r>
              <a:rPr lang="en-US" b="0" dirty="0"/>
              <a:t> folder.</a:t>
            </a:r>
          </a:p>
          <a:p>
            <a:r>
              <a:rPr lang="it-IT" b="0" dirty="0"/>
              <a:t>The </a:t>
            </a:r>
            <a:r>
              <a:rPr lang="it-IT" b="0" i="1" dirty="0"/>
              <a:t>STM32IDE</a:t>
            </a:r>
            <a:r>
              <a:rPr lang="it-IT" b="0" dirty="0"/>
              <a:t> </a:t>
            </a:r>
            <a:r>
              <a:rPr lang="it-IT" b="0" dirty="0" err="1"/>
              <a:t>has</a:t>
            </a:r>
            <a:r>
              <a:rPr lang="it-IT" b="0" dirty="0"/>
              <a:t> the option to </a:t>
            </a:r>
            <a:r>
              <a:rPr lang="it-IT" b="0" dirty="0" err="1"/>
              <a:t>initialize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peripheral</a:t>
            </a:r>
            <a:r>
              <a:rPr lang="it-IT" b="0" dirty="0"/>
              <a:t> with </a:t>
            </a:r>
            <a:r>
              <a:rPr lang="it-IT" b="0" dirty="0" err="1"/>
              <a:t>their</a:t>
            </a:r>
            <a:r>
              <a:rPr lang="it-IT" b="0" dirty="0"/>
              <a:t> </a:t>
            </a:r>
            <a:r>
              <a:rPr lang="it-IT" i="1" dirty="0"/>
              <a:t>default</a:t>
            </a:r>
            <a:r>
              <a:rPr lang="it-IT" b="0" dirty="0"/>
              <a:t> mode:</a:t>
            </a:r>
          </a:p>
          <a:p>
            <a:r>
              <a:rPr lang="it-IT" b="0" dirty="0" err="1"/>
              <a:t>Clicking</a:t>
            </a:r>
            <a:r>
              <a:rPr lang="it-IT" b="0" dirty="0"/>
              <a:t> </a:t>
            </a:r>
            <a:r>
              <a:rPr lang="it-IT" b="0" i="1" dirty="0"/>
              <a:t>Yes</a:t>
            </a:r>
            <a:r>
              <a:rPr lang="it-IT" b="0" dirty="0"/>
              <a:t> the </a:t>
            </a:r>
            <a:r>
              <a:rPr lang="it-IT" b="0" i="1" dirty="0"/>
              <a:t>USART3</a:t>
            </a:r>
            <a:r>
              <a:rPr lang="it-IT" b="0" dirty="0"/>
              <a:t>,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i="1" dirty="0" err="1"/>
              <a:t>LEDs</a:t>
            </a:r>
            <a:r>
              <a:rPr lang="it-IT" b="0" dirty="0"/>
              <a:t> and the blue </a:t>
            </a:r>
            <a:r>
              <a:rPr lang="it-IT" b="0" i="1" dirty="0" err="1"/>
              <a:t>UserButton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configured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default.</a:t>
            </a:r>
          </a:p>
          <a:p>
            <a:r>
              <a:rPr lang="it-IT" b="0" dirty="0"/>
              <a:t>Click </a:t>
            </a:r>
            <a:r>
              <a:rPr lang="it-IT" b="0" i="1" dirty="0"/>
              <a:t>Yes</a:t>
            </a:r>
            <a:r>
              <a:rPr lang="it-IT" b="0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6E4415-4254-4E9E-B79A-3B10D00C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78" y="2259648"/>
            <a:ext cx="3988938" cy="1085792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638C2F8-FA96-4940-801D-6BF681624A7F}"/>
              </a:ext>
            </a:extLst>
          </p:cNvPr>
          <p:cNvSpPr/>
          <p:nvPr/>
        </p:nvSpPr>
        <p:spPr>
          <a:xfrm>
            <a:off x="7043738" y="2936081"/>
            <a:ext cx="1092993" cy="464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2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5C882-4F3B-455C-A204-9D53789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3A391-FD00-4BE0-9A93-4C240260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the Code Generator Tab check the </a:t>
            </a:r>
            <a:r>
              <a:rPr lang="en-US" i="1" dirty="0"/>
              <a:t>Generate peripheral initialization […] </a:t>
            </a:r>
            <a:r>
              <a:rPr lang="en-US" b="0" dirty="0"/>
              <a:t>box: each </a:t>
            </a:r>
            <a:r>
              <a:rPr lang="en-US" b="0" dirty="0" err="1"/>
              <a:t>periperhal</a:t>
            </a:r>
            <a:r>
              <a:rPr lang="en-US" b="0" dirty="0"/>
              <a:t> will have a </a:t>
            </a:r>
            <a:r>
              <a:rPr lang="en-US" b="0" dirty="0" err="1"/>
              <a:t>disting</a:t>
            </a:r>
            <a:r>
              <a:rPr lang="en-US" b="0" dirty="0"/>
              <a:t> </a:t>
            </a:r>
            <a:r>
              <a:rPr lang="en-US" b="0" i="1" dirty="0" err="1"/>
              <a:t>periph.c</a:t>
            </a:r>
            <a:r>
              <a:rPr lang="en-US" b="0" dirty="0"/>
              <a:t> and </a:t>
            </a:r>
            <a:r>
              <a:rPr lang="en-US" b="0" i="1" dirty="0" err="1"/>
              <a:t>periph.h</a:t>
            </a:r>
            <a:r>
              <a:rPr lang="en-US" b="0" dirty="0"/>
              <a:t> files.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D87A-0B95-4F16-A051-B7373603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7B591-8DB1-410B-8A2A-4AC08C86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C12B94-E7AC-4258-877E-6F3300377CC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r="47977"/>
          <a:stretch/>
        </p:blipFill>
        <p:spPr>
          <a:xfrm>
            <a:off x="4488703" y="750053"/>
            <a:ext cx="4261209" cy="3831905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E0E55F1-B1BF-40C4-A101-1346CFF7598F}"/>
              </a:ext>
            </a:extLst>
          </p:cNvPr>
          <p:cNvCxnSpPr/>
          <p:nvPr/>
        </p:nvCxnSpPr>
        <p:spPr>
          <a:xfrm>
            <a:off x="4648200" y="206692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CBD93A31-AAF8-493C-B4C3-4251047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3" y="1809750"/>
            <a:ext cx="1742589" cy="296627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62A195B-810E-4A85-A628-1EE4CF02F16D}"/>
              </a:ext>
            </a:extLst>
          </p:cNvPr>
          <p:cNvCxnSpPr/>
          <p:nvPr/>
        </p:nvCxnSpPr>
        <p:spPr>
          <a:xfrm flipH="1">
            <a:off x="1876425" y="244792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6E887AA-518B-4FFF-A6E4-AFA47DF38A10}"/>
              </a:ext>
            </a:extLst>
          </p:cNvPr>
          <p:cNvCxnSpPr/>
          <p:nvPr/>
        </p:nvCxnSpPr>
        <p:spPr>
          <a:xfrm flipH="1">
            <a:off x="1895475" y="30099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FF40EC6-7DF6-4508-B759-565AB1AC83A7}"/>
              </a:ext>
            </a:extLst>
          </p:cNvPr>
          <p:cNvCxnSpPr/>
          <p:nvPr/>
        </p:nvCxnSpPr>
        <p:spPr>
          <a:xfrm flipH="1">
            <a:off x="2038350" y="31527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965CB77-8190-4368-936A-5B4C9E0536CA}"/>
              </a:ext>
            </a:extLst>
          </p:cNvPr>
          <p:cNvCxnSpPr/>
          <p:nvPr/>
        </p:nvCxnSpPr>
        <p:spPr>
          <a:xfrm flipH="1">
            <a:off x="1876425" y="34290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A98D18F-ED94-47D2-8A8F-2081C96B1B36}"/>
              </a:ext>
            </a:extLst>
          </p:cNvPr>
          <p:cNvCxnSpPr/>
          <p:nvPr/>
        </p:nvCxnSpPr>
        <p:spPr>
          <a:xfrm flipH="1">
            <a:off x="2019300" y="45624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2FF2B90-3C72-474A-9858-7C93DE813314}"/>
              </a:ext>
            </a:extLst>
          </p:cNvPr>
          <p:cNvCxnSpPr/>
          <p:nvPr/>
        </p:nvCxnSpPr>
        <p:spPr>
          <a:xfrm flipH="1">
            <a:off x="1895475" y="44100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4DB2F-89F8-4843-BE30-7900E3EF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Parameters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B23528-B004-4796-B157-F7A9D565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endParaRPr lang="en-US" b="0" dirty="0"/>
          </a:p>
          <a:p>
            <a:r>
              <a:rPr lang="en-US" b="0" dirty="0"/>
              <a:t>In this example we will use TIM2, the parameters to be set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Clock Source</a:t>
            </a:r>
            <a:r>
              <a:rPr lang="en-US" b="0" dirty="0"/>
              <a:t>: is the clock reference of the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5292D2"/>
                </a:solidFill>
              </a:rPr>
              <a:t>Prescaler</a:t>
            </a:r>
            <a:r>
              <a:rPr lang="en-US" b="0" i="1" dirty="0">
                <a:solidFill>
                  <a:srgbClr val="5292D2"/>
                </a:solidFill>
              </a:rPr>
              <a:t> (PSC): </a:t>
            </a:r>
            <a:r>
              <a:rPr lang="en-US" b="0" dirty="0"/>
              <a:t>is a divider of the timer activation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Counter Period: </a:t>
            </a:r>
            <a:r>
              <a:rPr lang="en-US" b="0" dirty="0"/>
              <a:t>timer activation period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A85BB3-CA55-4AF1-B352-E89A17EA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968297A-B1F0-4468-A63E-C0286B96938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439" y="750053"/>
            <a:ext cx="4011612" cy="3937092"/>
          </a:xfr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F34D0038-D164-4AE4-9CD7-D8BA2567690F}"/>
              </a:ext>
            </a:extLst>
          </p:cNvPr>
          <p:cNvSpPr/>
          <p:nvPr/>
        </p:nvSpPr>
        <p:spPr>
          <a:xfrm>
            <a:off x="6007894" y="1358652"/>
            <a:ext cx="2528888" cy="305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3E914E5-C986-43E1-8B28-9D78DC823D63}"/>
              </a:ext>
            </a:extLst>
          </p:cNvPr>
          <p:cNvSpPr/>
          <p:nvPr/>
        </p:nvSpPr>
        <p:spPr>
          <a:xfrm>
            <a:off x="6074569" y="3600451"/>
            <a:ext cx="2528888" cy="973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6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B802D088B8642AA958F5CF88CB35C" ma:contentTypeVersion="11" ma:contentTypeDescription="Create a new document." ma:contentTypeScope="" ma:versionID="42dbd600fb6cc2ff4ef4fdc38377997c">
  <xsd:schema xmlns:xsd="http://www.w3.org/2001/XMLSchema" xmlns:xs="http://www.w3.org/2001/XMLSchema" xmlns:p="http://schemas.microsoft.com/office/2006/metadata/properties" xmlns:ns3="ceb2d092-e286-4f2e-bb68-7e4dbedb325e" xmlns:ns4="719634aa-c3a1-452a-8580-600affb5cc76" targetNamespace="http://schemas.microsoft.com/office/2006/metadata/properties" ma:root="true" ma:fieldsID="a1206a3f49b015b07312d86585b60791" ns3:_="" ns4:_="">
    <xsd:import namespace="ceb2d092-e286-4f2e-bb68-7e4dbedb325e"/>
    <xsd:import namespace="719634aa-c3a1-452a-8580-600affb5cc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2d092-e286-4f2e-bb68-7e4dbedb3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634aa-c3a1-452a-8580-600affb5cc7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0DE8A1-EC8E-41AD-B7F2-7E2CB09C35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2d092-e286-4f2e-bb68-7e4dbedb325e"/>
    <ds:schemaRef ds:uri="719634aa-c3a1-452a-8580-600affb5cc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B5C049-15B8-4ABF-B025-F2811E5F34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B31BB8-0027-44C0-9BFA-0967A29CEBB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719634aa-c3a1-452a-8580-600affb5cc76"/>
    <ds:schemaRef ds:uri="http://schemas.openxmlformats.org/package/2006/metadata/core-properties"/>
    <ds:schemaRef ds:uri="http://schemas.microsoft.com/office/infopath/2007/PartnerControls"/>
    <ds:schemaRef ds:uri="ceb2d092-e286-4f2e-bb68-7e4dbedb325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767</Words>
  <Application>Microsoft Office PowerPoint</Application>
  <PresentationFormat>Presentazione su schermo (16:9)</PresentationFormat>
  <Paragraphs>74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What is a Timer?</vt:lpstr>
      <vt:lpstr>Start a new project</vt:lpstr>
      <vt:lpstr>Start a new project</vt:lpstr>
      <vt:lpstr>Start a new project</vt:lpstr>
      <vt:lpstr>Project Manager</vt:lpstr>
      <vt:lpstr>Timer Parameters</vt:lpstr>
      <vt:lpstr>NVIC</vt:lpstr>
      <vt:lpstr>Prescaler</vt:lpstr>
      <vt:lpstr>Handler</vt:lpstr>
      <vt:lpstr>Timer initialization</vt:lpstr>
      <vt:lpstr>Callback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timers_rev1.0_24/03/2020</dc:title>
  <dc:creator>Luca</dc:creator>
  <cp:lastModifiedBy>GERALDI MARCO</cp:lastModifiedBy>
  <cp:revision>965</cp:revision>
  <cp:lastPrinted>2020-03-10T09:26:11Z</cp:lastPrinted>
  <dcterms:created xsi:type="dcterms:W3CDTF">2011-05-02T06:54:08Z</dcterms:created>
  <dcterms:modified xsi:type="dcterms:W3CDTF">2020-03-29T18:23:26Z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0x010100305B802D088B8642AA958F5CF88CB35C</vt:lpwstr>
  </property>
</Properties>
</file>