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399" r:id="rId5"/>
    <p:sldId id="385" r:id="rId6"/>
    <p:sldId id="386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402" r:id="rId15"/>
    <p:sldId id="403" r:id="rId16"/>
    <p:sldId id="404" r:id="rId17"/>
    <p:sldId id="417" r:id="rId18"/>
    <p:sldId id="405" r:id="rId19"/>
    <p:sldId id="406" r:id="rId20"/>
    <p:sldId id="407" r:id="rId21"/>
    <p:sldId id="408" r:id="rId22"/>
    <p:sldId id="409" r:id="rId23"/>
    <p:sldId id="410" r:id="rId24"/>
    <p:sldId id="413" r:id="rId25"/>
    <p:sldId id="414" r:id="rId26"/>
    <p:sldId id="411" r:id="rId27"/>
    <p:sldId id="415" r:id="rId28"/>
    <p:sldId id="416" r:id="rId29"/>
  </p:sldIdLst>
  <p:sldSz cx="9144000" cy="5143500" type="screen16x9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D2"/>
    <a:srgbClr val="25588B"/>
    <a:srgbClr val="ADCBE9"/>
    <a:srgbClr val="2F72B4"/>
    <a:srgbClr val="CCECFF"/>
    <a:srgbClr val="FF9900"/>
    <a:srgbClr val="2A649E"/>
    <a:srgbClr val="EBF7FF"/>
    <a:srgbClr val="E5F5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29F20-BAEB-4421-B081-102C0F7B9D16}" v="1" dt="2020-07-02T20:47:56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8104" autoAdjust="0"/>
  </p:normalViewPr>
  <p:slideViewPr>
    <p:cSldViewPr snapToGrid="0" snapToObjects="1">
      <p:cViewPr varScale="1">
        <p:scale>
          <a:sx n="79" d="100"/>
          <a:sy n="79" d="100"/>
        </p:scale>
        <p:origin x="114" y="97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38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9990626b-3637-408b-ba6a-67fb3fd6e858" providerId="ADAL" clId="{8EC29F20-BAEB-4421-B081-102C0F7B9D16}"/>
    <pc:docChg chg="undo modSld">
      <pc:chgData name="GERALDI MARCO" userId="9990626b-3637-408b-ba6a-67fb3fd6e858" providerId="ADAL" clId="{8EC29F20-BAEB-4421-B081-102C0F7B9D16}" dt="2020-07-02T20:09:46.687" v="3" actId="1076"/>
      <pc:docMkLst>
        <pc:docMk/>
      </pc:docMkLst>
      <pc:sldChg chg="modSp">
        <pc:chgData name="GERALDI MARCO" userId="9990626b-3637-408b-ba6a-67fb3fd6e858" providerId="ADAL" clId="{8EC29F20-BAEB-4421-B081-102C0F7B9D16}" dt="2020-07-02T20:09:46.687" v="3" actId="1076"/>
        <pc:sldMkLst>
          <pc:docMk/>
          <pc:sldMk cId="1357699905" sldId="395"/>
        </pc:sldMkLst>
        <pc:spChg chg="mod">
          <ac:chgData name="GERALDI MARCO" userId="9990626b-3637-408b-ba6a-67fb3fd6e858" providerId="ADAL" clId="{8EC29F20-BAEB-4421-B081-102C0F7B9D16}" dt="2020-07-02T20:09:46.687" v="3" actId="1076"/>
          <ac:spMkLst>
            <pc:docMk/>
            <pc:sldMk cId="1357699905" sldId="395"/>
            <ac:spMk id="3" creationId="{754C415A-844D-49F4-B981-C526E53553C8}"/>
          </ac:spMkLst>
        </pc:spChg>
      </pc:sldChg>
      <pc:sldChg chg="modSp">
        <pc:chgData name="GERALDI MARCO" userId="9990626b-3637-408b-ba6a-67fb3fd6e858" providerId="ADAL" clId="{8EC29F20-BAEB-4421-B081-102C0F7B9D16}" dt="2020-07-02T20:03:37.789" v="1" actId="1076"/>
        <pc:sldMkLst>
          <pc:docMk/>
          <pc:sldMk cId="2964212085" sldId="396"/>
        </pc:sldMkLst>
        <pc:spChg chg="mod">
          <ac:chgData name="GERALDI MARCO" userId="9990626b-3637-408b-ba6a-67fb3fd6e858" providerId="ADAL" clId="{8EC29F20-BAEB-4421-B081-102C0F7B9D16}" dt="2020-07-02T20:03:37.789" v="1" actId="1076"/>
          <ac:spMkLst>
            <pc:docMk/>
            <pc:sldMk cId="2964212085" sldId="396"/>
            <ac:spMk id="6" creationId="{0E3AC038-598A-48AF-BEEC-D30512DC9C4C}"/>
          </ac:spMkLst>
        </pc:spChg>
      </pc:sldChg>
    </pc:docChg>
  </pc:docChgLst>
  <pc:docChgLst>
    <pc:chgData name="MARCO GERALDI" userId="9990626b-3637-408b-ba6a-67fb3fd6e858" providerId="ADAL" clId="{33E7541C-E4ED-411B-9CAB-89DAE62C232A}"/>
    <pc:docChg chg="custSel addSld delSld modSld">
      <pc:chgData name="MARCO GERALDI" userId="9990626b-3637-408b-ba6a-67fb3fd6e858" providerId="ADAL" clId="{33E7541C-E4ED-411B-9CAB-89DAE62C232A}" dt="2020-06-09T10:11:59.561" v="16"/>
      <pc:docMkLst>
        <pc:docMk/>
      </pc:docMkLst>
      <pc:sldChg chg="del">
        <pc:chgData name="MARCO GERALDI" userId="9990626b-3637-408b-ba6a-67fb3fd6e858" providerId="ADAL" clId="{33E7541C-E4ED-411B-9CAB-89DAE62C232A}" dt="2020-06-07T18:07:00.719" v="0" actId="2696"/>
        <pc:sldMkLst>
          <pc:docMk/>
          <pc:sldMk cId="2408430486" sldId="384"/>
        </pc:sldMkLst>
      </pc:sldChg>
      <pc:sldChg chg="modSp">
        <pc:chgData name="MARCO GERALDI" userId="9990626b-3637-408b-ba6a-67fb3fd6e858" providerId="ADAL" clId="{33E7541C-E4ED-411B-9CAB-89DAE62C232A}" dt="2020-06-09T10:11:59.561" v="16"/>
        <pc:sldMkLst>
          <pc:docMk/>
          <pc:sldMk cId="3459947326" sldId="399"/>
        </pc:sldMkLst>
        <pc:spChg chg="mod">
          <ac:chgData name="MARCO GERALDI" userId="9990626b-3637-408b-ba6a-67fb3fd6e858" providerId="ADAL" clId="{33E7541C-E4ED-411B-9CAB-89DAE62C232A}" dt="2020-06-09T10:11:59.561" v="16"/>
          <ac:spMkLst>
            <pc:docMk/>
            <pc:sldMk cId="3459947326" sldId="399"/>
            <ac:spMk id="5" creationId="{0D3C71AA-95EB-448E-A476-03A0251C158C}"/>
          </ac:spMkLst>
        </pc:spChg>
      </pc:sldChg>
      <pc:sldChg chg="addSp modSp">
        <pc:chgData name="MARCO GERALDI" userId="9990626b-3637-408b-ba6a-67fb3fd6e858" providerId="ADAL" clId="{33E7541C-E4ED-411B-9CAB-89DAE62C232A}" dt="2020-06-09T10:08:00.912" v="6" actId="1076"/>
        <pc:sldMkLst>
          <pc:docMk/>
          <pc:sldMk cId="2747862059" sldId="402"/>
        </pc:sldMkLst>
        <pc:picChg chg="add mod">
          <ac:chgData name="MARCO GERALDI" userId="9990626b-3637-408b-ba6a-67fb3fd6e858" providerId="ADAL" clId="{33E7541C-E4ED-411B-9CAB-89DAE62C232A}" dt="2020-06-09T10:08:00.912" v="6" actId="1076"/>
          <ac:picMkLst>
            <pc:docMk/>
            <pc:sldMk cId="2747862059" sldId="402"/>
            <ac:picMk id="6" creationId="{EA164CFD-EF24-4746-8491-EEB56EC9574B}"/>
          </ac:picMkLst>
        </pc:picChg>
      </pc:sldChg>
      <pc:sldChg chg="addSp delSp modSp">
        <pc:chgData name="MARCO GERALDI" userId="9990626b-3637-408b-ba6a-67fb3fd6e858" providerId="ADAL" clId="{33E7541C-E4ED-411B-9CAB-89DAE62C232A}" dt="2020-06-09T10:09:43.472" v="14"/>
        <pc:sldMkLst>
          <pc:docMk/>
          <pc:sldMk cId="1851917167" sldId="404"/>
        </pc:sldMkLst>
        <pc:picChg chg="add del mod">
          <ac:chgData name="MARCO GERALDI" userId="9990626b-3637-408b-ba6a-67fb3fd6e858" providerId="ADAL" clId="{33E7541C-E4ED-411B-9CAB-89DAE62C232A}" dt="2020-06-09T10:09:43.472" v="14"/>
          <ac:picMkLst>
            <pc:docMk/>
            <pc:sldMk cId="1851917167" sldId="404"/>
            <ac:picMk id="8" creationId="{69A560BE-D004-41C6-BBED-2DCE7CD86662}"/>
          </ac:picMkLst>
        </pc:picChg>
      </pc:sldChg>
      <pc:sldChg chg="del">
        <pc:chgData name="MARCO GERALDI" userId="9990626b-3637-408b-ba6a-67fb3fd6e858" providerId="ADAL" clId="{33E7541C-E4ED-411B-9CAB-89DAE62C232A}" dt="2020-06-07T18:07:35.901" v="1" actId="2696"/>
        <pc:sldMkLst>
          <pc:docMk/>
          <pc:sldMk cId="359287255" sldId="412"/>
        </pc:sldMkLst>
      </pc:sldChg>
      <pc:sldChg chg="addSp delSp modSp add">
        <pc:chgData name="MARCO GERALDI" userId="9990626b-3637-408b-ba6a-67fb3fd6e858" providerId="ADAL" clId="{33E7541C-E4ED-411B-9CAB-89DAE62C232A}" dt="2020-06-09T10:09:45.023" v="15"/>
        <pc:sldMkLst>
          <pc:docMk/>
          <pc:sldMk cId="2745290452" sldId="417"/>
        </pc:sldMkLst>
        <pc:spChg chg="del">
          <ac:chgData name="MARCO GERALDI" userId="9990626b-3637-408b-ba6a-67fb3fd6e858" providerId="ADAL" clId="{33E7541C-E4ED-411B-9CAB-89DAE62C232A}" dt="2020-06-09T10:09:39.705" v="13" actId="478"/>
          <ac:spMkLst>
            <pc:docMk/>
            <pc:sldMk cId="2745290452" sldId="417"/>
            <ac:spMk id="2" creationId="{7E0910CD-6A30-406D-B2B8-098AF2C9680B}"/>
          </ac:spMkLst>
        </pc:spChg>
        <pc:spChg chg="del">
          <ac:chgData name="MARCO GERALDI" userId="9990626b-3637-408b-ba6a-67fb3fd6e858" providerId="ADAL" clId="{33E7541C-E4ED-411B-9CAB-89DAE62C232A}" dt="2020-06-09T10:09:45.023" v="15"/>
          <ac:spMkLst>
            <pc:docMk/>
            <pc:sldMk cId="2745290452" sldId="417"/>
            <ac:spMk id="3" creationId="{4169B697-5D62-4404-9325-74B901B03803}"/>
          </ac:spMkLst>
        </pc:spChg>
        <pc:picChg chg="add mod">
          <ac:chgData name="MARCO GERALDI" userId="9990626b-3637-408b-ba6a-67fb3fd6e858" providerId="ADAL" clId="{33E7541C-E4ED-411B-9CAB-89DAE62C232A}" dt="2020-06-09T10:09:45.023" v="15"/>
          <ac:picMkLst>
            <pc:docMk/>
            <pc:sldMk cId="2745290452" sldId="417"/>
            <ac:picMk id="6" creationId="{144FC374-EEEF-4F8D-A5E5-BAE279D5DDC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7F0C3DDE-1582-EB4A-9F6F-1E49AF053CE9}" type="datetime1">
              <a:rPr lang="it-IT" smtClean="0"/>
              <a:pPr/>
              <a:t>02/07/2020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13CC77CE-E38D-AC46-96B3-2D01D3AAD07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98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E840599B-D0CE-5C40-BAEE-4119EEB23E8E}" type="datetime1">
              <a:rPr lang="it-IT" smtClean="0"/>
              <a:pPr/>
              <a:t>02/07/2020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0" tIns="48295" rIns="96590" bIns="4829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590" tIns="48295" rIns="96590" bIns="48295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0C823F87-09DE-464A-B56D-C228B1DD312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92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4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49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07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 userDrawn="1"/>
        </p:nvSpPr>
        <p:spPr>
          <a:xfrm>
            <a:off x="71500" y="4319478"/>
            <a:ext cx="4500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Progetto: </a:t>
            </a:r>
            <a:r>
              <a:rPr lang="it-IT" sz="1050" b="1" i="1" dirty="0">
                <a:solidFill>
                  <a:srgbClr val="FF0000"/>
                </a:solidFill>
              </a:rPr>
              <a:t>Andrea Airale/ Alessandro Ferraris</a:t>
            </a:r>
          </a:p>
          <a:p>
            <a:pPr>
              <a:lnSpc>
                <a:spcPts val="1000"/>
              </a:lnSpc>
            </a:pPr>
            <a:endParaRPr lang="it-IT" sz="1050" b="1" i="1" dirty="0">
              <a:solidFill>
                <a:srgbClr val="3366CB"/>
              </a:solidFill>
            </a:endParaRPr>
          </a:p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Attività:</a:t>
            </a:r>
            <a:r>
              <a:rPr lang="it-IT" sz="1050" b="1" i="1" dirty="0">
                <a:solidFill>
                  <a:srgbClr val="3366CB"/>
                </a:solidFill>
              </a:rPr>
              <a:t> </a:t>
            </a:r>
            <a:r>
              <a:rPr lang="it-IT" sz="1050" b="1" i="1" dirty="0">
                <a:solidFill>
                  <a:srgbClr val="FF0000"/>
                </a:solidFill>
              </a:rPr>
              <a:t>Nome e Cognome</a:t>
            </a:r>
            <a:endParaRPr lang="it-IT" sz="10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846124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2000" b="1" kern="1200" dirty="0">
                <a:solidFill>
                  <a:srgbClr val="2F72B4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D6A50ED2-D6C4-4E3E-A7F3-E5D66CF6EA4C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D8F0657F-9950-46E1-AC92-1073B3288C53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76439" y="750052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992098"/>
            <a:ext cx="7315200" cy="464422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buNone/>
              <a:defRPr lang="it-IT" sz="18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Sub titolo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790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63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kNfP1vw2Img&amp;t=327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880/" TargetMode="External"/><Relationship Id="rId2" Type="http://schemas.openxmlformats.org/officeDocument/2006/relationships/hyperlink" Target="https://www.youtube.com/watch?v=2tIUts0fyFk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://192.168.1.110:1880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docs/user-guide/runtime/securing-node-r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embedded-software/x-cube-aws.html" TargetMode="External"/><Relationship Id="rId2" Type="http://schemas.openxmlformats.org/officeDocument/2006/relationships/hyperlink" Target="https://www.st.com/en/development-tools/stm32cubei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.com/en/evaluation-tools/32f769idiscovery.html" TargetMode="External"/><Relationship Id="rId4" Type="http://schemas.openxmlformats.org/officeDocument/2006/relationships/hyperlink" Target="https://ttssh2.osdn.jp/index.html.e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I5jX9TJYfj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8626" y="1312591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796797-B7D3-4443-B04F-BA6221B11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</p:spPr>
        <p:txBody>
          <a:bodyPr/>
          <a:lstStyle/>
          <a:p>
            <a:r>
              <a:rPr lang="en-US" i="1" dirty="0"/>
              <a:t>Property of </a:t>
            </a:r>
            <a:r>
              <a:rPr lang="en-US" b="1" i="1" dirty="0"/>
              <a:t>BEOND </a:t>
            </a:r>
            <a:r>
              <a:rPr lang="en-US" b="1" i="1" dirty="0" err="1"/>
              <a:t>s.r.l</a:t>
            </a:r>
            <a:r>
              <a:rPr lang="en-US" b="1" i="1" dirty="0"/>
              <a:t>. </a:t>
            </a:r>
            <a:r>
              <a:rPr lang="en-US" i="1" dirty="0"/>
              <a:t>cannot be distributed or reproduced without authorization</a:t>
            </a:r>
          </a:p>
          <a:p>
            <a:endParaRPr lang="en-US" sz="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41E136-4F6B-4D8F-88FA-66AE3F8725C8}"/>
              </a:ext>
            </a:extLst>
          </p:cNvPr>
          <p:cNvSpPr txBox="1"/>
          <p:nvPr/>
        </p:nvSpPr>
        <p:spPr>
          <a:xfrm>
            <a:off x="2072638" y="3196002"/>
            <a:ext cx="49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75000"/>
                  </a:schemeClr>
                </a:solidFill>
              </a:rPr>
              <a:t>X-CUBE-AWS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3C71AA-95EB-448E-A476-03A0251C158C}"/>
              </a:ext>
            </a:extLst>
          </p:cNvPr>
          <p:cNvSpPr txBox="1"/>
          <p:nvPr/>
        </p:nvSpPr>
        <p:spPr>
          <a:xfrm>
            <a:off x="6779419" y="4393406"/>
            <a:ext cx="22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rev1.0 09/06/2020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994732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2E47BF-5516-4987-B6C4-A4EEFDAD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Cloud_run</a:t>
            </a:r>
            <a:r>
              <a:rPr lang="it-IT" dirty="0"/>
              <a:t>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396A8C-A2A1-4887-B8C1-522976FE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/>
              <a:t>The </a:t>
            </a:r>
            <a:r>
              <a:rPr lang="it-IT" b="0" dirty="0" err="1"/>
              <a:t>main</a:t>
            </a:r>
            <a:r>
              <a:rPr lang="it-IT" b="0" dirty="0"/>
              <a:t> </a:t>
            </a:r>
            <a:r>
              <a:rPr lang="it-IT" b="0" dirty="0" err="1"/>
              <a:t>differences</a:t>
            </a:r>
            <a:r>
              <a:rPr lang="it-IT" b="0" dirty="0"/>
              <a:t> with the last </a:t>
            </a:r>
            <a:r>
              <a:rPr lang="it-IT" b="0" dirty="0" err="1"/>
              <a:t>example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in the </a:t>
            </a:r>
            <a:r>
              <a:rPr lang="it-IT" b="0" dirty="0" err="1"/>
              <a:t>aws_sub</a:t>
            </a:r>
            <a:r>
              <a:rPr lang="it-IT" b="0" dirty="0"/>
              <a:t>[..].c file.</a:t>
            </a:r>
          </a:p>
          <a:p>
            <a:r>
              <a:rPr lang="it-IT" b="0" dirty="0"/>
              <a:t>One </a:t>
            </a:r>
            <a:r>
              <a:rPr lang="it-IT" b="0" dirty="0" err="1"/>
              <a:t>important</a:t>
            </a:r>
            <a:r>
              <a:rPr lang="it-IT" b="0" dirty="0"/>
              <a:t> feature of </a:t>
            </a:r>
            <a:r>
              <a:rPr lang="it-IT" b="0" dirty="0" err="1"/>
              <a:t>our</a:t>
            </a:r>
            <a:r>
              <a:rPr lang="it-IT" b="0" dirty="0"/>
              <a:t> project </a:t>
            </a:r>
            <a:r>
              <a:rPr lang="it-IT" b="0" dirty="0" err="1"/>
              <a:t>is</a:t>
            </a:r>
            <a:r>
              <a:rPr lang="it-IT" b="0" dirty="0"/>
              <a:t> to </a:t>
            </a:r>
            <a:r>
              <a:rPr lang="it-IT" b="0" dirty="0" err="1"/>
              <a:t>send</a:t>
            </a:r>
            <a:r>
              <a:rPr lang="it-IT" b="0" dirty="0"/>
              <a:t> feedback data to AWS. Using the flag </a:t>
            </a:r>
            <a:r>
              <a:rPr lang="it-IT" b="0" dirty="0" err="1"/>
              <a:t>setted</a:t>
            </a:r>
            <a:r>
              <a:rPr lang="it-IT" b="0" dirty="0"/>
              <a:t> by the timer, </a:t>
            </a:r>
            <a:r>
              <a:rPr lang="it-IT" b="0" dirty="0" err="1"/>
              <a:t>each</a:t>
            </a:r>
            <a:r>
              <a:rPr lang="it-IT" b="0" dirty="0"/>
              <a:t> timer </a:t>
            </a:r>
            <a:r>
              <a:rPr lang="it-IT" b="0" dirty="0" err="1"/>
              <a:t>interval</a:t>
            </a:r>
            <a:r>
              <a:rPr lang="it-IT" b="0" dirty="0"/>
              <a:t>, the payload </a:t>
            </a:r>
            <a:r>
              <a:rPr lang="it-IT" b="0" dirty="0" err="1"/>
              <a:t>containing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data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published</a:t>
            </a:r>
            <a:r>
              <a:rPr lang="it-IT" b="0" dirty="0"/>
              <a:t> to the </a:t>
            </a:r>
            <a:r>
              <a:rPr lang="it-IT" b="0" dirty="0" err="1"/>
              <a:t>topic</a:t>
            </a:r>
            <a:r>
              <a:rPr lang="it-IT" b="0" dirty="0"/>
              <a:t>.</a:t>
            </a:r>
          </a:p>
          <a:p>
            <a:r>
              <a:rPr lang="it-IT" b="0" dirty="0"/>
              <a:t>For </a:t>
            </a:r>
            <a:r>
              <a:rPr lang="it-IT" b="0" dirty="0" err="1"/>
              <a:t>cleanness</a:t>
            </a:r>
            <a:r>
              <a:rPr lang="it-IT" b="0" dirty="0"/>
              <a:t>, the payload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built</a:t>
            </a:r>
            <a:r>
              <a:rPr lang="it-IT" b="0" dirty="0"/>
              <a:t> inside the </a:t>
            </a:r>
            <a:r>
              <a:rPr lang="it-IT" b="0" dirty="0" err="1"/>
              <a:t>function</a:t>
            </a:r>
            <a:r>
              <a:rPr lang="it-IT" b="0" dirty="0"/>
              <a:t> :</a:t>
            </a:r>
          </a:p>
          <a:p>
            <a:pPr algn="ctr"/>
            <a:r>
              <a:rPr lang="it-IT" b="0" i="1" dirty="0"/>
              <a:t>iot_create_payload(</a:t>
            </a:r>
            <a:r>
              <a:rPr lang="it-IT" b="0" i="1" dirty="0" err="1"/>
              <a:t>cPayload</a:t>
            </a:r>
            <a:r>
              <a:rPr lang="it-IT" b="0" i="1" dirty="0"/>
              <a:t>);</a:t>
            </a:r>
          </a:p>
          <a:p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definitions</a:t>
            </a:r>
            <a:r>
              <a:rPr lang="it-IT" b="0" dirty="0"/>
              <a:t> </a:t>
            </a:r>
            <a:r>
              <a:rPr lang="it-IT" b="0" dirty="0" err="1"/>
              <a:t>needed</a:t>
            </a:r>
            <a:r>
              <a:rPr lang="it-IT" b="0" dirty="0"/>
              <a:t> are inside the </a:t>
            </a:r>
            <a:r>
              <a:rPr lang="it-IT" b="0" dirty="0" err="1"/>
              <a:t>same</a:t>
            </a:r>
            <a:r>
              <a:rPr lang="it-IT" b="0" dirty="0"/>
              <a:t> file.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74576B-F006-4B30-9402-CDDCEE63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2A39CD-C9E5-4ECF-8750-F42AB87C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202287E-0B9B-4020-805C-EAAF72EC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650" y="1059631"/>
            <a:ext cx="4128931" cy="30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4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8ADED-64D6-4625-BB9F-E70B1FCE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Creating</a:t>
            </a:r>
            <a:r>
              <a:rPr lang="it-IT" dirty="0"/>
              <a:t> the Payload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2FEA4F-933B-4BD2-9367-FDF61EF5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326E30-DED5-43F8-A9A2-90614569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4CFC189-39AC-4EF7-BA13-02B79B954F7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358265"/>
            <a:ext cx="4011612" cy="2750819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EEBEBD6-5644-4915-872F-CD01F8273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/>
              <a:t>The </a:t>
            </a:r>
            <a:r>
              <a:rPr lang="it-IT" b="0" dirty="0" err="1"/>
              <a:t>message</a:t>
            </a:r>
            <a:r>
              <a:rPr lang="it-IT" b="0" dirty="0"/>
              <a:t> </a:t>
            </a:r>
            <a:r>
              <a:rPr lang="it-IT" b="0" dirty="0" err="1"/>
              <a:t>sent</a:t>
            </a:r>
            <a:r>
              <a:rPr lang="it-IT" b="0" dirty="0"/>
              <a:t> to AWS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this</a:t>
            </a:r>
            <a:r>
              <a:rPr lang="it-IT" b="0" dirty="0"/>
              <a:t>:</a:t>
            </a:r>
          </a:p>
          <a:p>
            <a:endParaRPr lang="it-IT" b="0" dirty="0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A164CFD-EF24-4746-8491-EEB56EC9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4" y="1358265"/>
            <a:ext cx="2652857" cy="32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52989-DFDD-4FEF-AD33-6E7171C0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MQTTcallbackHandler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A62F54-8D47-4E1A-B5F9-DDC3B98B3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 err="1"/>
              <a:t>When</a:t>
            </a:r>
            <a:r>
              <a:rPr lang="it-IT" dirty="0"/>
              <a:t> </a:t>
            </a:r>
            <a:r>
              <a:rPr lang="it-IT" b="0" dirty="0" err="1"/>
              <a:t>any</a:t>
            </a:r>
            <a:r>
              <a:rPr lang="it-IT" b="0" dirty="0"/>
              <a:t> input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given</a:t>
            </a:r>
            <a:r>
              <a:rPr lang="it-IT" b="0" dirty="0"/>
              <a:t> by the dashboard, a </a:t>
            </a:r>
            <a:r>
              <a:rPr lang="it-IT" b="0" dirty="0" err="1"/>
              <a:t>message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published</a:t>
            </a:r>
            <a:r>
              <a:rPr lang="it-IT" b="0" dirty="0"/>
              <a:t> on the </a:t>
            </a:r>
            <a:r>
              <a:rPr lang="it-IT" b="0" dirty="0" err="1"/>
              <a:t>topic</a:t>
            </a:r>
            <a:r>
              <a:rPr lang="it-IT" b="0" dirty="0"/>
              <a:t> in </a:t>
            </a:r>
            <a:r>
              <a:rPr lang="it-IT" b="0" dirty="0" err="1"/>
              <a:t>wich</a:t>
            </a:r>
            <a:r>
              <a:rPr lang="it-IT" b="0" dirty="0"/>
              <a:t> the board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subscribed</a:t>
            </a:r>
            <a:r>
              <a:rPr lang="it-IT" b="0" dirty="0"/>
              <a:t>, so the </a:t>
            </a:r>
            <a:r>
              <a:rPr lang="it-IT" b="0" dirty="0" err="1"/>
              <a:t>handler</a:t>
            </a:r>
            <a:r>
              <a:rPr lang="it-IT" b="0" dirty="0"/>
              <a:t>  </a:t>
            </a:r>
            <a:r>
              <a:rPr lang="it-IT" b="0" dirty="0" err="1"/>
              <a:t>will</a:t>
            </a:r>
            <a:r>
              <a:rPr lang="it-IT" b="0" dirty="0"/>
              <a:t> trigger.</a:t>
            </a:r>
          </a:p>
          <a:p>
            <a:r>
              <a:rPr lang="it-IT" b="0" dirty="0"/>
              <a:t>At </a:t>
            </a:r>
            <a:r>
              <a:rPr lang="it-IT" b="0" dirty="0" err="1"/>
              <a:t>this</a:t>
            </a:r>
            <a:r>
              <a:rPr lang="it-IT" b="0" dirty="0"/>
              <a:t> point, the device </a:t>
            </a:r>
            <a:r>
              <a:rPr lang="it-IT" b="0" dirty="0" err="1"/>
              <a:t>parsed</a:t>
            </a:r>
            <a:r>
              <a:rPr lang="it-IT" b="0" dirty="0"/>
              <a:t> the </a:t>
            </a:r>
            <a:r>
              <a:rPr lang="it-IT" b="0" dirty="0" err="1"/>
              <a:t>message</a:t>
            </a:r>
            <a:r>
              <a:rPr lang="it-IT" b="0" dirty="0"/>
              <a:t> and split </a:t>
            </a:r>
            <a:r>
              <a:rPr lang="it-IT" b="0" dirty="0" err="1"/>
              <a:t>each</a:t>
            </a:r>
            <a:r>
              <a:rPr lang="it-IT" b="0" dirty="0"/>
              <a:t> token </a:t>
            </a:r>
            <a:r>
              <a:rPr lang="it-IT" b="0" dirty="0" err="1"/>
              <a:t>using</a:t>
            </a:r>
            <a:r>
              <a:rPr lang="it-IT" b="0" dirty="0"/>
              <a:t> the </a:t>
            </a:r>
            <a:r>
              <a:rPr lang="it-IT" b="0" i="1" dirty="0" err="1"/>
              <a:t>jsmn</a:t>
            </a:r>
            <a:r>
              <a:rPr lang="it-IT" b="0" i="1" dirty="0"/>
              <a:t> </a:t>
            </a:r>
            <a:r>
              <a:rPr lang="it-IT" b="0" i="1" dirty="0" err="1"/>
              <a:t>parser</a:t>
            </a:r>
            <a:r>
              <a:rPr lang="it-IT" b="0" i="1" dirty="0"/>
              <a:t> </a:t>
            </a:r>
            <a:r>
              <a:rPr lang="it-IT" b="0" dirty="0"/>
              <a:t>in </a:t>
            </a:r>
            <a:r>
              <a:rPr lang="it-IT" b="0" dirty="0" err="1"/>
              <a:t>order</a:t>
            </a:r>
            <a:r>
              <a:rPr lang="it-IT" b="0" dirty="0"/>
              <a:t> to </a:t>
            </a:r>
            <a:r>
              <a:rPr lang="it-IT" b="0" dirty="0" err="1"/>
              <a:t>get</a:t>
            </a:r>
            <a:r>
              <a:rPr lang="it-IT" b="0" dirty="0"/>
              <a:t> the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/>
              <a:t>that</a:t>
            </a:r>
            <a:r>
              <a:rPr lang="it-IT" b="0" dirty="0"/>
              <a:t> </a:t>
            </a:r>
            <a:r>
              <a:rPr lang="it-IT" b="0" dirty="0" err="1"/>
              <a:t>have</a:t>
            </a:r>
            <a:r>
              <a:rPr lang="it-IT" b="0" dirty="0"/>
              <a:t> to </a:t>
            </a:r>
            <a:r>
              <a:rPr lang="it-IT" b="0" dirty="0" err="1"/>
              <a:t>been</a:t>
            </a:r>
            <a:r>
              <a:rPr lang="it-IT" b="0" dirty="0"/>
              <a:t> </a:t>
            </a:r>
            <a:r>
              <a:rPr lang="it-IT" b="0" dirty="0" err="1"/>
              <a:t>sent</a:t>
            </a:r>
            <a:r>
              <a:rPr lang="it-IT" b="0" dirty="0"/>
              <a:t> to the servo controller. </a:t>
            </a:r>
          </a:p>
          <a:p>
            <a:endParaRPr lang="it-IT" b="0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E36029-BF2D-4F97-AA62-3FF0912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091CFB-5F18-48BC-839B-D96501FB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C45F679-47B1-4A95-9C73-319FB929BFB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882971"/>
            <a:ext cx="4011612" cy="37014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987C323-F11A-403A-BDB8-005B0C017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50"/>
          <a:stretch/>
        </p:blipFill>
        <p:spPr>
          <a:xfrm>
            <a:off x="972154" y="3029920"/>
            <a:ext cx="2698390" cy="1803400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02F3BE0-7596-422F-97D2-2CAF86BAA751}"/>
              </a:ext>
            </a:extLst>
          </p:cNvPr>
          <p:cNvSpPr/>
          <p:nvPr/>
        </p:nvSpPr>
        <p:spPr>
          <a:xfrm flipV="1">
            <a:off x="1977390" y="3829049"/>
            <a:ext cx="909930" cy="209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33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73C544-6A40-461F-9CF8-16D79A0B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MQTTcallbackHandler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6746EA-2EE1-4CEF-AA07-D48B3142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 err="1"/>
              <a:t>When</a:t>
            </a:r>
            <a:r>
              <a:rPr lang="it-IT" b="0" dirty="0"/>
              <a:t> the </a:t>
            </a:r>
            <a:r>
              <a:rPr lang="it-IT" b="0" dirty="0" err="1"/>
              <a:t>parsing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ended</a:t>
            </a:r>
            <a:r>
              <a:rPr lang="it-IT" b="0" dirty="0"/>
              <a:t>, the position or the led status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stored</a:t>
            </a:r>
            <a:r>
              <a:rPr lang="it-IT" b="0" dirty="0"/>
              <a:t> in </a:t>
            </a:r>
            <a:r>
              <a:rPr lang="it-IT" i="1" dirty="0" err="1"/>
              <a:t>buf</a:t>
            </a:r>
            <a:r>
              <a:rPr lang="it-IT" b="0" i="1" dirty="0"/>
              <a:t>  </a:t>
            </a:r>
            <a:r>
              <a:rPr lang="it-IT" b="0" dirty="0"/>
              <a:t>.</a:t>
            </a:r>
          </a:p>
          <a:p>
            <a:r>
              <a:rPr lang="it-IT" b="0" dirty="0" err="1"/>
              <a:t>If</a:t>
            </a:r>
            <a:r>
              <a:rPr lang="it-IT" b="0" dirty="0"/>
              <a:t> </a:t>
            </a:r>
            <a:r>
              <a:rPr lang="it-IT" b="0" dirty="0" err="1"/>
              <a:t>buf</a:t>
            </a:r>
            <a:r>
              <a:rPr lang="it-IT" b="0" dirty="0"/>
              <a:t> </a:t>
            </a:r>
            <a:r>
              <a:rPr lang="it-IT" b="0" dirty="0" err="1"/>
              <a:t>contains</a:t>
            </a:r>
            <a:r>
              <a:rPr lang="it-IT" b="0" dirty="0"/>
              <a:t> the position of the </a:t>
            </a:r>
            <a:r>
              <a:rPr lang="it-IT" b="0" dirty="0" err="1"/>
              <a:t>motors</a:t>
            </a:r>
            <a:r>
              <a:rPr lang="it-IT" b="0" dirty="0"/>
              <a:t>, </a:t>
            </a:r>
            <a:r>
              <a:rPr lang="it-IT" b="0" dirty="0" err="1"/>
              <a:t>it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be </a:t>
            </a:r>
            <a:r>
              <a:rPr lang="it-IT" b="0" dirty="0" err="1"/>
              <a:t>sent</a:t>
            </a:r>
            <a:r>
              <a:rPr lang="it-IT" b="0" dirty="0"/>
              <a:t> via UART to the </a:t>
            </a:r>
            <a:r>
              <a:rPr lang="it-IT" b="0" dirty="0" err="1"/>
              <a:t>motor</a:t>
            </a:r>
            <a:r>
              <a:rPr lang="it-IT" b="0" dirty="0"/>
              <a:t> controller.</a:t>
            </a:r>
          </a:p>
          <a:p>
            <a:r>
              <a:rPr lang="it-IT" b="0" dirty="0"/>
              <a:t>At the end, an update on the </a:t>
            </a:r>
            <a:r>
              <a:rPr lang="it-IT" b="0" dirty="0" err="1"/>
              <a:t>operation</a:t>
            </a:r>
            <a:r>
              <a:rPr lang="it-IT" b="0" dirty="0"/>
              <a:t> status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published</a:t>
            </a:r>
            <a:r>
              <a:rPr lang="it-IT" b="0" dirty="0"/>
              <a:t> on the </a:t>
            </a:r>
            <a:r>
              <a:rPr lang="it-IT" b="0" dirty="0" err="1"/>
              <a:t>topic</a:t>
            </a:r>
            <a:r>
              <a:rPr lang="it-IT" b="0" dirty="0"/>
              <a:t>: </a:t>
            </a:r>
            <a:r>
              <a:rPr lang="it-IT" b="0" dirty="0" err="1"/>
              <a:t>doing</a:t>
            </a:r>
            <a:r>
              <a:rPr lang="it-IT" b="0" dirty="0"/>
              <a:t>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</a:t>
            </a:r>
            <a:r>
              <a:rPr lang="it-IT" b="0" dirty="0" err="1"/>
              <a:t>have</a:t>
            </a:r>
            <a:r>
              <a:rPr lang="it-IT" b="0" dirty="0"/>
              <a:t> live feedback of the </a:t>
            </a:r>
            <a:r>
              <a:rPr lang="it-IT" b="0" dirty="0" err="1"/>
              <a:t>operations</a:t>
            </a:r>
            <a:r>
              <a:rPr lang="it-IT" b="0" dirty="0"/>
              <a:t> </a:t>
            </a:r>
            <a:r>
              <a:rPr lang="it-IT" b="0" dirty="0" err="1"/>
              <a:t>done</a:t>
            </a:r>
            <a:r>
              <a:rPr lang="it-IT" b="0" dirty="0"/>
              <a:t> by the board, </a:t>
            </a:r>
            <a:r>
              <a:rPr lang="it-IT" b="0" dirty="0" err="1"/>
              <a:t>displaying</a:t>
            </a:r>
            <a:r>
              <a:rPr lang="it-IT" b="0" dirty="0"/>
              <a:t> </a:t>
            </a:r>
            <a:r>
              <a:rPr lang="it-IT" b="0" dirty="0" err="1"/>
              <a:t>them</a:t>
            </a:r>
            <a:r>
              <a:rPr lang="it-IT" b="0" dirty="0"/>
              <a:t> on the dashboard </a:t>
            </a:r>
            <a:r>
              <a:rPr lang="it-IT" b="0" dirty="0" err="1"/>
              <a:t>as</a:t>
            </a:r>
            <a:r>
              <a:rPr lang="it-IT" b="0" dirty="0"/>
              <a:t> </a:t>
            </a:r>
            <a:r>
              <a:rPr lang="it-IT" b="0" dirty="0" err="1"/>
              <a:t>notifications</a:t>
            </a:r>
            <a:r>
              <a:rPr lang="it-IT" b="0" dirty="0"/>
              <a:t>.</a:t>
            </a:r>
          </a:p>
          <a:p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51A580-E82B-4CA3-8D78-5F63B328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29524B-35E4-460E-930D-40759455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422E28C-754C-4ED3-9B4A-2FCF248E753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764818"/>
            <a:ext cx="4011612" cy="39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1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ADA223-8ABE-4332-8E86-6F3523AA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CC2C06-2224-47CC-99E8-BCF5DB06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Segnaposto contenuto 5" descr="Immagine che contiene monitor, screenshot, schermo, televisione&#10;&#10;Descrizione generata automaticamente">
            <a:extLst>
              <a:ext uri="{FF2B5EF4-FFF2-40B4-BE49-F238E27FC236}">
                <a16:creationId xmlns:a16="http://schemas.microsoft.com/office/drawing/2014/main" id="{144FC374-EEEF-4F8D-A5E5-BAE279D5D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01" y="749300"/>
            <a:ext cx="8192998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9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8916F-232F-4B78-9568-D9EDAFED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Node-Red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A9B8244-976D-4262-A541-A46A333B9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613" y="1111068"/>
            <a:ext cx="4011612" cy="3245214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A7355F-8192-4E6C-9492-9DD5CAD2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461175-4E82-4035-8147-08B71648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9A444D-1429-4F95-A1ED-9EF5937A973D}"/>
              </a:ext>
            </a:extLst>
          </p:cNvPr>
          <p:cNvSpPr txBox="1"/>
          <p:nvPr/>
        </p:nvSpPr>
        <p:spPr>
          <a:xfrm>
            <a:off x="164306" y="1035844"/>
            <a:ext cx="40790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 of the flow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: </a:t>
            </a: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analyze</a:t>
            </a:r>
            <a:r>
              <a:rPr lang="it-IT" dirty="0"/>
              <a:t> one </a:t>
            </a:r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time.</a:t>
            </a:r>
          </a:p>
          <a:p>
            <a:endParaRPr lang="it-IT" dirty="0"/>
          </a:p>
          <a:p>
            <a:r>
              <a:rPr lang="it-IT" dirty="0"/>
              <a:t>The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mainly</a:t>
            </a:r>
            <a:r>
              <a:rPr lang="it-IT" dirty="0"/>
              <a:t> split in </a:t>
            </a:r>
            <a:r>
              <a:rPr lang="it-IT" dirty="0" err="1"/>
              <a:t>two</a:t>
            </a:r>
            <a:r>
              <a:rPr lang="it-IT" dirty="0"/>
              <a:t> parts: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Get</a:t>
            </a:r>
            <a:r>
              <a:rPr lang="it-IT" dirty="0"/>
              <a:t> the inputs from the dashboard and </a:t>
            </a:r>
            <a:r>
              <a:rPr lang="it-IT" dirty="0" err="1"/>
              <a:t>publish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on the </a:t>
            </a:r>
            <a:r>
              <a:rPr lang="it-IT" dirty="0" err="1"/>
              <a:t>topic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Get</a:t>
            </a:r>
            <a:r>
              <a:rPr lang="it-IT" dirty="0"/>
              <a:t> the feedback data </a:t>
            </a:r>
            <a:r>
              <a:rPr lang="it-IT" dirty="0" err="1"/>
              <a:t>sent</a:t>
            </a:r>
            <a:r>
              <a:rPr lang="it-IT" dirty="0"/>
              <a:t> by the board and display </a:t>
            </a:r>
            <a:r>
              <a:rPr lang="it-IT" dirty="0" err="1"/>
              <a:t>them</a:t>
            </a:r>
            <a:r>
              <a:rPr lang="it-IT" dirty="0"/>
              <a:t> on the dashboard 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2F85F574-E4DE-48A9-B95C-EE8E6D924F8B}"/>
              </a:ext>
            </a:extLst>
          </p:cNvPr>
          <p:cNvSpPr/>
          <p:nvPr/>
        </p:nvSpPr>
        <p:spPr>
          <a:xfrm>
            <a:off x="5143500" y="2950369"/>
            <a:ext cx="3693319" cy="1335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44EDFDC-AA9F-408D-BBEB-B336C189CFD2}"/>
              </a:ext>
            </a:extLst>
          </p:cNvPr>
          <p:cNvSpPr/>
          <p:nvPr/>
        </p:nvSpPr>
        <p:spPr>
          <a:xfrm>
            <a:off x="5143499" y="1650218"/>
            <a:ext cx="3693319" cy="12310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8045B1D-674C-47CF-A0F8-5876E20050EE}"/>
              </a:ext>
            </a:extLst>
          </p:cNvPr>
          <p:cNvSpPr txBox="1"/>
          <p:nvPr/>
        </p:nvSpPr>
        <p:spPr>
          <a:xfrm>
            <a:off x="4519216" y="2070794"/>
            <a:ext cx="39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2660DAF-0C64-425B-BC49-1C799304A744}"/>
              </a:ext>
            </a:extLst>
          </p:cNvPr>
          <p:cNvSpPr txBox="1"/>
          <p:nvPr/>
        </p:nvSpPr>
        <p:spPr>
          <a:xfrm>
            <a:off x="4572000" y="3361175"/>
            <a:ext cx="39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551291F-E877-4C10-B974-7CC5FC0EE61E}"/>
              </a:ext>
            </a:extLst>
          </p:cNvPr>
          <p:cNvCxnSpPr>
            <a:cxnSpLocks/>
          </p:cNvCxnSpPr>
          <p:nvPr/>
        </p:nvCxnSpPr>
        <p:spPr>
          <a:xfrm>
            <a:off x="4776439" y="3559394"/>
            <a:ext cx="2916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44BEC9B-70C9-4FD1-868A-9AA17EC3E15A}"/>
              </a:ext>
            </a:extLst>
          </p:cNvPr>
          <p:cNvCxnSpPr>
            <a:cxnSpLocks/>
          </p:cNvCxnSpPr>
          <p:nvPr/>
        </p:nvCxnSpPr>
        <p:spPr>
          <a:xfrm>
            <a:off x="4770039" y="2255460"/>
            <a:ext cx="3055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8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7E0D8-6108-4BF1-8015-11DA371D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Dashboard Inputs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6D208-90D2-4357-88A3-68F105A6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400" b="0" dirty="0"/>
              <a:t>The </a:t>
            </a:r>
            <a:r>
              <a:rPr lang="it-IT" sz="1400" b="0" dirty="0" err="1"/>
              <a:t>nodes</a:t>
            </a:r>
            <a:r>
              <a:rPr lang="it-IT" sz="1400" b="0" dirty="0"/>
              <a:t> </a:t>
            </a:r>
            <a:r>
              <a:rPr lang="it-IT" sz="1400" b="0" dirty="0" err="1"/>
              <a:t>used</a:t>
            </a:r>
            <a:r>
              <a:rPr lang="it-IT" sz="1400" b="0" dirty="0"/>
              <a:t> in </a:t>
            </a:r>
            <a:r>
              <a:rPr lang="it-IT" sz="1400" b="0" dirty="0" err="1"/>
              <a:t>this</a:t>
            </a:r>
            <a:r>
              <a:rPr lang="it-IT" sz="1400" b="0" dirty="0"/>
              <a:t> </a:t>
            </a:r>
            <a:r>
              <a:rPr lang="it-IT" sz="1400" b="0" dirty="0" err="1"/>
              <a:t>section</a:t>
            </a:r>
            <a:r>
              <a:rPr lang="it-IT" sz="1400" b="0" dirty="0"/>
              <a:t> are the following: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b="0" i="1" dirty="0" err="1">
                <a:solidFill>
                  <a:srgbClr val="25588B"/>
                </a:solidFill>
              </a:rPr>
              <a:t>Buttons</a:t>
            </a:r>
            <a:r>
              <a:rPr lang="it-IT" sz="1400" b="0" dirty="0"/>
              <a:t> to </a:t>
            </a:r>
            <a:r>
              <a:rPr lang="it-IT" sz="1400" b="0" dirty="0" err="1"/>
              <a:t>send</a:t>
            </a:r>
            <a:r>
              <a:rPr lang="it-IT" sz="1400" b="0" dirty="0"/>
              <a:t> a </a:t>
            </a:r>
            <a:r>
              <a:rPr lang="it-IT" sz="1400" b="0" dirty="0" err="1"/>
              <a:t>fixed</a:t>
            </a:r>
            <a:r>
              <a:rPr lang="it-IT" sz="1400" b="0" dirty="0"/>
              <a:t> position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b="0" i="1" dirty="0">
                <a:solidFill>
                  <a:srgbClr val="5292D2"/>
                </a:solidFill>
              </a:rPr>
              <a:t>Sliders</a:t>
            </a:r>
            <a:r>
              <a:rPr lang="it-IT" sz="1400" b="0" dirty="0"/>
              <a:t> to </a:t>
            </a:r>
            <a:r>
              <a:rPr lang="it-IT" sz="1400" b="0" dirty="0" err="1"/>
              <a:t>modify</a:t>
            </a:r>
            <a:r>
              <a:rPr lang="it-IT" sz="1400" b="0" dirty="0"/>
              <a:t> </a:t>
            </a:r>
            <a:r>
              <a:rPr lang="it-IT" sz="1400" b="0" dirty="0" err="1"/>
              <a:t>value</a:t>
            </a:r>
            <a:r>
              <a:rPr lang="it-IT" sz="1400" b="0" dirty="0"/>
              <a:t> and </a:t>
            </a:r>
            <a:r>
              <a:rPr lang="it-IT" sz="1400" b="0" dirty="0" err="1"/>
              <a:t>motor</a:t>
            </a:r>
            <a:r>
              <a:rPr lang="it-IT" sz="1400" b="0" dirty="0"/>
              <a:t> positions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b="0" i="1" dirty="0" err="1">
                <a:solidFill>
                  <a:schemeClr val="accent2"/>
                </a:solidFill>
              </a:rPr>
              <a:t>Functions</a:t>
            </a:r>
            <a:r>
              <a:rPr lang="it-IT" sz="1400" b="0" dirty="0"/>
              <a:t> to </a:t>
            </a:r>
            <a:r>
              <a:rPr lang="it-IT" sz="1400" b="0" dirty="0" err="1"/>
              <a:t>get</a:t>
            </a:r>
            <a:r>
              <a:rPr lang="it-IT" sz="1400" b="0" dirty="0"/>
              <a:t>, set </a:t>
            </a:r>
            <a:r>
              <a:rPr lang="it-IT" sz="1400" b="0" dirty="0" err="1"/>
              <a:t>variables</a:t>
            </a:r>
            <a:r>
              <a:rPr lang="it-IT" sz="1400" b="0" dirty="0"/>
              <a:t> and </a:t>
            </a:r>
            <a:r>
              <a:rPr lang="it-IT" sz="1400" b="0" dirty="0" err="1"/>
              <a:t>creating</a:t>
            </a:r>
            <a:r>
              <a:rPr lang="it-IT" sz="1400" b="0" dirty="0"/>
              <a:t> JSON </a:t>
            </a:r>
            <a:r>
              <a:rPr lang="it-IT" sz="1400" b="0" dirty="0" err="1"/>
              <a:t>messages</a:t>
            </a:r>
            <a:endParaRPr lang="it-IT" sz="1400" b="0" dirty="0"/>
          </a:p>
          <a:p>
            <a:pPr marL="342900" indent="-342900">
              <a:buFont typeface="+mj-lt"/>
              <a:buAutoNum type="arabicPeriod"/>
            </a:pPr>
            <a:r>
              <a:rPr lang="it-IT" sz="1400" b="0" dirty="0">
                <a:solidFill>
                  <a:schemeClr val="accent3"/>
                </a:solidFill>
              </a:rPr>
              <a:t>JSON</a:t>
            </a:r>
            <a:r>
              <a:rPr lang="it-IT" sz="1400" b="0" dirty="0"/>
              <a:t> </a:t>
            </a:r>
            <a:r>
              <a:rPr lang="it-IT" sz="1400" b="0" dirty="0" err="1"/>
              <a:t>parser</a:t>
            </a:r>
            <a:r>
              <a:rPr lang="it-IT" sz="1400" b="0" dirty="0"/>
              <a:t> to </a:t>
            </a:r>
            <a:r>
              <a:rPr lang="it-IT" sz="1400" b="0" dirty="0" err="1"/>
              <a:t>convert</a:t>
            </a:r>
            <a:r>
              <a:rPr lang="it-IT" sz="1400" b="0" dirty="0"/>
              <a:t> </a:t>
            </a:r>
            <a:r>
              <a:rPr lang="it-IT" sz="1400" b="0" dirty="0" err="1"/>
              <a:t>string</a:t>
            </a:r>
            <a:r>
              <a:rPr lang="it-IT" sz="1400" b="0" dirty="0"/>
              <a:t> in JSON payloads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b="0" i="1" dirty="0">
                <a:solidFill>
                  <a:schemeClr val="bg1">
                    <a:lumMod val="50000"/>
                  </a:schemeClr>
                </a:solidFill>
              </a:rPr>
              <a:t>Link </a:t>
            </a:r>
            <a:r>
              <a:rPr lang="it-IT" sz="1400" b="0" i="1" dirty="0" err="1">
                <a:solidFill>
                  <a:schemeClr val="bg1">
                    <a:lumMod val="50000"/>
                  </a:schemeClr>
                </a:solidFill>
              </a:rPr>
              <a:t>nodes</a:t>
            </a:r>
            <a:r>
              <a:rPr lang="it-IT" sz="1400" b="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b="0" dirty="0"/>
              <a:t>to </a:t>
            </a:r>
            <a:r>
              <a:rPr lang="it-IT" sz="1400" b="0" dirty="0" err="1"/>
              <a:t>connect</a:t>
            </a:r>
            <a:r>
              <a:rPr lang="it-IT" sz="1400" b="0" dirty="0"/>
              <a:t> </a:t>
            </a:r>
            <a:r>
              <a:rPr lang="it-IT" sz="1400" b="0" dirty="0" err="1"/>
              <a:t>button</a:t>
            </a:r>
            <a:r>
              <a:rPr lang="it-IT" sz="1400" b="0" dirty="0"/>
              <a:t> inputs and sliders </a:t>
            </a:r>
            <a:r>
              <a:rPr lang="it-IT" sz="1400" b="0" dirty="0" err="1"/>
              <a:t>value</a:t>
            </a:r>
            <a:r>
              <a:rPr lang="it-IT" sz="1400" b="0" dirty="0"/>
              <a:t> to the </a:t>
            </a:r>
            <a:r>
              <a:rPr lang="it-IT" sz="1400" b="0" i="1" dirty="0" err="1"/>
              <a:t>SendTo_RoboArm</a:t>
            </a:r>
            <a:r>
              <a:rPr lang="it-IT" sz="1400" b="0" i="1" dirty="0"/>
              <a:t> </a:t>
            </a:r>
            <a:r>
              <a:rPr lang="it-IT" sz="1400" b="0" dirty="0" err="1"/>
              <a:t>function</a:t>
            </a:r>
            <a:endParaRPr lang="it-IT" sz="1400" b="0" dirty="0"/>
          </a:p>
          <a:p>
            <a:pPr marL="342900" indent="-342900">
              <a:buFont typeface="+mj-lt"/>
              <a:buAutoNum type="arabicPeriod"/>
            </a:pPr>
            <a:r>
              <a:rPr lang="it-IT" sz="1400" b="0" i="1" dirty="0">
                <a:solidFill>
                  <a:schemeClr val="accent6"/>
                </a:solidFill>
              </a:rPr>
              <a:t>Debug</a:t>
            </a:r>
            <a:r>
              <a:rPr lang="it-IT" sz="1400" b="0" dirty="0"/>
              <a:t> </a:t>
            </a:r>
            <a:r>
              <a:rPr lang="it-IT" sz="1400" b="0" dirty="0" err="1"/>
              <a:t>node</a:t>
            </a:r>
            <a:endParaRPr lang="it-IT" sz="1400" b="0" dirty="0"/>
          </a:p>
          <a:p>
            <a:pPr marL="342900" indent="-342900">
              <a:buFont typeface="+mj-lt"/>
              <a:buAutoNum type="arabicPeriod"/>
            </a:pPr>
            <a:r>
              <a:rPr lang="it-IT" sz="1400" b="0" i="1" dirty="0" err="1">
                <a:solidFill>
                  <a:srgbClr val="7030A0"/>
                </a:solidFill>
              </a:rPr>
              <a:t>SendMQTT</a:t>
            </a:r>
            <a:r>
              <a:rPr lang="it-IT" sz="1400" b="0" dirty="0"/>
              <a:t> </a:t>
            </a:r>
            <a:r>
              <a:rPr lang="it-IT" sz="1400" b="0" dirty="0" err="1"/>
              <a:t>node</a:t>
            </a:r>
            <a:r>
              <a:rPr lang="it-IT" sz="1400" b="0" dirty="0"/>
              <a:t> to </a:t>
            </a:r>
            <a:r>
              <a:rPr lang="it-IT" sz="1400" b="0" dirty="0" err="1"/>
              <a:t>publish</a:t>
            </a:r>
            <a:r>
              <a:rPr lang="it-IT" sz="1400" b="0" dirty="0"/>
              <a:t> on the </a:t>
            </a:r>
            <a:r>
              <a:rPr lang="it-IT" sz="1400" b="0" dirty="0" err="1"/>
              <a:t>topic</a:t>
            </a:r>
            <a:endParaRPr lang="it-IT" sz="1400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C907AA-752B-44E1-B45C-9FFC5A42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D78C48-0CBA-4F4E-ADAF-23E43956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F650281-8A37-4289-8821-CAFFB313CF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77"/>
          <a:stretch/>
        </p:blipFill>
        <p:spPr>
          <a:xfrm>
            <a:off x="4340352" y="693430"/>
            <a:ext cx="4707288" cy="164972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9ACFB10-DFFE-4A29-9DAF-24A9BBC44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352" y="2277347"/>
            <a:ext cx="1734783" cy="26289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F1CDF42-8961-4D09-8D3E-2FFF8484CB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76"/>
          <a:stretch/>
        </p:blipFill>
        <p:spPr>
          <a:xfrm>
            <a:off x="6075135" y="2256445"/>
            <a:ext cx="1669248" cy="26498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D572CFD-3C44-44F5-B6C1-EF1CFA058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210" y="2256445"/>
            <a:ext cx="1761204" cy="25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18E02-556A-4A02-A327-2AF3A3CD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</a:t>
            </a:r>
            <a:r>
              <a:rPr lang="it-IT" dirty="0"/>
              <a:t> and set </a:t>
            </a:r>
            <a:r>
              <a:rPr lang="it-IT" dirty="0" err="1"/>
              <a:t>Variables</a:t>
            </a:r>
            <a:r>
              <a:rPr lang="it-IT" dirty="0"/>
              <a:t> in Node-RED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7C27B0-CCBA-4DC5-B7C5-A46A4BCE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 err="1"/>
              <a:t>Variables</a:t>
            </a:r>
            <a:r>
              <a:rPr lang="it-IT" b="0" dirty="0"/>
              <a:t> are a </a:t>
            </a:r>
            <a:r>
              <a:rPr lang="it-IT" b="0" dirty="0" err="1"/>
              <a:t>little</a:t>
            </a:r>
            <a:r>
              <a:rPr lang="it-IT" b="0" dirty="0"/>
              <a:t> </a:t>
            </a:r>
            <a:r>
              <a:rPr lang="it-IT" b="0" dirty="0" err="1"/>
              <a:t>different</a:t>
            </a:r>
            <a:r>
              <a:rPr lang="it-IT" b="0" dirty="0"/>
              <a:t> in </a:t>
            </a:r>
            <a:r>
              <a:rPr lang="it-IT" b="0" dirty="0" err="1"/>
              <a:t>node</a:t>
            </a:r>
            <a:r>
              <a:rPr lang="it-IT" b="0" dirty="0"/>
              <a:t>-RED:</a:t>
            </a:r>
          </a:p>
          <a:p>
            <a:r>
              <a:rPr lang="it-IT" b="0" dirty="0" err="1"/>
              <a:t>There</a:t>
            </a:r>
            <a:r>
              <a:rPr lang="it-IT" b="0" dirty="0"/>
              <a:t> are no </a:t>
            </a:r>
            <a:r>
              <a:rPr lang="it-IT" b="0" dirty="0" err="1"/>
              <a:t>specific</a:t>
            </a:r>
            <a:r>
              <a:rPr lang="it-IT" b="0" dirty="0"/>
              <a:t> </a:t>
            </a:r>
            <a:r>
              <a:rPr lang="it-IT" b="0" dirty="0" err="1"/>
              <a:t>types</a:t>
            </a:r>
            <a:r>
              <a:rPr lang="it-IT" b="0" dirty="0"/>
              <a:t> and in </a:t>
            </a:r>
            <a:r>
              <a:rPr lang="it-IT" b="0" dirty="0" err="1"/>
              <a:t>order</a:t>
            </a:r>
            <a:r>
              <a:rPr lang="it-IT" b="0" dirty="0"/>
              <a:t> to store </a:t>
            </a:r>
            <a:r>
              <a:rPr lang="it-IT" b="0" dirty="0" err="1"/>
              <a:t>variables</a:t>
            </a:r>
            <a:r>
              <a:rPr lang="it-IT" b="0" dirty="0"/>
              <a:t> and </a:t>
            </a:r>
            <a:r>
              <a:rPr lang="it-IT" b="0" dirty="0" err="1"/>
              <a:t>read</a:t>
            </a:r>
            <a:r>
              <a:rPr lang="it-IT" b="0" dirty="0"/>
              <a:t> the last </a:t>
            </a:r>
            <a:r>
              <a:rPr lang="it-IT" b="0" dirty="0" err="1"/>
              <a:t>value</a:t>
            </a:r>
            <a:r>
              <a:rPr lang="it-IT" b="0" dirty="0"/>
              <a:t> set special </a:t>
            </a:r>
            <a:r>
              <a:rPr lang="it-IT" b="0" dirty="0" err="1"/>
              <a:t>functions</a:t>
            </a:r>
            <a:r>
              <a:rPr lang="it-IT" b="0" dirty="0"/>
              <a:t> </a:t>
            </a:r>
            <a:r>
              <a:rPr lang="it-IT" b="0" dirty="0" err="1"/>
              <a:t>need</a:t>
            </a:r>
            <a:r>
              <a:rPr lang="it-IT" b="0" dirty="0"/>
              <a:t> to be </a:t>
            </a:r>
            <a:r>
              <a:rPr lang="it-IT" b="0" dirty="0" err="1"/>
              <a:t>called</a:t>
            </a:r>
            <a:r>
              <a:rPr lang="it-IT" b="0" dirty="0"/>
              <a:t>.</a:t>
            </a:r>
          </a:p>
          <a:p>
            <a:r>
              <a:rPr lang="it-IT" b="0" dirty="0"/>
              <a:t>To </a:t>
            </a:r>
            <a:r>
              <a:rPr lang="it-IT" b="0" dirty="0" err="1"/>
              <a:t>get</a:t>
            </a:r>
            <a:r>
              <a:rPr lang="it-IT" b="0" dirty="0"/>
              <a:t> the </a:t>
            </a:r>
            <a:r>
              <a:rPr lang="it-IT" b="0" dirty="0" err="1"/>
              <a:t>value</a:t>
            </a:r>
            <a:r>
              <a:rPr lang="it-IT" b="0" dirty="0"/>
              <a:t> of a </a:t>
            </a:r>
            <a:r>
              <a:rPr lang="it-IT" b="0" dirty="0" err="1"/>
              <a:t>variable</a:t>
            </a:r>
            <a:r>
              <a:rPr lang="it-IT" b="0" dirty="0"/>
              <a:t>:</a:t>
            </a:r>
          </a:p>
          <a:p>
            <a:r>
              <a:rPr lang="it-IT" b="0" dirty="0"/>
              <a:t>	</a:t>
            </a:r>
            <a:r>
              <a:rPr lang="it-IT" b="0" dirty="0" err="1"/>
              <a:t>context.get</a:t>
            </a:r>
            <a:r>
              <a:rPr lang="it-IT" b="0" dirty="0"/>
              <a:t>( </a:t>
            </a:r>
            <a:r>
              <a:rPr lang="it-IT" b="0" dirty="0">
                <a:solidFill>
                  <a:srgbClr val="92D050"/>
                </a:solidFill>
              </a:rPr>
              <a:t>‘</a:t>
            </a:r>
            <a:r>
              <a:rPr lang="it-IT" b="0" dirty="0" err="1">
                <a:solidFill>
                  <a:srgbClr val="92D050"/>
                </a:solidFill>
              </a:rPr>
              <a:t>varName</a:t>
            </a:r>
            <a:r>
              <a:rPr lang="it-IT" b="0" dirty="0">
                <a:solidFill>
                  <a:srgbClr val="92D050"/>
                </a:solidFill>
              </a:rPr>
              <a:t>’ </a:t>
            </a:r>
            <a:r>
              <a:rPr lang="it-IT" b="0" dirty="0"/>
              <a:t>)</a:t>
            </a:r>
          </a:p>
          <a:p>
            <a:r>
              <a:rPr lang="it-IT" b="0" dirty="0"/>
              <a:t>And to set the </a:t>
            </a:r>
            <a:r>
              <a:rPr lang="it-IT" b="0" dirty="0" err="1"/>
              <a:t>value</a:t>
            </a:r>
            <a:r>
              <a:rPr lang="it-IT" b="0" dirty="0"/>
              <a:t> of a </a:t>
            </a:r>
            <a:r>
              <a:rPr lang="it-IT" b="0" dirty="0" err="1"/>
              <a:t>variable</a:t>
            </a:r>
            <a:r>
              <a:rPr lang="it-IT" b="0" dirty="0"/>
              <a:t>:</a:t>
            </a:r>
          </a:p>
          <a:p>
            <a:r>
              <a:rPr lang="it-IT" b="0" dirty="0"/>
              <a:t>             </a:t>
            </a:r>
            <a:r>
              <a:rPr lang="it-IT" b="0" dirty="0" err="1"/>
              <a:t>context.set</a:t>
            </a:r>
            <a:r>
              <a:rPr lang="it-IT" b="0" dirty="0"/>
              <a:t>( </a:t>
            </a:r>
            <a:r>
              <a:rPr lang="it-IT" b="0" dirty="0">
                <a:solidFill>
                  <a:srgbClr val="92D050"/>
                </a:solidFill>
              </a:rPr>
              <a:t>‘</a:t>
            </a:r>
            <a:r>
              <a:rPr lang="it-IT" b="0" dirty="0" err="1">
                <a:solidFill>
                  <a:srgbClr val="92D050"/>
                </a:solidFill>
              </a:rPr>
              <a:t>varName</a:t>
            </a:r>
            <a:r>
              <a:rPr lang="it-IT" b="0" dirty="0">
                <a:solidFill>
                  <a:srgbClr val="92D050"/>
                </a:solidFill>
              </a:rPr>
              <a:t>’ </a:t>
            </a:r>
            <a:r>
              <a:rPr lang="it-IT" b="0" dirty="0"/>
              <a:t>, </a:t>
            </a:r>
            <a:r>
              <a:rPr lang="it-IT" b="0" dirty="0" err="1">
                <a:solidFill>
                  <a:schemeClr val="accent2"/>
                </a:solidFill>
              </a:rPr>
              <a:t>value</a:t>
            </a:r>
            <a:r>
              <a:rPr lang="it-IT" b="0" dirty="0"/>
              <a:t>)</a:t>
            </a:r>
          </a:p>
          <a:p>
            <a:r>
              <a:rPr lang="it-IT" b="0" dirty="0"/>
              <a:t>To </a:t>
            </a:r>
            <a:r>
              <a:rPr lang="it-IT" b="0" dirty="0" err="1"/>
              <a:t>find</a:t>
            </a:r>
            <a:r>
              <a:rPr lang="it-IT" b="0" dirty="0"/>
              <a:t> more information to </a:t>
            </a:r>
            <a:r>
              <a:rPr lang="it-IT" b="0" dirty="0" err="1"/>
              <a:t>manage</a:t>
            </a:r>
            <a:r>
              <a:rPr lang="it-IT" b="0" dirty="0"/>
              <a:t> </a:t>
            </a:r>
            <a:r>
              <a:rPr lang="it-IT" b="0" dirty="0" err="1"/>
              <a:t>variables</a:t>
            </a:r>
            <a:r>
              <a:rPr lang="it-IT" b="0" dirty="0"/>
              <a:t> in Node-RED </a:t>
            </a:r>
            <a:r>
              <a:rPr lang="it-IT" b="0" dirty="0" err="1"/>
              <a:t>see</a:t>
            </a:r>
            <a:r>
              <a:rPr lang="it-IT" b="0" dirty="0"/>
              <a:t> </a:t>
            </a:r>
            <a:r>
              <a:rPr lang="it-IT" b="0" dirty="0">
                <a:hlinkClick r:id="rId2"/>
              </a:rPr>
              <a:t>here</a:t>
            </a:r>
            <a:r>
              <a:rPr lang="it-IT" b="0" dirty="0"/>
              <a:t>.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8D38CA-16BE-4EF2-8A97-507044A8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3D2E2A-C69F-4D72-8C80-5C7904E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17185A2-5CAB-45AD-BF45-E2F2FECEF87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473127" y="749300"/>
            <a:ext cx="2618934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E487E1-DA06-4AC0-9111-EE931F6B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</a:t>
            </a:r>
            <a:r>
              <a:rPr lang="it-IT" dirty="0" err="1"/>
              <a:t>Parser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371ED-9248-4AC3-B132-DFDF431B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/>
              <a:t>Using the JSON </a:t>
            </a:r>
            <a:r>
              <a:rPr lang="it-IT" b="0" dirty="0" err="1"/>
              <a:t>Parser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possible</a:t>
            </a:r>
            <a:r>
              <a:rPr lang="it-IT" b="0" dirty="0"/>
              <a:t> to </a:t>
            </a:r>
            <a:r>
              <a:rPr lang="it-IT" b="0" dirty="0" err="1"/>
              <a:t>convert</a:t>
            </a:r>
            <a:r>
              <a:rPr lang="it-IT" b="0" dirty="0"/>
              <a:t> the msg </a:t>
            </a:r>
            <a:r>
              <a:rPr lang="it-IT" b="0" dirty="0" err="1"/>
              <a:t>object</a:t>
            </a:r>
            <a:r>
              <a:rPr lang="it-IT" b="0" dirty="0"/>
              <a:t> in a </a:t>
            </a:r>
            <a:r>
              <a:rPr lang="it-IT" b="0" dirty="0" err="1"/>
              <a:t>valid</a:t>
            </a:r>
            <a:r>
              <a:rPr lang="it-IT" b="0" dirty="0"/>
              <a:t> JSON Payload </a:t>
            </a:r>
            <a:r>
              <a:rPr lang="it-IT" b="0" dirty="0" err="1"/>
              <a:t>without</a:t>
            </a:r>
            <a:r>
              <a:rPr lang="it-IT" b="0" dirty="0"/>
              <a:t> writing </a:t>
            </a:r>
            <a:r>
              <a:rPr lang="it-IT" b="0" dirty="0" err="1"/>
              <a:t>any</a:t>
            </a:r>
            <a:r>
              <a:rPr lang="it-IT" b="0" dirty="0"/>
              <a:t> code.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F92D60-C4D3-4537-879D-B3C1A3C9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102C32-B191-441C-BE3F-E2113C0F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4A74874-5C2A-4F0B-BC33-FAD3EAA23D7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458714" y="749300"/>
            <a:ext cx="2618934" cy="39687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FC4DCB7-2E3E-4F79-AAF3-B6B35E5AC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509"/>
          <a:stretch/>
        </p:blipFill>
        <p:spPr>
          <a:xfrm>
            <a:off x="1345009" y="2571750"/>
            <a:ext cx="2265683" cy="198589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BB481EC-318D-420C-84AD-C906FFB6E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95" y="1952883"/>
            <a:ext cx="2363720" cy="541796"/>
          </a:xfrm>
          <a:prstGeom prst="rect">
            <a:avLst/>
          </a:prstGeom>
        </p:spPr>
      </p:pic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B50D11AB-72DE-4E0E-8D4F-05260F792380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H="1">
            <a:off x="2732811" y="2686818"/>
            <a:ext cx="1372484" cy="383278"/>
          </a:xfrm>
          <a:prstGeom prst="curvedConnector4">
            <a:avLst>
              <a:gd name="adj1" fmla="val -608"/>
              <a:gd name="adj2" fmla="val 1596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9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DFD7CA-F462-43BB-9D9B-92693546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and </a:t>
            </a:r>
            <a:r>
              <a:rPr lang="it-IT" dirty="0" err="1"/>
              <a:t>notifications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3B9640-DB22-4DBE-A3EF-30F53B3E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 err="1"/>
              <a:t>When</a:t>
            </a:r>
            <a:r>
              <a:rPr lang="it-IT" b="0" dirty="0"/>
              <a:t> a </a:t>
            </a:r>
            <a:r>
              <a:rPr lang="it-IT" b="0" dirty="0" err="1"/>
              <a:t>message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received</a:t>
            </a:r>
            <a:r>
              <a:rPr lang="it-IT" b="0" dirty="0"/>
              <a:t> </a:t>
            </a:r>
            <a:r>
              <a:rPr lang="it-IT" b="0" dirty="0" err="1"/>
              <a:t>it’s</a:t>
            </a:r>
            <a:r>
              <a:rPr lang="it-IT" b="0" dirty="0"/>
              <a:t> </a:t>
            </a:r>
            <a:r>
              <a:rPr lang="it-IT" b="0" dirty="0" err="1"/>
              <a:t>converted</a:t>
            </a:r>
            <a:r>
              <a:rPr lang="it-IT" b="0" dirty="0"/>
              <a:t> in </a:t>
            </a:r>
            <a:r>
              <a:rPr lang="it-IT" b="0" dirty="0" err="1"/>
              <a:t>json</a:t>
            </a:r>
            <a:r>
              <a:rPr lang="it-IT" b="0" dirty="0"/>
              <a:t> format.</a:t>
            </a:r>
          </a:p>
          <a:p>
            <a:r>
              <a:rPr lang="it-IT" b="0" dirty="0" err="1"/>
              <a:t>Getting</a:t>
            </a:r>
            <a:r>
              <a:rPr lang="it-IT" b="0" dirty="0"/>
              <a:t> the </a:t>
            </a:r>
            <a:r>
              <a:rPr lang="it-IT" b="0" dirty="0" err="1"/>
              <a:t>different</a:t>
            </a:r>
            <a:r>
              <a:rPr lang="it-IT" b="0" dirty="0"/>
              <a:t> tokens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really</a:t>
            </a:r>
            <a:r>
              <a:rPr lang="it-IT" b="0" dirty="0"/>
              <a:t> easy: </a:t>
            </a:r>
            <a:r>
              <a:rPr lang="it-IT" b="0" dirty="0" err="1"/>
              <a:t>they</a:t>
            </a:r>
            <a:r>
              <a:rPr lang="it-IT" b="0" dirty="0"/>
              <a:t> are </a:t>
            </a:r>
            <a:r>
              <a:rPr lang="it-IT" b="0" dirty="0" err="1"/>
              <a:t>now</a:t>
            </a:r>
            <a:r>
              <a:rPr lang="it-IT" b="0" dirty="0"/>
              <a:t> </a:t>
            </a:r>
            <a:r>
              <a:rPr lang="it-IT" b="0" dirty="0" err="1"/>
              <a:t>stored</a:t>
            </a:r>
            <a:r>
              <a:rPr lang="it-IT" b="0" dirty="0"/>
              <a:t> in the payload of the msg </a:t>
            </a:r>
            <a:r>
              <a:rPr lang="it-IT" b="0" dirty="0" err="1"/>
              <a:t>object</a:t>
            </a:r>
            <a:r>
              <a:rPr lang="it-IT" b="0" dirty="0"/>
              <a:t>, coming from the </a:t>
            </a:r>
            <a:r>
              <a:rPr lang="it-IT" b="0" dirty="0" err="1"/>
              <a:t>receiving</a:t>
            </a:r>
            <a:r>
              <a:rPr lang="it-IT" b="0" dirty="0"/>
              <a:t> </a:t>
            </a:r>
            <a:r>
              <a:rPr lang="it-IT" b="0" dirty="0" err="1"/>
              <a:t>block</a:t>
            </a:r>
            <a:r>
              <a:rPr lang="it-IT" b="0" dirty="0"/>
              <a:t>, and </a:t>
            </a:r>
            <a:r>
              <a:rPr lang="it-IT" b="0" dirty="0" err="1"/>
              <a:t>they</a:t>
            </a:r>
            <a:r>
              <a:rPr lang="it-IT" b="0" dirty="0"/>
              <a:t> are </a:t>
            </a:r>
            <a:r>
              <a:rPr lang="it-IT" b="0" dirty="0" err="1"/>
              <a:t>accessible</a:t>
            </a:r>
            <a:r>
              <a:rPr lang="it-IT" b="0" dirty="0"/>
              <a:t> by </a:t>
            </a:r>
            <a:r>
              <a:rPr lang="it-IT" b="0" dirty="0" err="1"/>
              <a:t>typing</a:t>
            </a:r>
            <a:endParaRPr lang="it-IT" b="0" dirty="0"/>
          </a:p>
          <a:p>
            <a:pPr algn="ctr"/>
            <a:r>
              <a:rPr lang="it-IT" b="0" i="1" dirty="0" err="1"/>
              <a:t>msg.payload.token.subtoken</a:t>
            </a:r>
            <a:r>
              <a:rPr lang="it-IT" b="0" i="1" dirty="0"/>
              <a:t> </a:t>
            </a:r>
          </a:p>
          <a:p>
            <a:r>
              <a:rPr lang="it-IT" b="0" dirty="0"/>
              <a:t>For </a:t>
            </a:r>
            <a:r>
              <a:rPr lang="it-IT" b="0" dirty="0" err="1"/>
              <a:t>doing</a:t>
            </a:r>
            <a:r>
              <a:rPr lang="it-IT" b="0" dirty="0"/>
              <a:t>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better</a:t>
            </a:r>
            <a:r>
              <a:rPr lang="it-IT" b="0" dirty="0"/>
              <a:t> to use a </a:t>
            </a:r>
            <a:r>
              <a:rPr lang="it-IT" i="1" dirty="0" err="1"/>
              <a:t>change</a:t>
            </a:r>
            <a:r>
              <a:rPr lang="it-IT" i="1" dirty="0"/>
              <a:t> </a:t>
            </a:r>
            <a:r>
              <a:rPr lang="it-IT" i="1" dirty="0" err="1"/>
              <a:t>node</a:t>
            </a:r>
            <a:r>
              <a:rPr lang="it-IT" b="0" i="1" dirty="0"/>
              <a:t> </a:t>
            </a:r>
            <a:r>
              <a:rPr lang="it-IT" b="0" dirty="0"/>
              <a:t>so </a:t>
            </a:r>
            <a:r>
              <a:rPr lang="it-IT" b="0" dirty="0" err="1"/>
              <a:t>if</a:t>
            </a:r>
            <a:r>
              <a:rPr lang="it-IT" b="0" dirty="0"/>
              <a:t> the </a:t>
            </a:r>
            <a:r>
              <a:rPr lang="it-IT" b="0" dirty="0" err="1"/>
              <a:t>message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i="1" dirty="0" err="1"/>
              <a:t>undefined</a:t>
            </a:r>
            <a:r>
              <a:rPr lang="it-IT" b="0" i="1" dirty="0"/>
              <a:t> </a:t>
            </a:r>
            <a:r>
              <a:rPr lang="it-IT" b="0" dirty="0"/>
              <a:t>(for </a:t>
            </a:r>
            <a:r>
              <a:rPr lang="it-IT" b="0" dirty="0" err="1"/>
              <a:t>example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send</a:t>
            </a:r>
            <a:r>
              <a:rPr lang="it-IT" b="0" dirty="0"/>
              <a:t> the position of </a:t>
            </a:r>
            <a:r>
              <a:rPr lang="it-IT" b="0" dirty="0" err="1"/>
              <a:t>only</a:t>
            </a:r>
            <a:r>
              <a:rPr lang="it-IT" b="0" dirty="0"/>
              <a:t> one </a:t>
            </a:r>
            <a:r>
              <a:rPr lang="it-IT" b="0" dirty="0" err="1"/>
              <a:t>motor</a:t>
            </a:r>
            <a:r>
              <a:rPr lang="it-IT" b="0" dirty="0"/>
              <a:t> an the </a:t>
            </a:r>
            <a:r>
              <a:rPr lang="it-IT" b="0" dirty="0" err="1"/>
              <a:t>message</a:t>
            </a:r>
            <a:r>
              <a:rPr lang="it-IT" b="0" dirty="0"/>
              <a:t> </a:t>
            </a:r>
            <a:r>
              <a:rPr lang="it-IT" b="0" dirty="0" err="1"/>
              <a:t>does</a:t>
            </a:r>
            <a:r>
              <a:rPr lang="it-IT" b="0" dirty="0"/>
              <a:t> </a:t>
            </a:r>
            <a:r>
              <a:rPr lang="it-IT" b="0" dirty="0" err="1"/>
              <a:t>not</a:t>
            </a:r>
            <a:r>
              <a:rPr lang="it-IT" b="0" dirty="0"/>
              <a:t> </a:t>
            </a:r>
            <a:r>
              <a:rPr lang="it-IT" b="0" dirty="0" err="1"/>
              <a:t>contain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motors</a:t>
            </a:r>
            <a:r>
              <a:rPr lang="it-IT" b="0" dirty="0"/>
              <a:t> positions the payload </a:t>
            </a:r>
            <a:r>
              <a:rPr lang="it-IT" b="0" dirty="0" err="1"/>
              <a:t>will</a:t>
            </a:r>
            <a:r>
              <a:rPr lang="it-IT" b="0" dirty="0"/>
              <a:t> be </a:t>
            </a:r>
            <a:r>
              <a:rPr lang="it-IT" b="0" dirty="0" err="1"/>
              <a:t>undefined</a:t>
            </a:r>
            <a:r>
              <a:rPr lang="it-IT" b="0" dirty="0"/>
              <a:t>) </a:t>
            </a:r>
            <a:r>
              <a:rPr lang="it-IT" b="0" dirty="0" err="1"/>
              <a:t>nothing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be </a:t>
            </a:r>
            <a:r>
              <a:rPr lang="it-IT" b="0" dirty="0" err="1"/>
              <a:t>triggered</a:t>
            </a:r>
            <a:r>
              <a:rPr lang="it-IT" b="0" dirty="0"/>
              <a:t>.</a:t>
            </a:r>
            <a:endParaRPr lang="it-IT" b="0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BCCAE3-33FB-483A-83B1-2C8C7F31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47FE8F-5FBC-4274-BDDB-C5E93C3A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FCB42CC-02B0-4B4E-84AB-CD3F2A57130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61786" y="671828"/>
            <a:ext cx="4011612" cy="142049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CF5D34D-C001-4314-9E26-9EC42D7C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27" y="2278943"/>
            <a:ext cx="2205129" cy="17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66BFB-63B3-4E5A-ACFF-931C64FC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E1567-7898-43C5-9D1D-9F098D11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IT" sz="3200" dirty="0" err="1">
                <a:solidFill>
                  <a:schemeClr val="tx1"/>
                </a:solidFill>
              </a:rPr>
              <a:t>Modify</a:t>
            </a:r>
            <a:r>
              <a:rPr lang="it-IT" sz="3200" dirty="0">
                <a:solidFill>
                  <a:schemeClr val="tx1"/>
                </a:solidFill>
              </a:rPr>
              <a:t> X-CUBE-AWS </a:t>
            </a:r>
            <a:r>
              <a:rPr lang="it-IT" sz="3200" dirty="0" err="1">
                <a:solidFill>
                  <a:schemeClr val="tx1"/>
                </a:solidFill>
              </a:rPr>
              <a:t>example</a:t>
            </a:r>
            <a:r>
              <a:rPr lang="it-IT" sz="3200" dirty="0">
                <a:solidFill>
                  <a:schemeClr val="tx1"/>
                </a:solidFill>
              </a:rPr>
              <a:t> to </a:t>
            </a:r>
            <a:r>
              <a:rPr lang="it-IT" sz="3200" dirty="0" err="1">
                <a:solidFill>
                  <a:schemeClr val="tx1"/>
                </a:solidFill>
              </a:rPr>
              <a:t>develop</a:t>
            </a:r>
            <a:r>
              <a:rPr lang="it-IT" sz="3200" dirty="0">
                <a:solidFill>
                  <a:schemeClr val="tx1"/>
                </a:solidFill>
              </a:rPr>
              <a:t> a </a:t>
            </a:r>
            <a:r>
              <a:rPr lang="it-IT" sz="3200" dirty="0" err="1">
                <a:solidFill>
                  <a:schemeClr val="tx1"/>
                </a:solidFill>
              </a:rPr>
              <a:t>robotic</a:t>
            </a:r>
            <a:r>
              <a:rPr lang="it-IT" sz="3200" dirty="0">
                <a:solidFill>
                  <a:schemeClr val="tx1"/>
                </a:solidFill>
              </a:rPr>
              <a:t> </a:t>
            </a:r>
            <a:r>
              <a:rPr lang="it-IT" sz="3200" dirty="0" err="1">
                <a:solidFill>
                  <a:schemeClr val="tx1"/>
                </a:solidFill>
              </a:rPr>
              <a:t>arm</a:t>
            </a:r>
            <a:r>
              <a:rPr lang="it-IT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54CFDF-959D-4DFF-A7E9-6D80E96D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C2519-9F60-43B2-9804-6719D04A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A3FE5-724E-47B9-B462-F43C2F92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Dashboard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A98083-75EE-486C-92AC-C61589DB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/>
              <a:t>The Dashboard </a:t>
            </a:r>
            <a:r>
              <a:rPr lang="it-IT" b="0" dirty="0" err="1"/>
              <a:t>is</a:t>
            </a:r>
            <a:r>
              <a:rPr lang="it-IT" b="0" dirty="0"/>
              <a:t> the following one with </a:t>
            </a:r>
            <a:r>
              <a:rPr lang="it-IT" b="0" dirty="0" err="1"/>
              <a:t>this</a:t>
            </a:r>
            <a:r>
              <a:rPr lang="it-IT" b="0" dirty="0"/>
              <a:t>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/>
              <a:t>On a </a:t>
            </a:r>
            <a:r>
              <a:rPr lang="it-IT" b="0" dirty="0" err="1"/>
              <a:t>button</a:t>
            </a:r>
            <a:r>
              <a:rPr lang="it-IT" b="0" dirty="0"/>
              <a:t> press a </a:t>
            </a:r>
            <a:r>
              <a:rPr lang="it-IT" b="0" dirty="0" err="1"/>
              <a:t>message</a:t>
            </a:r>
            <a:r>
              <a:rPr lang="it-IT" b="0" dirty="0"/>
              <a:t> with a </a:t>
            </a:r>
            <a:r>
              <a:rPr lang="it-IT" b="0" dirty="0" err="1"/>
              <a:t>fix</a:t>
            </a:r>
            <a:r>
              <a:rPr lang="it-IT" b="0" dirty="0"/>
              <a:t> position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published</a:t>
            </a:r>
            <a:r>
              <a:rPr lang="it-IT" b="0" dirty="0"/>
              <a:t> on the </a:t>
            </a:r>
            <a:r>
              <a:rPr lang="it-IT" b="0" dirty="0" err="1"/>
              <a:t>topic</a:t>
            </a:r>
            <a:endParaRPr lang="it-IT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 err="1"/>
              <a:t>Moving</a:t>
            </a:r>
            <a:r>
              <a:rPr lang="it-IT" b="0" dirty="0"/>
              <a:t> </a:t>
            </a:r>
            <a:r>
              <a:rPr lang="it-IT" b="0" i="1" dirty="0"/>
              <a:t>Position</a:t>
            </a:r>
            <a:r>
              <a:rPr lang="it-IT" b="0" dirty="0"/>
              <a:t> </a:t>
            </a:r>
            <a:r>
              <a:rPr lang="it-IT" b="0" i="1" dirty="0"/>
              <a:t>sliders,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send</a:t>
            </a:r>
            <a:r>
              <a:rPr lang="it-IT" b="0" dirty="0"/>
              <a:t> a </a:t>
            </a:r>
            <a:r>
              <a:rPr lang="it-IT" b="0" dirty="0" err="1"/>
              <a:t>message</a:t>
            </a:r>
            <a:r>
              <a:rPr lang="it-IT" b="0" dirty="0"/>
              <a:t> with the </a:t>
            </a:r>
            <a:r>
              <a:rPr lang="it-IT" b="0" dirty="0" err="1"/>
              <a:t>motor</a:t>
            </a:r>
            <a:r>
              <a:rPr lang="it-IT" b="0" dirty="0"/>
              <a:t> position </a:t>
            </a:r>
            <a:r>
              <a:rPr lang="it-IT" b="0" dirty="0" err="1"/>
              <a:t>equal</a:t>
            </a:r>
            <a:r>
              <a:rPr lang="it-IT" b="0" dirty="0"/>
              <a:t> to the slider </a:t>
            </a:r>
            <a:r>
              <a:rPr lang="it-IT" b="0" dirty="0" err="1"/>
              <a:t>value</a:t>
            </a:r>
            <a:endParaRPr lang="it-IT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1" dirty="0"/>
              <a:t>Readings</a:t>
            </a:r>
            <a:r>
              <a:rPr lang="it-IT" b="0" dirty="0"/>
              <a:t> are the feedback </a:t>
            </a:r>
            <a:r>
              <a:rPr lang="it-IT" b="0" dirty="0" err="1"/>
              <a:t>values</a:t>
            </a:r>
            <a:r>
              <a:rPr lang="it-IT" b="0" dirty="0"/>
              <a:t> </a:t>
            </a:r>
            <a:r>
              <a:rPr lang="it-IT" b="0" dirty="0" err="1"/>
              <a:t>read</a:t>
            </a:r>
            <a:r>
              <a:rPr lang="it-IT" b="0" dirty="0"/>
              <a:t> from the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dirty="0" err="1"/>
              <a:t>When</a:t>
            </a:r>
            <a:r>
              <a:rPr lang="it-IT" b="0" dirty="0"/>
              <a:t> an action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performed</a:t>
            </a:r>
            <a:r>
              <a:rPr lang="it-IT" b="0" dirty="0"/>
              <a:t> by the board a </a:t>
            </a:r>
            <a:r>
              <a:rPr lang="it-IT" b="0" dirty="0" err="1"/>
              <a:t>notification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</a:t>
            </a:r>
            <a:r>
              <a:rPr lang="it-IT" b="0" dirty="0" err="1"/>
              <a:t>appear</a:t>
            </a:r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2419BF-4F90-4E3B-B1C2-44C1DA1B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60AC20-D269-427C-8187-D0DAF437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2A9447C-0616-4678-8009-801644D20B8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048241"/>
            <a:ext cx="4011612" cy="33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16883-FE2D-488D-9189-8C1E426D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Callback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A40E1A-A1FA-4439-8E53-FD039688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8441436" cy="3968251"/>
          </a:xfrm>
        </p:spPr>
        <p:txBody>
          <a:bodyPr/>
          <a:lstStyle/>
          <a:p>
            <a:r>
              <a:rPr lang="it-IT" b="0" dirty="0"/>
              <a:t>In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example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pushed</a:t>
            </a:r>
            <a:r>
              <a:rPr lang="it-IT" b="0" dirty="0"/>
              <a:t> the </a:t>
            </a:r>
            <a:r>
              <a:rPr lang="it-IT" b="0" dirty="0" err="1"/>
              <a:t>button</a:t>
            </a:r>
            <a:r>
              <a:rPr lang="it-IT" b="0" dirty="0"/>
              <a:t> on the dashboard to open the </a:t>
            </a:r>
            <a:r>
              <a:rPr lang="it-IT" b="0" dirty="0" err="1"/>
              <a:t>Jaws</a:t>
            </a:r>
            <a:r>
              <a:rPr lang="it-IT" b="0" dirty="0"/>
              <a:t>:</a:t>
            </a:r>
          </a:p>
          <a:p>
            <a:r>
              <a:rPr lang="it-IT" b="0" dirty="0"/>
              <a:t>The board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capable</a:t>
            </a:r>
            <a:r>
              <a:rPr lang="it-IT" b="0" dirty="0"/>
              <a:t> of </a:t>
            </a:r>
            <a:r>
              <a:rPr lang="it-IT" b="0" dirty="0" err="1"/>
              <a:t>interpreting</a:t>
            </a:r>
            <a:r>
              <a:rPr lang="it-IT" b="0" dirty="0"/>
              <a:t> the </a:t>
            </a:r>
            <a:r>
              <a:rPr lang="it-IT" b="0" dirty="0" err="1"/>
              <a:t>message</a:t>
            </a:r>
            <a:r>
              <a:rPr lang="it-IT" b="0" dirty="0"/>
              <a:t> </a:t>
            </a:r>
            <a:r>
              <a:rPr lang="it-IT" b="0" dirty="0" err="1"/>
              <a:t>published</a:t>
            </a:r>
            <a:r>
              <a:rPr lang="it-IT" b="0" dirty="0"/>
              <a:t> on the </a:t>
            </a:r>
            <a:r>
              <a:rPr lang="it-IT" b="0" dirty="0" err="1"/>
              <a:t>topic</a:t>
            </a:r>
            <a:r>
              <a:rPr lang="it-IT" b="0" dirty="0"/>
              <a:t>, </a:t>
            </a:r>
            <a:r>
              <a:rPr lang="it-IT" b="0" dirty="0" err="1"/>
              <a:t>containing</a:t>
            </a:r>
            <a:r>
              <a:rPr lang="it-IT" b="0" dirty="0"/>
              <a:t> the position and the speed of the </a:t>
            </a:r>
            <a:r>
              <a:rPr lang="it-IT" b="0" dirty="0" err="1"/>
              <a:t>motors</a:t>
            </a:r>
            <a:r>
              <a:rPr lang="it-IT" b="0" dirty="0"/>
              <a:t> and after the action </a:t>
            </a:r>
            <a:r>
              <a:rPr lang="it-IT" b="0" dirty="0" err="1"/>
              <a:t>has</a:t>
            </a:r>
            <a:r>
              <a:rPr lang="it-IT" b="0" dirty="0"/>
              <a:t> </a:t>
            </a:r>
            <a:r>
              <a:rPr lang="it-IT" b="0" dirty="0" err="1"/>
              <a:t>been</a:t>
            </a:r>
            <a:r>
              <a:rPr lang="it-IT" b="0" dirty="0"/>
              <a:t> </a:t>
            </a:r>
            <a:r>
              <a:rPr lang="it-IT" b="0" dirty="0" err="1"/>
              <a:t>performed</a:t>
            </a:r>
            <a:r>
              <a:rPr lang="it-IT" b="0" dirty="0"/>
              <a:t> a </a:t>
            </a:r>
            <a:r>
              <a:rPr lang="it-IT" b="0" dirty="0" err="1"/>
              <a:t>notification</a:t>
            </a:r>
            <a:r>
              <a:rPr lang="it-IT" b="0" dirty="0"/>
              <a:t> of «</a:t>
            </a:r>
            <a:r>
              <a:rPr lang="it-IT" b="0" dirty="0" err="1"/>
              <a:t>Done</a:t>
            </a:r>
            <a:r>
              <a:rPr lang="it-IT" b="0" dirty="0"/>
              <a:t>»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published</a:t>
            </a:r>
            <a:r>
              <a:rPr lang="it-IT" b="0" dirty="0"/>
              <a:t> to the </a:t>
            </a:r>
            <a:r>
              <a:rPr lang="it-IT" b="0" i="1" dirty="0"/>
              <a:t>update</a:t>
            </a:r>
            <a:r>
              <a:rPr lang="it-IT" b="0" dirty="0"/>
              <a:t> </a:t>
            </a:r>
            <a:r>
              <a:rPr lang="it-IT" b="0" dirty="0" err="1"/>
              <a:t>topic</a:t>
            </a:r>
            <a:r>
              <a:rPr lang="it-IT" b="0" dirty="0"/>
              <a:t> </a:t>
            </a:r>
            <a:r>
              <a:rPr lang="it-IT" b="0" dirty="0" err="1"/>
              <a:t>resulting</a:t>
            </a:r>
            <a:r>
              <a:rPr lang="it-IT" b="0" dirty="0"/>
              <a:t> in a </a:t>
            </a:r>
            <a:r>
              <a:rPr lang="it-IT" b="0" dirty="0" err="1"/>
              <a:t>notification</a:t>
            </a:r>
            <a:r>
              <a:rPr lang="it-IT" b="0" dirty="0"/>
              <a:t> on the dashboard.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6C861C-A373-498D-A523-EB778E54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44F8AC-8C91-48D2-837D-B7875E09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7C1E287-FDDC-4788-8C97-F7D4239D2A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t="33920" b="44768"/>
          <a:stretch/>
        </p:blipFill>
        <p:spPr bwMode="auto">
          <a:xfrm>
            <a:off x="1402600" y="2348013"/>
            <a:ext cx="620163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FB5ED9B-A450-4DDE-BB70-C68E1458BC47}"/>
              </a:ext>
            </a:extLst>
          </p:cNvPr>
          <p:cNvSpPr/>
          <p:nvPr/>
        </p:nvSpPr>
        <p:spPr>
          <a:xfrm>
            <a:off x="1539761" y="2407920"/>
            <a:ext cx="3512300" cy="701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057FACBE-AE20-4170-AE66-AD90350A2DBE}"/>
              </a:ext>
            </a:extLst>
          </p:cNvPr>
          <p:cNvSpPr/>
          <p:nvPr/>
        </p:nvSpPr>
        <p:spPr>
          <a:xfrm>
            <a:off x="1539761" y="3377039"/>
            <a:ext cx="2315959" cy="348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B7D824D-9F16-4269-B3E4-0E7E85731CD1}"/>
              </a:ext>
            </a:extLst>
          </p:cNvPr>
          <p:cNvSpPr txBox="1"/>
          <p:nvPr/>
        </p:nvSpPr>
        <p:spPr>
          <a:xfrm>
            <a:off x="0" y="389428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Motor Position </a:t>
            </a:r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846B2E7E-2617-473C-9C17-1AEC48708E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4233" y="2927708"/>
            <a:ext cx="1196133" cy="77776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C7244FE-3D6B-45D2-BF67-3167B8D403A0}"/>
              </a:ext>
            </a:extLst>
          </p:cNvPr>
          <p:cNvSpPr txBox="1"/>
          <p:nvPr/>
        </p:nvSpPr>
        <p:spPr>
          <a:xfrm>
            <a:off x="1175513" y="463210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Status Notification</a:t>
            </a:r>
          </a:p>
        </p:txBody>
      </p: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2A5EA2A3-4BAF-4378-A594-4FB7BDB794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75707" y="4024906"/>
            <a:ext cx="867666" cy="423904"/>
          </a:xfrm>
          <a:prstGeom prst="curvedConnector3">
            <a:avLst>
              <a:gd name="adj1" fmla="val 491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71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59DF37-A8A2-4445-938E-E8DD6722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233F49-8B07-44A5-B053-1E417825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2E65DBD-906A-4657-BF31-BCD57E884F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it-IT" b="0" dirty="0"/>
              <a:t>So, </a:t>
            </a:r>
            <a:r>
              <a:rPr lang="it-IT" b="0" dirty="0" err="1"/>
              <a:t>how</a:t>
            </a:r>
            <a:r>
              <a:rPr lang="it-IT" b="0" dirty="0"/>
              <a:t> can i </a:t>
            </a:r>
            <a:r>
              <a:rPr lang="it-IT" b="0" dirty="0" err="1"/>
              <a:t>reach</a:t>
            </a:r>
            <a:r>
              <a:rPr lang="it-IT" b="0" dirty="0"/>
              <a:t> the computer running </a:t>
            </a:r>
            <a:r>
              <a:rPr lang="it-IT" b="0" dirty="0" err="1"/>
              <a:t>nodered</a:t>
            </a:r>
            <a:r>
              <a:rPr lang="it-IT" b="0" dirty="0"/>
              <a:t> from </a:t>
            </a:r>
            <a:r>
              <a:rPr lang="it-IT" b="0" dirty="0" err="1"/>
              <a:t>outside</a:t>
            </a:r>
            <a:r>
              <a:rPr lang="it-IT" b="0" dirty="0"/>
              <a:t> the </a:t>
            </a:r>
            <a:r>
              <a:rPr lang="it-IT" b="0" dirty="0" err="1"/>
              <a:t>local</a:t>
            </a:r>
            <a:r>
              <a:rPr lang="it-IT" b="0" dirty="0"/>
              <a:t> network ?</a:t>
            </a:r>
          </a:p>
          <a:p>
            <a:r>
              <a:rPr lang="it-IT" b="0" dirty="0"/>
              <a:t> The </a:t>
            </a:r>
            <a:r>
              <a:rPr lang="it-IT" b="0" dirty="0" err="1"/>
              <a:t>answer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simple</a:t>
            </a:r>
            <a:r>
              <a:rPr lang="it-IT" b="0" dirty="0"/>
              <a:t>, just </a:t>
            </a:r>
            <a:r>
              <a:rPr lang="it-IT" b="0" dirty="0" err="1"/>
              <a:t>enable</a:t>
            </a:r>
            <a:r>
              <a:rPr lang="it-IT" b="0" dirty="0"/>
              <a:t> the </a:t>
            </a:r>
            <a:r>
              <a:rPr lang="it-IT" b="0" dirty="0">
                <a:solidFill>
                  <a:srgbClr val="FF0000"/>
                </a:solidFill>
              </a:rPr>
              <a:t>remote access </a:t>
            </a:r>
            <a:r>
              <a:rPr lang="it-IT" b="0" dirty="0"/>
              <a:t>on </a:t>
            </a:r>
            <a:r>
              <a:rPr lang="it-IT" b="0" dirty="0" err="1"/>
              <a:t>your</a:t>
            </a:r>
            <a:r>
              <a:rPr lang="it-IT" b="0" dirty="0"/>
              <a:t> router and </a:t>
            </a:r>
            <a:r>
              <a:rPr lang="it-IT" b="0" dirty="0" err="1"/>
              <a:t>perform</a:t>
            </a:r>
            <a:r>
              <a:rPr lang="it-IT" b="0" dirty="0"/>
              <a:t> a </a:t>
            </a:r>
            <a:r>
              <a:rPr lang="it-IT" b="0" dirty="0">
                <a:solidFill>
                  <a:srgbClr val="FF0000"/>
                </a:solidFill>
              </a:rPr>
              <a:t>port forwarding</a:t>
            </a:r>
            <a:r>
              <a:rPr lang="it-IT" b="0" dirty="0"/>
              <a:t>.</a:t>
            </a:r>
          </a:p>
          <a:p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process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different</a:t>
            </a:r>
            <a:r>
              <a:rPr lang="it-IT" b="0" dirty="0"/>
              <a:t> for </a:t>
            </a:r>
            <a:r>
              <a:rPr lang="it-IT" b="0" dirty="0" err="1"/>
              <a:t>each</a:t>
            </a:r>
            <a:r>
              <a:rPr lang="it-IT" b="0" dirty="0"/>
              <a:t> modem, so check the </a:t>
            </a:r>
            <a:r>
              <a:rPr lang="it-IT" b="0" dirty="0" err="1"/>
              <a:t>manufacturer</a:t>
            </a:r>
            <a:r>
              <a:rPr lang="it-IT" b="0" dirty="0"/>
              <a:t> guide.</a:t>
            </a:r>
          </a:p>
          <a:p>
            <a:r>
              <a:rPr lang="it-IT" b="0" dirty="0"/>
              <a:t>The </a:t>
            </a:r>
            <a:r>
              <a:rPr lang="it-IT" b="0" dirty="0" err="1"/>
              <a:t>basic</a:t>
            </a:r>
            <a:r>
              <a:rPr lang="it-IT" b="0" dirty="0"/>
              <a:t> idea </a:t>
            </a:r>
            <a:r>
              <a:rPr lang="it-IT" b="0" dirty="0" err="1"/>
              <a:t>is</a:t>
            </a:r>
            <a:r>
              <a:rPr lang="it-IT" b="0" dirty="0"/>
              <a:t> to </a:t>
            </a:r>
            <a:r>
              <a:rPr lang="it-IT" b="0" dirty="0" err="1"/>
              <a:t>reach</a:t>
            </a:r>
            <a:r>
              <a:rPr lang="it-IT" b="0" dirty="0"/>
              <a:t> the </a:t>
            </a:r>
            <a:r>
              <a:rPr lang="it-IT" b="0" dirty="0" err="1"/>
              <a:t>modem’s</a:t>
            </a:r>
            <a:r>
              <a:rPr lang="it-IT" b="0" dirty="0"/>
              <a:t> </a:t>
            </a:r>
            <a:r>
              <a:rPr lang="it-IT" b="0" dirty="0" err="1"/>
              <a:t>ip</a:t>
            </a:r>
            <a:r>
              <a:rPr lang="it-IT" b="0" dirty="0"/>
              <a:t> </a:t>
            </a:r>
            <a:r>
              <a:rPr lang="it-IT" b="0" dirty="0" err="1"/>
              <a:t>address</a:t>
            </a:r>
            <a:r>
              <a:rPr lang="it-IT" b="0" dirty="0"/>
              <a:t> from the </a:t>
            </a:r>
            <a:r>
              <a:rPr lang="it-IT" b="0" dirty="0" err="1"/>
              <a:t>outside</a:t>
            </a:r>
            <a:r>
              <a:rPr lang="it-IT" b="0" dirty="0"/>
              <a:t> network, </a:t>
            </a:r>
            <a:r>
              <a:rPr lang="it-IT" b="0" dirty="0" err="1"/>
              <a:t>which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</a:t>
            </a:r>
            <a:r>
              <a:rPr lang="it-IT" b="0" dirty="0" err="1"/>
              <a:t>automatically</a:t>
            </a:r>
            <a:r>
              <a:rPr lang="it-IT" b="0" dirty="0"/>
              <a:t> </a:t>
            </a:r>
            <a:r>
              <a:rPr lang="it-IT" b="0" dirty="0" err="1"/>
              <a:t>redirect</a:t>
            </a:r>
            <a:r>
              <a:rPr lang="it-IT" b="0" dirty="0"/>
              <a:t> </a:t>
            </a:r>
            <a:r>
              <a:rPr lang="it-IT" b="0" dirty="0" err="1"/>
              <a:t>our</a:t>
            </a:r>
            <a:r>
              <a:rPr lang="it-IT" b="0" dirty="0"/>
              <a:t> </a:t>
            </a:r>
            <a:r>
              <a:rPr lang="it-IT" b="0" dirty="0" err="1"/>
              <a:t>request</a:t>
            </a:r>
            <a:r>
              <a:rPr lang="it-IT" b="0" dirty="0"/>
              <a:t> to the </a:t>
            </a:r>
            <a:r>
              <a:rPr lang="it-IT" b="0" dirty="0" err="1"/>
              <a:t>local</a:t>
            </a:r>
            <a:r>
              <a:rPr lang="it-IT" b="0" dirty="0"/>
              <a:t> </a:t>
            </a:r>
            <a:r>
              <a:rPr lang="it-IT" b="0" dirty="0" err="1"/>
              <a:t>ip</a:t>
            </a:r>
            <a:r>
              <a:rPr lang="it-IT" b="0" dirty="0"/>
              <a:t> </a:t>
            </a:r>
            <a:r>
              <a:rPr lang="it-IT" b="0" dirty="0" err="1"/>
              <a:t>address</a:t>
            </a:r>
            <a:r>
              <a:rPr lang="it-IT" b="0" dirty="0"/>
              <a:t> of the pc running Node-RED. </a:t>
            </a:r>
          </a:p>
          <a:p>
            <a:r>
              <a:rPr lang="it-IT" b="0" dirty="0"/>
              <a:t>An </a:t>
            </a:r>
            <a:r>
              <a:rPr lang="it-IT" b="0" dirty="0" err="1"/>
              <a:t>example</a:t>
            </a:r>
            <a:r>
              <a:rPr lang="it-IT" b="0" dirty="0"/>
              <a:t> of port forwarding for a TP-LINK modem </a:t>
            </a:r>
            <a:r>
              <a:rPr lang="it-IT" b="0" dirty="0">
                <a:hlinkClick r:id="rId2"/>
              </a:rPr>
              <a:t>here</a:t>
            </a:r>
            <a:r>
              <a:rPr lang="it-IT" b="0" dirty="0"/>
              <a:t>.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0BD4DBC0-E4AD-4C17-B5D0-E58D64453C3A}"/>
              </a:ext>
            </a:extLst>
          </p:cNvPr>
          <p:cNvSpPr txBox="1">
            <a:spLocks/>
          </p:cNvSpPr>
          <p:nvPr/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Access </a:t>
            </a:r>
            <a:r>
              <a:rPr lang="it-IT" dirty="0" err="1"/>
              <a:t>nodered</a:t>
            </a:r>
            <a:r>
              <a:rPr lang="it-IT" dirty="0"/>
              <a:t> from </a:t>
            </a:r>
            <a:r>
              <a:rPr lang="it-IT" dirty="0" err="1"/>
              <a:t>outside</a:t>
            </a:r>
            <a:r>
              <a:rPr lang="it-IT" dirty="0"/>
              <a:t> the network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4E03C87-E4DA-4830-B612-89E7DFA378DD}"/>
              </a:ext>
            </a:extLst>
          </p:cNvPr>
          <p:cNvSpPr txBox="1">
            <a:spLocks/>
          </p:cNvSpPr>
          <p:nvPr/>
        </p:nvSpPr>
        <p:spPr>
          <a:xfrm>
            <a:off x="329184" y="750053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65000"/>
                </a:schemeClr>
              </a:buClr>
              <a:buFont typeface="Wingdings" charset="2"/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When accessing </a:t>
            </a:r>
            <a:r>
              <a:rPr lang="en-US" b="0" dirty="0" err="1"/>
              <a:t>nodered</a:t>
            </a:r>
            <a:r>
              <a:rPr lang="en-US" b="0" dirty="0"/>
              <a:t> the address to reach it is </a:t>
            </a:r>
          </a:p>
          <a:p>
            <a:r>
              <a:rPr lang="en-US" i="1" dirty="0"/>
              <a:t>	</a:t>
            </a:r>
            <a:r>
              <a:rPr lang="en-US" i="1" dirty="0">
                <a:hlinkClick r:id="rId3"/>
              </a:rPr>
              <a:t>http://localhost:1880</a:t>
            </a:r>
            <a:endParaRPr lang="en-US" i="1" dirty="0"/>
          </a:p>
          <a:p>
            <a:r>
              <a:rPr lang="en-US" b="0" dirty="0"/>
              <a:t>Localhost is the equivalent to the IP address of the machine running </a:t>
            </a:r>
            <a:r>
              <a:rPr lang="en-US" b="0" dirty="0" err="1"/>
              <a:t>Nodered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In our case, the equivalent is </a:t>
            </a:r>
          </a:p>
          <a:p>
            <a:pPr algn="ctr"/>
            <a:r>
              <a:rPr lang="en-US" i="1" dirty="0">
                <a:hlinkClick r:id="rId4"/>
              </a:rPr>
              <a:t>http://192.168.1.110:1880/</a:t>
            </a:r>
            <a:endParaRPr lang="en-US" i="1" dirty="0"/>
          </a:p>
          <a:p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address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reachable</a:t>
            </a:r>
            <a:r>
              <a:rPr lang="it-IT" b="0" dirty="0"/>
              <a:t> </a:t>
            </a:r>
            <a:r>
              <a:rPr lang="it-IT" b="0" dirty="0" err="1"/>
              <a:t>only</a:t>
            </a:r>
            <a:r>
              <a:rPr lang="it-IT" b="0" dirty="0"/>
              <a:t> by the </a:t>
            </a:r>
            <a:r>
              <a:rPr lang="it-IT" b="0" i="1" dirty="0" err="1">
                <a:solidFill>
                  <a:srgbClr val="FF0000"/>
                </a:solidFill>
              </a:rPr>
              <a:t>local</a:t>
            </a:r>
            <a:r>
              <a:rPr lang="it-IT" b="0" i="1" dirty="0">
                <a:solidFill>
                  <a:srgbClr val="FF0000"/>
                </a:solidFill>
              </a:rPr>
              <a:t> network</a:t>
            </a:r>
            <a:r>
              <a:rPr lang="it-IT" b="0" i="1" dirty="0"/>
              <a:t>. </a:t>
            </a:r>
            <a:r>
              <a:rPr lang="it-IT" sz="1400" b="0" dirty="0"/>
              <a:t>(To know </a:t>
            </a:r>
            <a:r>
              <a:rPr lang="it-IT" sz="1400" b="0" dirty="0" err="1"/>
              <a:t>your</a:t>
            </a:r>
            <a:r>
              <a:rPr lang="it-IT" sz="1400" b="0" dirty="0"/>
              <a:t> </a:t>
            </a:r>
            <a:r>
              <a:rPr lang="it-IT" sz="1400" b="0" dirty="0" err="1"/>
              <a:t>local</a:t>
            </a:r>
            <a:r>
              <a:rPr lang="it-IT" sz="1400" b="0" dirty="0"/>
              <a:t> </a:t>
            </a:r>
            <a:r>
              <a:rPr lang="it-IT" sz="1400" b="0" dirty="0" err="1"/>
              <a:t>ip</a:t>
            </a:r>
            <a:r>
              <a:rPr lang="it-IT" sz="1400" b="0" dirty="0"/>
              <a:t> </a:t>
            </a:r>
            <a:r>
              <a:rPr lang="it-IT" sz="1400" b="0" dirty="0" err="1"/>
              <a:t>address</a:t>
            </a:r>
            <a:r>
              <a:rPr lang="it-IT" sz="1400" b="0" dirty="0"/>
              <a:t>, use </a:t>
            </a:r>
            <a:r>
              <a:rPr lang="it-IT" sz="1400" b="0" i="1" dirty="0" err="1"/>
              <a:t>ipconfig</a:t>
            </a:r>
            <a:r>
              <a:rPr lang="it-IT" sz="1400" b="0" i="1" dirty="0"/>
              <a:t> </a:t>
            </a:r>
            <a:r>
              <a:rPr lang="it-IT" sz="1400" b="0" dirty="0" err="1"/>
              <a:t>command</a:t>
            </a:r>
            <a:r>
              <a:rPr lang="it-IT" sz="1400" b="0" dirty="0"/>
              <a:t> on the </a:t>
            </a:r>
            <a:r>
              <a:rPr lang="it-IT" sz="1400" b="0" dirty="0" err="1"/>
              <a:t>cmd</a:t>
            </a:r>
            <a:r>
              <a:rPr lang="it-IT" sz="1400" b="0" dirty="0"/>
              <a:t>)</a:t>
            </a:r>
            <a:endParaRPr lang="it-IT" sz="1400" b="0" i="1" dirty="0"/>
          </a:p>
          <a:p>
            <a:pPr algn="ctr"/>
            <a:endParaRPr lang="en-US" b="0" i="1" dirty="0"/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A1096898-2F2A-4101-8C29-AC34F964CEC8}"/>
              </a:ext>
            </a:extLst>
          </p:cNvPr>
          <p:cNvSpPr txBox="1">
            <a:spLocks/>
          </p:cNvSpPr>
          <p:nvPr/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10" name="Segnaposto numero diapositiva 4">
            <a:extLst>
              <a:ext uri="{FF2B5EF4-FFF2-40B4-BE49-F238E27FC236}">
                <a16:creationId xmlns:a16="http://schemas.microsoft.com/office/drawing/2014/main" id="{65C0C6A6-D5C7-4FDA-8D2C-B8FEDF23D66D}"/>
              </a:ext>
            </a:extLst>
          </p:cNvPr>
          <p:cNvSpPr txBox="1">
            <a:spLocks/>
          </p:cNvSpPr>
          <p:nvPr/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079A4-7AA8-4A4F-87E2-7781EC5097D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" name="Segnaposto contenuto 6">
            <a:extLst>
              <a:ext uri="{FF2B5EF4-FFF2-40B4-BE49-F238E27FC236}">
                <a16:creationId xmlns:a16="http://schemas.microsoft.com/office/drawing/2014/main" id="{6C260311-9A7F-424A-B71D-CD4AAB9F5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84" y="2416043"/>
            <a:ext cx="4011612" cy="773040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F0B64F4-8888-4EAF-A09F-89C58FBFD159}"/>
              </a:ext>
            </a:extLst>
          </p:cNvPr>
          <p:cNvSpPr/>
          <p:nvPr/>
        </p:nvSpPr>
        <p:spPr>
          <a:xfrm>
            <a:off x="2312130" y="2810183"/>
            <a:ext cx="674910" cy="1006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2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B1429-8BB4-41E1-A481-A264C851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Securing</a:t>
            </a:r>
            <a:r>
              <a:rPr lang="it-IT" dirty="0"/>
              <a:t> </a:t>
            </a:r>
            <a:r>
              <a:rPr lang="it-IT" dirty="0" err="1"/>
              <a:t>Nodered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DE73DB-ACFA-4723-A0E3-490F7A97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</p:spPr>
        <p:txBody>
          <a:bodyPr/>
          <a:lstStyle/>
          <a:p>
            <a:r>
              <a:rPr lang="it-IT" b="0" dirty="0" err="1"/>
              <a:t>Now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can access </a:t>
            </a:r>
            <a:r>
              <a:rPr lang="it-IT" b="0" dirty="0" err="1"/>
              <a:t>nodered</a:t>
            </a:r>
            <a:r>
              <a:rPr lang="it-IT" b="0" dirty="0"/>
              <a:t> (and the dashboard) from </a:t>
            </a:r>
            <a:r>
              <a:rPr lang="it-IT" b="0" dirty="0" err="1"/>
              <a:t>anywhere</a:t>
            </a:r>
            <a:r>
              <a:rPr lang="it-IT" b="0" dirty="0"/>
              <a:t> in the world.</a:t>
            </a:r>
          </a:p>
          <a:p>
            <a:r>
              <a:rPr lang="it-IT" b="0" dirty="0" err="1"/>
              <a:t>There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still</a:t>
            </a:r>
            <a:r>
              <a:rPr lang="it-IT" b="0" dirty="0"/>
              <a:t> a big </a:t>
            </a:r>
            <a:r>
              <a:rPr lang="it-IT" b="0" dirty="0" err="1"/>
              <a:t>problem</a:t>
            </a:r>
            <a:r>
              <a:rPr lang="it-IT" b="0" dirty="0"/>
              <a:t>, </a:t>
            </a:r>
            <a:r>
              <a:rPr lang="it-IT" i="1" dirty="0">
                <a:solidFill>
                  <a:srgbClr val="FF0000"/>
                </a:solidFill>
              </a:rPr>
              <a:t>security</a:t>
            </a:r>
            <a:r>
              <a:rPr lang="it-IT" b="0" dirty="0"/>
              <a:t>. </a:t>
            </a:r>
          </a:p>
          <a:p>
            <a:r>
              <a:rPr lang="it-IT" b="0" dirty="0" err="1"/>
              <a:t>It’s</a:t>
            </a:r>
            <a:r>
              <a:rPr lang="it-IT" b="0" dirty="0"/>
              <a:t> </a:t>
            </a:r>
            <a:r>
              <a:rPr lang="it-IT" b="0" dirty="0" err="1"/>
              <a:t>possible</a:t>
            </a:r>
            <a:r>
              <a:rPr lang="it-IT" b="0" dirty="0"/>
              <a:t> to </a:t>
            </a:r>
            <a:r>
              <a:rPr lang="it-IT" b="0" dirty="0" err="1"/>
              <a:t>protect</a:t>
            </a:r>
            <a:r>
              <a:rPr lang="it-IT" b="0" dirty="0"/>
              <a:t> </a:t>
            </a:r>
            <a:r>
              <a:rPr lang="it-IT" b="0" dirty="0" err="1"/>
              <a:t>nodered</a:t>
            </a:r>
            <a:r>
              <a:rPr lang="it-IT" b="0" dirty="0"/>
              <a:t> canvas and dashboard with some passwords.</a:t>
            </a:r>
          </a:p>
          <a:p>
            <a:r>
              <a:rPr lang="it-IT" b="0" dirty="0"/>
              <a:t>Go to </a:t>
            </a:r>
            <a:r>
              <a:rPr lang="it-IT" b="0" dirty="0" err="1"/>
              <a:t>nodered</a:t>
            </a:r>
            <a:r>
              <a:rPr lang="it-IT" b="0" dirty="0"/>
              <a:t> folder </a:t>
            </a:r>
          </a:p>
          <a:p>
            <a:pPr algn="ctr"/>
            <a:r>
              <a:rPr lang="it-IT" b="0" i="1" dirty="0"/>
              <a:t>C:\Users\UserName\.node-red</a:t>
            </a:r>
          </a:p>
          <a:p>
            <a:r>
              <a:rPr lang="it-IT" b="0" dirty="0"/>
              <a:t>And open the </a:t>
            </a:r>
            <a:r>
              <a:rPr lang="it-IT" i="1" dirty="0"/>
              <a:t>settings</a:t>
            </a:r>
            <a:r>
              <a:rPr lang="it-IT" b="0" dirty="0"/>
              <a:t> file (use </a:t>
            </a:r>
            <a:r>
              <a:rPr lang="it-IT" b="0" dirty="0" err="1"/>
              <a:t>notepad</a:t>
            </a:r>
            <a:r>
              <a:rPr lang="it-IT" b="0" dirty="0"/>
              <a:t> or </a:t>
            </a:r>
            <a:r>
              <a:rPr lang="it-IT" b="0" dirty="0" err="1"/>
              <a:t>any</a:t>
            </a:r>
            <a:r>
              <a:rPr lang="it-IT" b="0" dirty="0"/>
              <a:t> </a:t>
            </a:r>
            <a:r>
              <a:rPr lang="it-IT" b="0" dirty="0" err="1"/>
              <a:t>equivalent</a:t>
            </a:r>
            <a:r>
              <a:rPr lang="it-IT" b="0" dirty="0"/>
              <a:t> editor).</a:t>
            </a:r>
          </a:p>
          <a:p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6566C4-F0D9-4EDA-9938-1CB3982D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C73162-2A01-4B8A-875D-2B334C66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5051C75-62A6-49C9-9E69-CCE893F9A1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890943"/>
            <a:ext cx="4011612" cy="3685464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2EEBAA7-6279-4E9C-952E-FC4453E2B341}"/>
              </a:ext>
            </a:extLst>
          </p:cNvPr>
          <p:cNvSpPr/>
          <p:nvPr/>
        </p:nvSpPr>
        <p:spPr>
          <a:xfrm>
            <a:off x="5798820" y="2571750"/>
            <a:ext cx="525780" cy="2259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47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E018AF-03C4-4722-A00B-609F2809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 err="1"/>
              <a:t>Find</a:t>
            </a:r>
            <a:r>
              <a:rPr lang="it-IT" b="0" dirty="0"/>
              <a:t> the </a:t>
            </a:r>
            <a:r>
              <a:rPr lang="it-IT" b="0" dirty="0" err="1"/>
              <a:t>Securing</a:t>
            </a:r>
            <a:r>
              <a:rPr lang="it-IT" b="0" dirty="0"/>
              <a:t> Node-RED </a:t>
            </a:r>
            <a:r>
              <a:rPr lang="it-IT" b="0" dirty="0" err="1"/>
              <a:t>section</a:t>
            </a:r>
            <a:r>
              <a:rPr lang="it-IT" b="0" dirty="0"/>
              <a:t> and </a:t>
            </a:r>
            <a:r>
              <a:rPr lang="it-IT" b="0" dirty="0" err="1"/>
              <a:t>uncomment</a:t>
            </a:r>
            <a:r>
              <a:rPr lang="it-IT" b="0" dirty="0"/>
              <a:t> the lines </a:t>
            </a:r>
            <a:r>
              <a:rPr lang="it-IT" b="0" dirty="0" err="1"/>
              <a:t>as</a:t>
            </a:r>
            <a:r>
              <a:rPr lang="it-IT" b="0" dirty="0"/>
              <a:t> in the picture.</a:t>
            </a:r>
          </a:p>
          <a:p>
            <a:r>
              <a:rPr lang="it-IT" b="0" dirty="0"/>
              <a:t>The password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encripted</a:t>
            </a:r>
            <a:r>
              <a:rPr lang="it-IT" b="0" dirty="0"/>
              <a:t> and to set a new one,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need</a:t>
            </a:r>
            <a:r>
              <a:rPr lang="it-IT" b="0" dirty="0"/>
              <a:t> to create a new </a:t>
            </a:r>
            <a:r>
              <a:rPr lang="it-IT" i="1" dirty="0" err="1"/>
              <a:t>hash</a:t>
            </a:r>
            <a:r>
              <a:rPr lang="it-IT" i="1" dirty="0"/>
              <a:t>.</a:t>
            </a:r>
          </a:p>
          <a:p>
            <a:r>
              <a:rPr lang="it-IT" b="0" dirty="0"/>
              <a:t>Open the terminal and </a:t>
            </a:r>
            <a:r>
              <a:rPr lang="it-IT" b="0" dirty="0" err="1"/>
              <a:t>install</a:t>
            </a:r>
            <a:r>
              <a:rPr lang="it-IT" b="0" dirty="0"/>
              <a:t> </a:t>
            </a:r>
            <a:r>
              <a:rPr lang="it-IT" b="0" dirty="0" err="1"/>
              <a:t>node</a:t>
            </a:r>
            <a:r>
              <a:rPr lang="it-IT" b="0" dirty="0"/>
              <a:t>-red-admin by </a:t>
            </a:r>
            <a:r>
              <a:rPr lang="it-IT" b="0" dirty="0" err="1"/>
              <a:t>typing</a:t>
            </a:r>
            <a:r>
              <a:rPr lang="it-IT" b="0" dirty="0"/>
              <a:t> the line</a:t>
            </a:r>
          </a:p>
          <a:p>
            <a:pPr algn="ctr"/>
            <a:r>
              <a:rPr lang="it-IT" i="1" dirty="0" err="1"/>
              <a:t>npm</a:t>
            </a:r>
            <a:r>
              <a:rPr lang="it-IT" i="1" dirty="0"/>
              <a:t> </a:t>
            </a:r>
            <a:r>
              <a:rPr lang="it-IT" i="1" dirty="0" err="1"/>
              <a:t>install</a:t>
            </a:r>
            <a:r>
              <a:rPr lang="it-IT" i="1" dirty="0"/>
              <a:t> –g </a:t>
            </a:r>
            <a:r>
              <a:rPr lang="it-IT" i="1" dirty="0" err="1"/>
              <a:t>node</a:t>
            </a:r>
            <a:r>
              <a:rPr lang="it-IT" i="1" dirty="0"/>
              <a:t>-red-admin</a:t>
            </a:r>
          </a:p>
          <a:p>
            <a:r>
              <a:rPr lang="it-IT" b="0" dirty="0" err="1"/>
              <a:t>it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take a </a:t>
            </a:r>
            <a:r>
              <a:rPr lang="it-IT" b="0" dirty="0" err="1"/>
              <a:t>while</a:t>
            </a:r>
            <a:r>
              <a:rPr lang="it-IT" b="0" dirty="0"/>
              <a:t>.</a:t>
            </a:r>
          </a:p>
          <a:p>
            <a:endParaRPr lang="it-IT" b="0" dirty="0"/>
          </a:p>
          <a:p>
            <a:r>
              <a:rPr lang="it-IT" b="0" dirty="0"/>
              <a:t>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181275-3947-4428-8439-9678A071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CFE3E4-06F5-451B-B030-BB129D4E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4DBF762-47D1-4D36-929B-BD0DB936247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021063" y="749300"/>
            <a:ext cx="3523061" cy="396875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DEC2C782-AD5B-4668-9681-2E6BADD7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it-IT" dirty="0" err="1"/>
              <a:t>Securing</a:t>
            </a:r>
            <a:r>
              <a:rPr lang="it-IT" dirty="0"/>
              <a:t> </a:t>
            </a:r>
            <a:r>
              <a:rPr lang="it-IT" dirty="0" err="1"/>
              <a:t>Nodered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69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01511-D24F-40D4-B436-380107F7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Create an </a:t>
            </a:r>
            <a:r>
              <a:rPr lang="it-IT" dirty="0" err="1"/>
              <a:t>hash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F1B58-0E93-4A68-97DD-2F4BCC92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/>
              <a:t>In the </a:t>
            </a:r>
            <a:r>
              <a:rPr lang="it-IT" b="0" dirty="0" err="1"/>
              <a:t>same</a:t>
            </a:r>
            <a:r>
              <a:rPr lang="it-IT" b="0" dirty="0"/>
              <a:t> window </a:t>
            </a:r>
            <a:r>
              <a:rPr lang="it-IT" b="0" dirty="0" err="1"/>
              <a:t>type</a:t>
            </a:r>
            <a:r>
              <a:rPr lang="it-IT" b="0" dirty="0"/>
              <a:t> the line</a:t>
            </a:r>
          </a:p>
          <a:p>
            <a:pPr algn="ctr"/>
            <a:r>
              <a:rPr lang="it-IT" i="1" dirty="0" err="1"/>
              <a:t>node</a:t>
            </a:r>
            <a:r>
              <a:rPr lang="it-IT" i="1" dirty="0"/>
              <a:t>-red-admin </a:t>
            </a:r>
            <a:r>
              <a:rPr lang="it-IT" i="1" dirty="0" err="1"/>
              <a:t>hash-pw</a:t>
            </a:r>
            <a:endParaRPr lang="it-IT" i="1" dirty="0"/>
          </a:p>
          <a:p>
            <a:r>
              <a:rPr lang="it-IT" b="0" dirty="0" err="1"/>
              <a:t>Enter</a:t>
            </a:r>
            <a:r>
              <a:rPr lang="it-IT" b="0" dirty="0"/>
              <a:t> the password and press </a:t>
            </a:r>
            <a:r>
              <a:rPr lang="it-IT" b="0" dirty="0" err="1"/>
              <a:t>enter</a:t>
            </a:r>
            <a:r>
              <a:rPr lang="it-IT" b="0" dirty="0"/>
              <a:t> (the password </a:t>
            </a:r>
            <a:r>
              <a:rPr lang="it-IT" b="0" dirty="0" err="1"/>
              <a:t>will</a:t>
            </a:r>
            <a:r>
              <a:rPr lang="it-IT" b="0" dirty="0"/>
              <a:t> be </a:t>
            </a:r>
            <a:r>
              <a:rPr lang="it-IT" b="0" dirty="0" err="1"/>
              <a:t>transparent</a:t>
            </a:r>
            <a:r>
              <a:rPr lang="it-IT" b="0" dirty="0"/>
              <a:t> in the window).</a:t>
            </a:r>
          </a:p>
          <a:p>
            <a:r>
              <a:rPr lang="it-IT" b="0" dirty="0"/>
              <a:t>Copy the </a:t>
            </a:r>
            <a:r>
              <a:rPr lang="it-IT" b="0" dirty="0" err="1"/>
              <a:t>generated</a:t>
            </a:r>
            <a:r>
              <a:rPr lang="it-IT" b="0" dirty="0"/>
              <a:t> </a:t>
            </a:r>
            <a:r>
              <a:rPr lang="it-IT" b="0" dirty="0" err="1"/>
              <a:t>hash</a:t>
            </a:r>
            <a:r>
              <a:rPr lang="it-IT" b="0" dirty="0"/>
              <a:t> in pass field of the settings file.</a:t>
            </a:r>
          </a:p>
          <a:p>
            <a:r>
              <a:rPr lang="it-IT" b="0" dirty="0" err="1"/>
              <a:t>As</a:t>
            </a:r>
            <a:r>
              <a:rPr lang="it-IT" b="0" dirty="0"/>
              <a:t> </a:t>
            </a:r>
            <a:r>
              <a:rPr lang="it-IT" b="0" dirty="0" err="1"/>
              <a:t>you</a:t>
            </a:r>
            <a:r>
              <a:rPr lang="it-IT" b="0" dirty="0"/>
              <a:t> can </a:t>
            </a:r>
            <a:r>
              <a:rPr lang="it-IT" b="0" dirty="0" err="1"/>
              <a:t>see</a:t>
            </a:r>
            <a:r>
              <a:rPr lang="it-IT" b="0" dirty="0"/>
              <a:t>, </a:t>
            </a:r>
            <a:r>
              <a:rPr lang="it-IT" b="0" dirty="0" err="1"/>
              <a:t>there</a:t>
            </a:r>
            <a:r>
              <a:rPr lang="it-IT" b="0" dirty="0"/>
              <a:t> are multiple users: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/>
              <a:t>AdminAuth</a:t>
            </a:r>
            <a:r>
              <a:rPr lang="it-IT" b="0" dirty="0"/>
              <a:t>: </a:t>
            </a:r>
            <a:r>
              <a:rPr lang="it-IT" b="0" dirty="0" err="1"/>
              <a:t>secures</a:t>
            </a:r>
            <a:r>
              <a:rPr lang="it-IT" b="0" dirty="0"/>
              <a:t> the canvas, </a:t>
            </a:r>
            <a:r>
              <a:rPr lang="it-IT" b="0" dirty="0" err="1"/>
              <a:t>it’s</a:t>
            </a:r>
            <a:r>
              <a:rPr lang="it-IT" b="0" dirty="0"/>
              <a:t> </a:t>
            </a:r>
            <a:r>
              <a:rPr lang="it-IT" b="0" dirty="0" err="1"/>
              <a:t>possible</a:t>
            </a:r>
            <a:r>
              <a:rPr lang="it-IT" b="0" dirty="0"/>
              <a:t> to </a:t>
            </a:r>
            <a:r>
              <a:rPr lang="it-IT" b="0" dirty="0" err="1"/>
              <a:t>add</a:t>
            </a:r>
            <a:r>
              <a:rPr lang="it-IT" b="0" dirty="0"/>
              <a:t> some users with </a:t>
            </a:r>
            <a:r>
              <a:rPr lang="it-IT" b="0" dirty="0" err="1"/>
              <a:t>only</a:t>
            </a:r>
            <a:r>
              <a:rPr lang="it-IT" b="0" dirty="0"/>
              <a:t> reading </a:t>
            </a:r>
            <a:r>
              <a:rPr lang="it-IT" b="0" dirty="0" err="1"/>
              <a:t>permissions</a:t>
            </a:r>
            <a:r>
              <a:rPr lang="it-IT" b="0" dirty="0"/>
              <a:t> (</a:t>
            </a:r>
            <a:r>
              <a:rPr lang="it-IT" b="0" dirty="0">
                <a:hlinkClick r:id="rId3"/>
              </a:rPr>
              <a:t>here</a:t>
            </a:r>
            <a:r>
              <a:rPr lang="it-IT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/>
              <a:t>httpAuth</a:t>
            </a:r>
            <a:r>
              <a:rPr lang="it-IT" b="0" dirty="0"/>
              <a:t>: </a:t>
            </a:r>
            <a:r>
              <a:rPr lang="it-IT" b="0" dirty="0" err="1"/>
              <a:t>secures</a:t>
            </a:r>
            <a:r>
              <a:rPr lang="it-IT" b="0" dirty="0"/>
              <a:t> the dashboard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F866FE-FC6B-4995-9C19-59D3042B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309ADC-2CF2-4B1C-BCFF-A1A773EE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E26F6C4-A344-4C87-9C5F-8480141D84F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4776788" y="1120856"/>
            <a:ext cx="4011612" cy="32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4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5FBEC-1549-4328-82B9-53CE621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BDAD01-054D-48D4-AB14-E0C4F288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needed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2"/>
              </a:rPr>
              <a:t>STM32IDE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3"/>
              </a:rPr>
              <a:t>X-CUBE-AWS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tx1"/>
                </a:solidFill>
                <a:hlinkClick r:id="rId4"/>
              </a:rPr>
              <a:t>TeraTerm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dirty="0"/>
              <a:t>Hardware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5"/>
              </a:rPr>
              <a:t>32F769IDISCOVERY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P.S. Some parts, like the </a:t>
            </a:r>
            <a:r>
              <a:rPr lang="it-IT" sz="1600" dirty="0" err="1">
                <a:solidFill>
                  <a:schemeClr val="tx1"/>
                </a:solidFill>
              </a:rPr>
              <a:t>communication</a:t>
            </a:r>
            <a:r>
              <a:rPr lang="it-IT" sz="1600" dirty="0">
                <a:solidFill>
                  <a:schemeClr val="tx1"/>
                </a:solidFill>
              </a:rPr>
              <a:t> with the </a:t>
            </a:r>
            <a:r>
              <a:rPr lang="it-IT" sz="1600" dirty="0" err="1">
                <a:solidFill>
                  <a:schemeClr val="tx1"/>
                </a:solidFill>
              </a:rPr>
              <a:t>robotic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arm</a:t>
            </a:r>
            <a:r>
              <a:rPr lang="it-IT" sz="1600" dirty="0">
                <a:solidFill>
                  <a:schemeClr val="tx1"/>
                </a:solidFill>
              </a:rPr>
              <a:t>, can be </a:t>
            </a:r>
            <a:r>
              <a:rPr lang="it-IT" sz="1600" dirty="0" err="1">
                <a:solidFill>
                  <a:schemeClr val="tx1"/>
                </a:solidFill>
              </a:rPr>
              <a:t>unclear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r>
              <a:rPr lang="it-IT" sz="1600" dirty="0" err="1">
                <a:solidFill>
                  <a:schemeClr val="tx1"/>
                </a:solidFill>
              </a:rPr>
              <a:t>Keep</a:t>
            </a:r>
            <a:r>
              <a:rPr lang="it-IT" sz="1600" dirty="0">
                <a:solidFill>
                  <a:schemeClr val="tx1"/>
                </a:solidFill>
              </a:rPr>
              <a:t> in mind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main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aim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these</a:t>
            </a:r>
            <a:r>
              <a:rPr lang="it-IT" sz="1600" dirty="0">
                <a:solidFill>
                  <a:schemeClr val="tx1"/>
                </a:solidFill>
              </a:rPr>
              <a:t> slides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dirty="0" err="1">
                <a:solidFill>
                  <a:schemeClr val="tx1"/>
                </a:solidFill>
              </a:rPr>
              <a:t>modify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given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example</a:t>
            </a:r>
            <a:r>
              <a:rPr lang="it-IT" sz="1600" dirty="0">
                <a:solidFill>
                  <a:schemeClr val="tx1"/>
                </a:solidFill>
              </a:rPr>
              <a:t> from ST.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FC4E66-4C93-4717-87B7-8C48B6D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FBCD4-BB88-4E80-8698-4EE452E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73E64B-11C4-408C-99F2-D85294E9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264"/>
            <a:ext cx="9144000" cy="427773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Project Setup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7DC50E-FB0D-4904-9920-3DF79EA2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3863" y="4970089"/>
            <a:ext cx="5345152" cy="225920"/>
          </a:xfrm>
        </p:spPr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7" name="Picture 8" descr="Node-RED - Wikipedia">
            <a:extLst>
              <a:ext uri="{FF2B5EF4-FFF2-40B4-BE49-F238E27FC236}">
                <a16:creationId xmlns:a16="http://schemas.microsoft.com/office/drawing/2014/main" id="{EE68E139-F00A-454C-8958-50693D6F9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17" y="1114064"/>
            <a:ext cx="1123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73EB76F-26F8-41BC-B30E-428E96F9B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807" y="905022"/>
            <a:ext cx="1693524" cy="10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ecial isometric robotic arm Royalty Free Vector Image">
            <a:extLst>
              <a:ext uri="{FF2B5EF4-FFF2-40B4-BE49-F238E27FC236}">
                <a16:creationId xmlns:a16="http://schemas.microsoft.com/office/drawing/2014/main" id="{7C8469B9-3495-480F-AFD2-E2BF602F5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b="20316"/>
          <a:stretch/>
        </p:blipFill>
        <p:spPr bwMode="auto">
          <a:xfrm>
            <a:off x="2399416" y="3163789"/>
            <a:ext cx="1812999" cy="176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mp icon (292457) | Icons | Design Bundles">
            <a:extLst>
              <a:ext uri="{FF2B5EF4-FFF2-40B4-BE49-F238E27FC236}">
                <a16:creationId xmlns:a16="http://schemas.microsoft.com/office/drawing/2014/main" id="{AD314A67-3F44-43A7-9037-F7E428900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30" y="3779706"/>
            <a:ext cx="1380746" cy="92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TM32F769I-DISCO | Kit di sviluppo, Discovery STMicroelectronics ...">
            <a:extLst>
              <a:ext uri="{FF2B5EF4-FFF2-40B4-BE49-F238E27FC236}">
                <a16:creationId xmlns:a16="http://schemas.microsoft.com/office/drawing/2014/main" id="{55FC91A4-7FAB-43F6-836B-48945FE615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44" y="2706517"/>
            <a:ext cx="1353312" cy="92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EDA2A64-6003-4860-A7AC-31F4A641C255}"/>
              </a:ext>
            </a:extLst>
          </p:cNvPr>
          <p:cNvCxnSpPr>
            <a:cxnSpLocks/>
          </p:cNvCxnSpPr>
          <p:nvPr/>
        </p:nvCxnSpPr>
        <p:spPr>
          <a:xfrm flipV="1">
            <a:off x="3674310" y="3426024"/>
            <a:ext cx="380164" cy="2009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F974DFB-384A-44F3-BEB1-A16DB8E5C83C}"/>
              </a:ext>
            </a:extLst>
          </p:cNvPr>
          <p:cNvCxnSpPr>
            <a:cxnSpLocks/>
          </p:cNvCxnSpPr>
          <p:nvPr/>
        </p:nvCxnSpPr>
        <p:spPr>
          <a:xfrm flipH="1" flipV="1">
            <a:off x="4744135" y="3489152"/>
            <a:ext cx="1" cy="33453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48" name="Picture 24" descr="Computer, ethernet, internet, modem, network, router, wifi icon">
            <a:extLst>
              <a:ext uri="{FF2B5EF4-FFF2-40B4-BE49-F238E27FC236}">
                <a16:creationId xmlns:a16="http://schemas.microsoft.com/office/drawing/2014/main" id="{DC972132-D891-49D1-B2D5-90E8BF550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74" y="3452283"/>
            <a:ext cx="920498" cy="9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B43B8FD-C291-4026-96EC-0610776FE4FB}"/>
              </a:ext>
            </a:extLst>
          </p:cNvPr>
          <p:cNvCxnSpPr>
            <a:cxnSpLocks/>
          </p:cNvCxnSpPr>
          <p:nvPr/>
        </p:nvCxnSpPr>
        <p:spPr>
          <a:xfrm flipH="1" flipV="1">
            <a:off x="5001958" y="3283327"/>
            <a:ext cx="164321" cy="1623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DD861B1-15D4-4EB4-93D7-14CB509011FF}"/>
              </a:ext>
            </a:extLst>
          </p:cNvPr>
          <p:cNvCxnSpPr>
            <a:cxnSpLocks/>
          </p:cNvCxnSpPr>
          <p:nvPr/>
        </p:nvCxnSpPr>
        <p:spPr>
          <a:xfrm>
            <a:off x="1648914" y="1540281"/>
            <a:ext cx="2092506" cy="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6AF9D8B2-94C4-43B7-89F1-F9A98FB253C8}"/>
              </a:ext>
            </a:extLst>
          </p:cNvPr>
          <p:cNvCxnSpPr>
            <a:cxnSpLocks/>
          </p:cNvCxnSpPr>
          <p:nvPr/>
        </p:nvCxnSpPr>
        <p:spPr>
          <a:xfrm>
            <a:off x="4761128" y="1947190"/>
            <a:ext cx="0" cy="72145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52" name="Picture 28" descr="Ethernet port icon Royalty Free Vector Image - VectorStock">
            <a:extLst>
              <a:ext uri="{FF2B5EF4-FFF2-40B4-BE49-F238E27FC236}">
                <a16:creationId xmlns:a16="http://schemas.microsoft.com/office/drawing/2014/main" id="{571F48AD-D111-4B6B-9638-31878C5F7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21859" r="26580" b="29733"/>
          <a:stretch/>
        </p:blipFill>
        <p:spPr bwMode="auto">
          <a:xfrm>
            <a:off x="5196072" y="3375677"/>
            <a:ext cx="366579" cy="4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0B92623D-1BBC-4A50-B043-B1EE077A826E}"/>
              </a:ext>
            </a:extLst>
          </p:cNvPr>
          <p:cNvCxnSpPr>
            <a:cxnSpLocks/>
          </p:cNvCxnSpPr>
          <p:nvPr/>
        </p:nvCxnSpPr>
        <p:spPr>
          <a:xfrm flipH="1" flipV="1">
            <a:off x="5596140" y="3759339"/>
            <a:ext cx="289156" cy="2376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888B0-7003-4DBC-BFD7-1F968A06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JSON </a:t>
            </a:r>
            <a:r>
              <a:rPr lang="it-IT" dirty="0" err="1">
                <a:solidFill>
                  <a:srgbClr val="FF0000"/>
                </a:solidFill>
              </a:rPr>
              <a:t>Messages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4C415A-844D-49F4-B981-C526E535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8449056" cy="3968251"/>
          </a:xfrm>
        </p:spPr>
        <p:txBody>
          <a:bodyPr/>
          <a:lstStyle/>
          <a:p>
            <a:pPr algn="ctr"/>
            <a:r>
              <a:rPr lang="en-US" dirty="0"/>
              <a:t>Communication between devices takes place through the exchange of JSON messages to and from AWS.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BF8338-E021-4059-A757-8051DE9B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F45080-F5F6-4A81-B979-B5DEC1CB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8B9F313-8BCF-4C49-97E6-0FC20A34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14" y="2097922"/>
            <a:ext cx="5886450" cy="2295525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815898E5-2C19-46A1-B7D0-990FC4DB0AB9}"/>
              </a:ext>
            </a:extLst>
          </p:cNvPr>
          <p:cNvSpPr/>
          <p:nvPr/>
        </p:nvSpPr>
        <p:spPr>
          <a:xfrm>
            <a:off x="1889760" y="2097922"/>
            <a:ext cx="3535680" cy="5538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0091923-DFCF-4D58-8CAC-56723911506E}"/>
              </a:ext>
            </a:extLst>
          </p:cNvPr>
          <p:cNvCxnSpPr>
            <a:cxnSpLocks/>
          </p:cNvCxnSpPr>
          <p:nvPr/>
        </p:nvCxnSpPr>
        <p:spPr>
          <a:xfrm>
            <a:off x="3962400" y="1718142"/>
            <a:ext cx="0" cy="322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CCCE80A-C6DB-44BA-A8B1-06BEBAA924AA}"/>
              </a:ext>
            </a:extLst>
          </p:cNvPr>
          <p:cNvSpPr/>
          <p:nvPr/>
        </p:nvSpPr>
        <p:spPr>
          <a:xfrm flipV="1">
            <a:off x="2271503" y="2826187"/>
            <a:ext cx="814597" cy="816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9BC11191-1F48-407B-918C-09CC08BE46A7}"/>
              </a:ext>
            </a:extLst>
          </p:cNvPr>
          <p:cNvSpPr/>
          <p:nvPr/>
        </p:nvSpPr>
        <p:spPr>
          <a:xfrm>
            <a:off x="5462390" y="2097922"/>
            <a:ext cx="1501140" cy="5538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DF78466F-3A6B-4381-8665-301D5E66FF42}"/>
              </a:ext>
            </a:extLst>
          </p:cNvPr>
          <p:cNvSpPr/>
          <p:nvPr/>
        </p:nvSpPr>
        <p:spPr>
          <a:xfrm flipV="1">
            <a:off x="3162300" y="3131793"/>
            <a:ext cx="1158240" cy="4115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1C84A17-6ED4-4B7B-8731-C7F28E7104CB}"/>
              </a:ext>
            </a:extLst>
          </p:cNvPr>
          <p:cNvSpPr txBox="1"/>
          <p:nvPr/>
        </p:nvSpPr>
        <p:spPr>
          <a:xfrm>
            <a:off x="3574542" y="1370884"/>
            <a:ext cx="15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TOPIC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47EA2E3-1F13-4B79-BFC8-BF1C210AB88F}"/>
              </a:ext>
            </a:extLst>
          </p:cNvPr>
          <p:cNvCxnSpPr>
            <a:cxnSpLocks/>
          </p:cNvCxnSpPr>
          <p:nvPr/>
        </p:nvCxnSpPr>
        <p:spPr>
          <a:xfrm>
            <a:off x="6212960" y="1718143"/>
            <a:ext cx="0" cy="322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CEF86FC-6D55-4F59-BE98-E792AC27596B}"/>
              </a:ext>
            </a:extLst>
          </p:cNvPr>
          <p:cNvSpPr txBox="1"/>
          <p:nvPr/>
        </p:nvSpPr>
        <p:spPr>
          <a:xfrm>
            <a:off x="5447150" y="1372166"/>
            <a:ext cx="15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TIMESTAMP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5029285-5445-41FC-B3F9-3A11F803B90B}"/>
              </a:ext>
            </a:extLst>
          </p:cNvPr>
          <p:cNvCxnSpPr/>
          <p:nvPr/>
        </p:nvCxnSpPr>
        <p:spPr>
          <a:xfrm>
            <a:off x="1607820" y="3268980"/>
            <a:ext cx="586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93B23E8-860E-40DB-A20D-A15B32015DBA}"/>
              </a:ext>
            </a:extLst>
          </p:cNvPr>
          <p:cNvSpPr txBox="1"/>
          <p:nvPr/>
        </p:nvSpPr>
        <p:spPr>
          <a:xfrm>
            <a:off x="520739" y="3084314"/>
            <a:ext cx="15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TOKENS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F6F16E38-8FF6-4532-81D5-2CE9F53BBEC0}"/>
              </a:ext>
            </a:extLst>
          </p:cNvPr>
          <p:cNvCxnSpPr>
            <a:cxnSpLocks/>
          </p:cNvCxnSpPr>
          <p:nvPr/>
        </p:nvCxnSpPr>
        <p:spPr>
          <a:xfrm flipH="1">
            <a:off x="4480560" y="3337546"/>
            <a:ext cx="6256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FC325AE-A830-4F0F-9AA1-81747D22CF53}"/>
              </a:ext>
            </a:extLst>
          </p:cNvPr>
          <p:cNvSpPr txBox="1"/>
          <p:nvPr/>
        </p:nvSpPr>
        <p:spPr>
          <a:xfrm>
            <a:off x="5106162" y="3152880"/>
            <a:ext cx="15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5769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7203E-8E4F-40A6-8BC6-94495870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Node-RED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7E4C657-85BA-4294-837C-85F18E6CA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3" y="617963"/>
            <a:ext cx="4011612" cy="21846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9FD05B-8261-46E4-AB45-24FD4C36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E3AC038-598A-48AF-BEEC-D30512DC9C4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76439" y="750052"/>
            <a:ext cx="4011168" cy="3968251"/>
          </a:xfrm>
        </p:spPr>
        <p:txBody>
          <a:bodyPr/>
          <a:lstStyle/>
          <a:p>
            <a:r>
              <a:rPr lang="it-IT" dirty="0"/>
              <a:t>Node-RED server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algorithms</a:t>
            </a:r>
            <a:r>
              <a:rPr lang="it-IT" dirty="0"/>
              <a:t> (flows) to </a:t>
            </a:r>
            <a:r>
              <a:rPr lang="it-IT" dirty="0" err="1"/>
              <a:t>manage</a:t>
            </a:r>
            <a:r>
              <a:rPr lang="it-IT" dirty="0"/>
              <a:t> the </a:t>
            </a:r>
            <a:r>
              <a:rPr lang="it-IT" dirty="0" err="1"/>
              <a:t>infrastructure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en-US" dirty="0"/>
              <a:t>exchange </a:t>
            </a:r>
            <a:r>
              <a:rPr lang="it-IT" dirty="0" err="1"/>
              <a:t>messages</a:t>
            </a:r>
            <a:r>
              <a:rPr lang="it-IT" dirty="0"/>
              <a:t> with AWS.</a:t>
            </a:r>
          </a:p>
          <a:p>
            <a:r>
              <a:rPr lang="it-IT" dirty="0"/>
              <a:t>A dashboard running on Node-RED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2BF40EF-AAC2-4F75-B2A7-07138192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2845742"/>
            <a:ext cx="4014968" cy="2191077"/>
          </a:xfrm>
          <a:prstGeom prst="rect">
            <a:avLst/>
          </a:prstGeom>
        </p:spPr>
      </p:pic>
      <p:pic>
        <p:nvPicPr>
          <p:cNvPr id="9" name="Picture 8" descr="Node-RED - Wikipedia">
            <a:extLst>
              <a:ext uri="{FF2B5EF4-FFF2-40B4-BE49-F238E27FC236}">
                <a16:creationId xmlns:a16="http://schemas.microsoft.com/office/drawing/2014/main" id="{EC6E2725-4678-4107-9D24-D93D8CF45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4063"/>
            <a:ext cx="1123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81F0AC09-6558-4E58-9876-8DDF0F0C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660" y="2625585"/>
            <a:ext cx="1693524" cy="10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82F9DEF-9D9C-48A9-8D1B-BB3B513B9223}"/>
              </a:ext>
            </a:extLst>
          </p:cNvPr>
          <p:cNvCxnSpPr>
            <a:cxnSpLocks/>
          </p:cNvCxnSpPr>
          <p:nvPr/>
        </p:nvCxnSpPr>
        <p:spPr>
          <a:xfrm>
            <a:off x="5909533" y="3146669"/>
            <a:ext cx="1192530" cy="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5EAE44-2DC0-42FD-9B17-5678E7A6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Dashboard </a:t>
            </a:r>
            <a:r>
              <a:rPr lang="it-IT" dirty="0" err="1">
                <a:solidFill>
                  <a:srgbClr val="FF0000"/>
                </a:solidFill>
              </a:rPr>
              <a:t>Example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7D6121-A221-43B2-858F-06EAC36B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4D6B77-E984-493D-B69D-9C7C52B5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FFDFE95-44B8-4802-A51B-3E8D413B0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" y="750052"/>
            <a:ext cx="6079807" cy="3317915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72CE981-7F5D-4332-BDBA-CA4E6E204896}"/>
              </a:ext>
            </a:extLst>
          </p:cNvPr>
          <p:cNvSpPr/>
          <p:nvPr/>
        </p:nvSpPr>
        <p:spPr>
          <a:xfrm>
            <a:off x="1097280" y="1226820"/>
            <a:ext cx="1086611" cy="3103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D1928DE-7380-422D-86A6-FD0C4ED11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54" y="2768917"/>
            <a:ext cx="5886450" cy="2295525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1A35BE9-EFC3-4690-9BAD-815190EA2E55}"/>
              </a:ext>
            </a:extLst>
          </p:cNvPr>
          <p:cNvSpPr/>
          <p:nvPr/>
        </p:nvSpPr>
        <p:spPr>
          <a:xfrm>
            <a:off x="2743200" y="2831822"/>
            <a:ext cx="3535680" cy="5538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F0240D1-2EB8-4655-9B69-278AFF6BE834}"/>
              </a:ext>
            </a:extLst>
          </p:cNvPr>
          <p:cNvCxnSpPr>
            <a:cxnSpLocks/>
          </p:cNvCxnSpPr>
          <p:nvPr/>
        </p:nvCxnSpPr>
        <p:spPr>
          <a:xfrm>
            <a:off x="4815840" y="2446646"/>
            <a:ext cx="0" cy="322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A37E731-CE87-4E82-84FB-6647D0F1B6BF}"/>
              </a:ext>
            </a:extLst>
          </p:cNvPr>
          <p:cNvSpPr/>
          <p:nvPr/>
        </p:nvSpPr>
        <p:spPr>
          <a:xfrm flipV="1">
            <a:off x="3124943" y="3497182"/>
            <a:ext cx="814597" cy="816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5A6FAD2-F38E-460E-BF3B-1739A7FF787B}"/>
              </a:ext>
            </a:extLst>
          </p:cNvPr>
          <p:cNvSpPr/>
          <p:nvPr/>
        </p:nvSpPr>
        <p:spPr>
          <a:xfrm>
            <a:off x="6335426" y="2831822"/>
            <a:ext cx="1501140" cy="5538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97DDB1D1-5BDB-41E1-BC0E-9F8BAAA83B2C}"/>
              </a:ext>
            </a:extLst>
          </p:cNvPr>
          <p:cNvSpPr/>
          <p:nvPr/>
        </p:nvSpPr>
        <p:spPr>
          <a:xfrm flipV="1">
            <a:off x="4015740" y="3802788"/>
            <a:ext cx="1158240" cy="4115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0E33C2C-44DE-4524-BAFD-DA862028FFE8}"/>
              </a:ext>
            </a:extLst>
          </p:cNvPr>
          <p:cNvSpPr txBox="1"/>
          <p:nvPr/>
        </p:nvSpPr>
        <p:spPr>
          <a:xfrm>
            <a:off x="4427982" y="2041879"/>
            <a:ext cx="15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TOPIC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2876F0E-5EFB-40AC-98B5-98C939DCA633}"/>
              </a:ext>
            </a:extLst>
          </p:cNvPr>
          <p:cNvCxnSpPr>
            <a:cxnSpLocks/>
          </p:cNvCxnSpPr>
          <p:nvPr/>
        </p:nvCxnSpPr>
        <p:spPr>
          <a:xfrm>
            <a:off x="7066400" y="2453908"/>
            <a:ext cx="0" cy="322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21E1FFD-A8EB-48AC-B201-C8B77FBEEF8B}"/>
              </a:ext>
            </a:extLst>
          </p:cNvPr>
          <p:cNvSpPr txBox="1"/>
          <p:nvPr/>
        </p:nvSpPr>
        <p:spPr>
          <a:xfrm>
            <a:off x="6300590" y="2043161"/>
            <a:ext cx="15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TIMESTAMP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8ABA621-F1AD-4330-9E1D-00A8EDD4233C}"/>
              </a:ext>
            </a:extLst>
          </p:cNvPr>
          <p:cNvCxnSpPr/>
          <p:nvPr/>
        </p:nvCxnSpPr>
        <p:spPr>
          <a:xfrm>
            <a:off x="2461260" y="3939975"/>
            <a:ext cx="586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1FC6E47-BA8E-4101-B78B-E8D9D0102AC5}"/>
              </a:ext>
            </a:extLst>
          </p:cNvPr>
          <p:cNvSpPr txBox="1"/>
          <p:nvPr/>
        </p:nvSpPr>
        <p:spPr>
          <a:xfrm>
            <a:off x="1374179" y="3755309"/>
            <a:ext cx="15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TOKENS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B164207-179A-4656-90F7-248EB5EC091F}"/>
              </a:ext>
            </a:extLst>
          </p:cNvPr>
          <p:cNvCxnSpPr>
            <a:cxnSpLocks/>
          </p:cNvCxnSpPr>
          <p:nvPr/>
        </p:nvCxnSpPr>
        <p:spPr>
          <a:xfrm flipH="1">
            <a:off x="5334000" y="4008541"/>
            <a:ext cx="6256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B1BEAA2-DB1F-47F7-9EDA-D7B46BFFBAD7}"/>
              </a:ext>
            </a:extLst>
          </p:cNvPr>
          <p:cNvSpPr txBox="1"/>
          <p:nvPr/>
        </p:nvSpPr>
        <p:spPr>
          <a:xfrm>
            <a:off x="5959602" y="3823875"/>
            <a:ext cx="15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DATA</a:t>
            </a:r>
          </a:p>
        </p:txBody>
      </p: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8C34E71D-A45A-47C8-B62F-81E16B3F05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16239" y="1640617"/>
            <a:ext cx="1095146" cy="105676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C5C595-CB0B-47A2-ABBB-93411D6F17E1}"/>
              </a:ext>
            </a:extLst>
          </p:cNvPr>
          <p:cNvSpPr txBox="1"/>
          <p:nvPr/>
        </p:nvSpPr>
        <p:spPr>
          <a:xfrm>
            <a:off x="6300590" y="651197"/>
            <a:ext cx="2749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When</a:t>
            </a:r>
            <a:r>
              <a:rPr lang="it-IT" sz="1600" dirty="0"/>
              <a:t> </a:t>
            </a:r>
            <a:r>
              <a:rPr lang="it-IT" sz="1600" dirty="0" err="1"/>
              <a:t>any</a:t>
            </a:r>
            <a:r>
              <a:rPr lang="it-IT" sz="1600" dirty="0"/>
              <a:t> action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performed</a:t>
            </a:r>
            <a:r>
              <a:rPr lang="it-IT" sz="1600" dirty="0"/>
              <a:t> on the dashboard, a JSON </a:t>
            </a:r>
            <a:r>
              <a:rPr lang="it-IT" sz="1600" dirty="0" err="1"/>
              <a:t>message</a:t>
            </a:r>
            <a:r>
              <a:rPr lang="it-IT" sz="1600" dirty="0"/>
              <a:t> </a:t>
            </a:r>
            <a:r>
              <a:rPr lang="it-IT" sz="1600" dirty="0" err="1"/>
              <a:t>will</a:t>
            </a:r>
            <a:r>
              <a:rPr lang="it-IT" sz="1600" dirty="0"/>
              <a:t> be </a:t>
            </a:r>
            <a:r>
              <a:rPr lang="it-IT" sz="1600" dirty="0" err="1"/>
              <a:t>published</a:t>
            </a:r>
            <a:r>
              <a:rPr lang="it-IT" sz="1600" dirty="0"/>
              <a:t> on the </a:t>
            </a:r>
            <a:r>
              <a:rPr lang="it-IT" sz="1600" dirty="0" err="1"/>
              <a:t>topic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21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D20D3-1720-4070-8C42-DB6A2A00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STM32F769 Board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ABB475-AFD9-4F4E-910C-BA2C3A46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Internet Connection over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Controls a </a:t>
            </a:r>
            <a:r>
              <a:rPr lang="it-IT" dirty="0" err="1"/>
              <a:t>robotic</a:t>
            </a:r>
            <a:r>
              <a:rPr lang="it-IT" dirty="0"/>
              <a:t> </a:t>
            </a:r>
            <a:r>
              <a:rPr lang="it-IT" dirty="0" err="1"/>
              <a:t>Arm</a:t>
            </a:r>
            <a:r>
              <a:rPr lang="it-IT" dirty="0"/>
              <a:t> via 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Toggle</a:t>
            </a:r>
            <a:r>
              <a:rPr lang="it-IT" dirty="0"/>
              <a:t> on board LED via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notifications</a:t>
            </a:r>
            <a:r>
              <a:rPr lang="it-IT" dirty="0"/>
              <a:t> on Node-RED dashboard </a:t>
            </a:r>
            <a:r>
              <a:rPr lang="it-IT" dirty="0" err="1"/>
              <a:t>when</a:t>
            </a:r>
            <a:r>
              <a:rPr lang="it-IT" dirty="0"/>
              <a:t> an action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Console </a:t>
            </a:r>
            <a:r>
              <a:rPr lang="it-IT" dirty="0" err="1"/>
              <a:t>logging</a:t>
            </a:r>
            <a:r>
              <a:rPr lang="it-IT" dirty="0"/>
              <a:t>, for an easy </a:t>
            </a:r>
            <a:r>
              <a:rPr lang="it-IT" dirty="0" err="1"/>
              <a:t>troubleshooting</a:t>
            </a:r>
            <a:r>
              <a:rPr lang="it-IT" dirty="0"/>
              <a:t> and AWS </a:t>
            </a:r>
            <a:r>
              <a:rPr lang="it-IT" dirty="0" err="1"/>
              <a:t>Credential</a:t>
            </a:r>
            <a:r>
              <a:rPr lang="it-IT" dirty="0"/>
              <a:t> update.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0A0C43-857D-4FE0-9710-20FADF3E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C37289-42A6-4F48-BABA-B9FCB8DD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4" descr="Special isometric robotic arm Royalty Free Vector Image">
            <a:extLst>
              <a:ext uri="{FF2B5EF4-FFF2-40B4-BE49-F238E27FC236}">
                <a16:creationId xmlns:a16="http://schemas.microsoft.com/office/drawing/2014/main" id="{DB3D1202-0AF4-428C-A703-3DEC9B75D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b="20316"/>
          <a:stretch/>
        </p:blipFill>
        <p:spPr bwMode="auto">
          <a:xfrm>
            <a:off x="4473356" y="2949878"/>
            <a:ext cx="1812999" cy="176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Lamp icon (292457) | Icons | Design Bundles">
            <a:extLst>
              <a:ext uri="{FF2B5EF4-FFF2-40B4-BE49-F238E27FC236}">
                <a16:creationId xmlns:a16="http://schemas.microsoft.com/office/drawing/2014/main" id="{33237801-F965-4618-AD78-D10B61B30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70" y="3565795"/>
            <a:ext cx="1380746" cy="92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TM32F769I-DISCO | Kit di sviluppo, Discovery STMicroelectronics ...">
            <a:extLst>
              <a:ext uri="{FF2B5EF4-FFF2-40B4-BE49-F238E27FC236}">
                <a16:creationId xmlns:a16="http://schemas.microsoft.com/office/drawing/2014/main" id="{ED524FC2-7AD8-420C-A943-0EEAE35C3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284" y="2492606"/>
            <a:ext cx="1353312" cy="92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982568-8B4B-4851-B29F-CABF5DEA6EA3}"/>
              </a:ext>
            </a:extLst>
          </p:cNvPr>
          <p:cNvCxnSpPr>
            <a:cxnSpLocks/>
          </p:cNvCxnSpPr>
          <p:nvPr/>
        </p:nvCxnSpPr>
        <p:spPr>
          <a:xfrm flipV="1">
            <a:off x="5748250" y="3212113"/>
            <a:ext cx="380164" cy="2009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47BCE0E-20FE-4584-90ED-30078A257F6B}"/>
              </a:ext>
            </a:extLst>
          </p:cNvPr>
          <p:cNvCxnSpPr>
            <a:cxnSpLocks/>
          </p:cNvCxnSpPr>
          <p:nvPr/>
        </p:nvCxnSpPr>
        <p:spPr>
          <a:xfrm flipH="1" flipV="1">
            <a:off x="6818075" y="3275241"/>
            <a:ext cx="1" cy="33453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24" descr="Computer, ethernet, internet, modem, network, router, wifi icon">
            <a:extLst>
              <a:ext uri="{FF2B5EF4-FFF2-40B4-BE49-F238E27FC236}">
                <a16:creationId xmlns:a16="http://schemas.microsoft.com/office/drawing/2014/main" id="{CD4F041D-1686-4078-8758-27CF56FA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14" y="3238372"/>
            <a:ext cx="920498" cy="9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A6870E9-4910-4740-9725-0398E4B2BCDF}"/>
              </a:ext>
            </a:extLst>
          </p:cNvPr>
          <p:cNvCxnSpPr>
            <a:cxnSpLocks/>
          </p:cNvCxnSpPr>
          <p:nvPr/>
        </p:nvCxnSpPr>
        <p:spPr>
          <a:xfrm flipH="1" flipV="1">
            <a:off x="7075898" y="3069416"/>
            <a:ext cx="164321" cy="1623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4" name="Picture 28" descr="Ethernet port icon Royalty Free Vector Image - VectorStock">
            <a:extLst>
              <a:ext uri="{FF2B5EF4-FFF2-40B4-BE49-F238E27FC236}">
                <a16:creationId xmlns:a16="http://schemas.microsoft.com/office/drawing/2014/main" id="{99B1EB7C-6F84-4B02-BA88-D4EDC80B6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21859" r="26580" b="29733"/>
          <a:stretch/>
        </p:blipFill>
        <p:spPr bwMode="auto">
          <a:xfrm>
            <a:off x="7270012" y="3161766"/>
            <a:ext cx="366579" cy="4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DA2CBDC-E36A-43D0-995B-E72B7C3FAD1D}"/>
              </a:ext>
            </a:extLst>
          </p:cNvPr>
          <p:cNvCxnSpPr>
            <a:cxnSpLocks/>
          </p:cNvCxnSpPr>
          <p:nvPr/>
        </p:nvCxnSpPr>
        <p:spPr>
          <a:xfrm flipH="1" flipV="1">
            <a:off x="7670080" y="3545428"/>
            <a:ext cx="289156" cy="2376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" name="Picture 6">
            <a:extLst>
              <a:ext uri="{FF2B5EF4-FFF2-40B4-BE49-F238E27FC236}">
                <a16:creationId xmlns:a16="http://schemas.microsoft.com/office/drawing/2014/main" id="{40AE45BD-7AD3-4DDD-8B66-E2226EA00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332" y="308881"/>
            <a:ext cx="1693524" cy="10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436ADD2-BDFA-43FF-82F3-F135F77AFE1C}"/>
              </a:ext>
            </a:extLst>
          </p:cNvPr>
          <p:cNvCxnSpPr>
            <a:cxnSpLocks/>
          </p:cNvCxnSpPr>
          <p:nvPr/>
        </p:nvCxnSpPr>
        <p:spPr>
          <a:xfrm>
            <a:off x="6818075" y="1532383"/>
            <a:ext cx="0" cy="699601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25644-4788-41A2-ABD4-27C533A6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MainThread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D052C-A661-4226-9505-F793B7DA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/>
              <a:t>For a </a:t>
            </a:r>
            <a:r>
              <a:rPr lang="it-IT" b="0" dirty="0" err="1"/>
              <a:t>real</a:t>
            </a:r>
            <a:r>
              <a:rPr lang="it-IT" b="0" dirty="0"/>
              <a:t> device,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usefull</a:t>
            </a:r>
            <a:r>
              <a:rPr lang="it-IT" b="0" dirty="0"/>
              <a:t> to </a:t>
            </a:r>
            <a:r>
              <a:rPr lang="it-IT" b="0" dirty="0" err="1"/>
              <a:t>send</a:t>
            </a:r>
            <a:r>
              <a:rPr lang="it-IT" b="0" dirty="0"/>
              <a:t> data </a:t>
            </a:r>
            <a:r>
              <a:rPr lang="it-IT" b="0" dirty="0" err="1"/>
              <a:t>at</a:t>
            </a:r>
            <a:r>
              <a:rPr lang="it-IT" b="0" dirty="0"/>
              <a:t> time </a:t>
            </a:r>
            <a:r>
              <a:rPr lang="it-IT" b="0" dirty="0" err="1"/>
              <a:t>intervals</a:t>
            </a:r>
            <a:r>
              <a:rPr lang="it-IT" b="0" dirty="0"/>
              <a:t> (like data </a:t>
            </a:r>
            <a:r>
              <a:rPr lang="it-IT" b="0" dirty="0" err="1"/>
              <a:t>acquired</a:t>
            </a:r>
            <a:r>
              <a:rPr lang="it-IT" b="0" dirty="0"/>
              <a:t> from </a:t>
            </a:r>
            <a:r>
              <a:rPr lang="it-IT" b="0" dirty="0" err="1"/>
              <a:t>sensors</a:t>
            </a:r>
            <a:r>
              <a:rPr lang="it-IT" b="0" dirty="0"/>
              <a:t> ): a </a:t>
            </a:r>
            <a:r>
              <a:rPr lang="it-IT" b="0" i="1" dirty="0">
                <a:solidFill>
                  <a:srgbClr val="92D050"/>
                </a:solidFill>
              </a:rPr>
              <a:t>timer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needed</a:t>
            </a:r>
            <a:r>
              <a:rPr lang="it-IT" b="0" dirty="0"/>
              <a:t> for </a:t>
            </a:r>
            <a:r>
              <a:rPr lang="it-IT" b="0" dirty="0" err="1"/>
              <a:t>this</a:t>
            </a:r>
            <a:r>
              <a:rPr lang="it-IT" b="0" dirty="0"/>
              <a:t> task.</a:t>
            </a:r>
          </a:p>
          <a:p>
            <a:r>
              <a:rPr lang="it-IT" b="0" dirty="0"/>
              <a:t>For more </a:t>
            </a:r>
            <a:r>
              <a:rPr lang="it-IT" b="0" dirty="0" err="1"/>
              <a:t>infos</a:t>
            </a:r>
            <a:r>
              <a:rPr lang="it-IT" b="0" dirty="0"/>
              <a:t> </a:t>
            </a:r>
            <a:r>
              <a:rPr lang="it-IT" b="0" dirty="0" err="1"/>
              <a:t>about</a:t>
            </a:r>
            <a:r>
              <a:rPr lang="it-IT" b="0" dirty="0"/>
              <a:t> timers and FreeRTOS </a:t>
            </a:r>
            <a:r>
              <a:rPr lang="it-IT" b="0" dirty="0" err="1"/>
              <a:t>have</a:t>
            </a:r>
            <a:r>
              <a:rPr lang="it-IT" b="0" dirty="0"/>
              <a:t> a look </a:t>
            </a:r>
            <a:r>
              <a:rPr lang="it-IT" b="0" dirty="0">
                <a:hlinkClick r:id="rId2"/>
              </a:rPr>
              <a:t>here</a:t>
            </a:r>
            <a:r>
              <a:rPr lang="it-IT" b="0" dirty="0"/>
              <a:t>.</a:t>
            </a:r>
          </a:p>
          <a:p>
            <a:r>
              <a:rPr lang="it-IT" b="0" dirty="0" err="1"/>
              <a:t>Sometimes</a:t>
            </a:r>
            <a:r>
              <a:rPr lang="it-IT" b="0" dirty="0"/>
              <a:t> </a:t>
            </a:r>
            <a:r>
              <a:rPr lang="it-IT" b="0" dirty="0" err="1"/>
              <a:t>creating</a:t>
            </a:r>
            <a:r>
              <a:rPr lang="it-IT" b="0" dirty="0"/>
              <a:t> </a:t>
            </a:r>
            <a:r>
              <a:rPr lang="it-IT" b="0" dirty="0" err="1"/>
              <a:t>other</a:t>
            </a:r>
            <a:r>
              <a:rPr lang="it-IT" b="0" dirty="0"/>
              <a:t> </a:t>
            </a:r>
            <a:r>
              <a:rPr lang="it-IT" b="0" dirty="0" err="1"/>
              <a:t>threads</a:t>
            </a:r>
            <a:r>
              <a:rPr lang="it-IT" b="0" dirty="0"/>
              <a:t> </a:t>
            </a:r>
            <a:r>
              <a:rPr lang="it-IT" b="0" dirty="0" err="1"/>
              <a:t>that</a:t>
            </a:r>
            <a:r>
              <a:rPr lang="it-IT" b="0" dirty="0"/>
              <a:t> can </a:t>
            </a:r>
            <a:r>
              <a:rPr lang="it-IT" b="0" dirty="0" err="1"/>
              <a:t>run</a:t>
            </a:r>
            <a:r>
              <a:rPr lang="it-IT" b="0" dirty="0"/>
              <a:t> </a:t>
            </a:r>
            <a:r>
              <a:rPr lang="it-IT" b="0" dirty="0" err="1"/>
              <a:t>indipendently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needed</a:t>
            </a:r>
            <a:r>
              <a:rPr lang="it-IT" b="0" dirty="0"/>
              <a:t>, for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pay</a:t>
            </a:r>
            <a:r>
              <a:rPr lang="it-IT" b="0" dirty="0"/>
              <a:t> </a:t>
            </a:r>
            <a:r>
              <a:rPr lang="it-IT" b="0" dirty="0" err="1"/>
              <a:t>attenction</a:t>
            </a:r>
            <a:r>
              <a:rPr lang="it-IT" b="0" dirty="0"/>
              <a:t> to </a:t>
            </a:r>
            <a:r>
              <a:rPr lang="it-IT" b="0" i="1" dirty="0">
                <a:solidFill>
                  <a:srgbClr val="FF0000"/>
                </a:solidFill>
              </a:rPr>
              <a:t>red</a:t>
            </a:r>
            <a:r>
              <a:rPr lang="it-IT" b="0" dirty="0"/>
              <a:t> boxes.</a:t>
            </a:r>
          </a:p>
          <a:p>
            <a:r>
              <a:rPr lang="it-IT" b="0" dirty="0"/>
              <a:t>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888E2C-6C69-4F8F-84EC-3BE19855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2E4AC0-499C-4B5A-A041-BE73B822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D822F3F-E581-46C3-9584-D1EE9892830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399460" y="865391"/>
            <a:ext cx="4388940" cy="328471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AF3BB8A-6D37-4C2D-9D59-27D9765B4B64}"/>
              </a:ext>
            </a:extLst>
          </p:cNvPr>
          <p:cNvSpPr/>
          <p:nvPr/>
        </p:nvSpPr>
        <p:spPr>
          <a:xfrm>
            <a:off x="4657725" y="1514475"/>
            <a:ext cx="1178719" cy="785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7E1F844-3185-4604-8293-542E6562AC99}"/>
              </a:ext>
            </a:extLst>
          </p:cNvPr>
          <p:cNvSpPr/>
          <p:nvPr/>
        </p:nvSpPr>
        <p:spPr>
          <a:xfrm>
            <a:off x="4657725" y="1652587"/>
            <a:ext cx="1178719" cy="78581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2D050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CA9F441-D906-4289-A066-28C4274FC966}"/>
              </a:ext>
            </a:extLst>
          </p:cNvPr>
          <p:cNvSpPr/>
          <p:nvPr/>
        </p:nvSpPr>
        <p:spPr>
          <a:xfrm>
            <a:off x="4657725" y="2202849"/>
            <a:ext cx="2643188" cy="45462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545AEED-13C0-41B4-8658-DA9238BDFDD4}"/>
              </a:ext>
            </a:extLst>
          </p:cNvPr>
          <p:cNvSpPr/>
          <p:nvPr/>
        </p:nvSpPr>
        <p:spPr>
          <a:xfrm>
            <a:off x="4657724" y="2951945"/>
            <a:ext cx="3243263" cy="198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985F7E8-520E-4EA2-A233-0E9A16A8D218}"/>
              </a:ext>
            </a:extLst>
          </p:cNvPr>
          <p:cNvSpPr/>
          <p:nvPr/>
        </p:nvSpPr>
        <p:spPr>
          <a:xfrm>
            <a:off x="4657725" y="3245836"/>
            <a:ext cx="1750219" cy="113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42273B0-65E5-41E5-A36A-630431C53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19" y="116969"/>
            <a:ext cx="2693439" cy="1850039"/>
          </a:xfrm>
          <a:prstGeom prst="rect">
            <a:avLst/>
          </a:prstGeom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D4DAF26-EFE1-4E12-AC96-3155BFA03C2A}"/>
              </a:ext>
            </a:extLst>
          </p:cNvPr>
          <p:cNvSpPr/>
          <p:nvPr/>
        </p:nvSpPr>
        <p:spPr>
          <a:xfrm>
            <a:off x="6407944" y="486388"/>
            <a:ext cx="1728787" cy="8013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D6664F6-9DB9-442F-844E-C5967A7915CA}"/>
              </a:ext>
            </a:extLst>
          </p:cNvPr>
          <p:cNvSpPr/>
          <p:nvPr/>
        </p:nvSpPr>
        <p:spPr>
          <a:xfrm>
            <a:off x="6407944" y="1287694"/>
            <a:ext cx="1728787" cy="62068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23A9205A-2412-406D-AA48-5DFE23176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22170" y="1626612"/>
            <a:ext cx="485775" cy="674593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C2E424FE-56E1-4D4B-954F-21BAB3709F0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5750724" y="887041"/>
            <a:ext cx="657221" cy="2120478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pettiva">
  <a:themeElements>
    <a:clrScheme name="Personalizzato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0070C0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B802D088B8642AA958F5CF88CB35C" ma:contentTypeVersion="11" ma:contentTypeDescription="Create a new document." ma:contentTypeScope="" ma:versionID="42dbd600fb6cc2ff4ef4fdc38377997c">
  <xsd:schema xmlns:xsd="http://www.w3.org/2001/XMLSchema" xmlns:xs="http://www.w3.org/2001/XMLSchema" xmlns:p="http://schemas.microsoft.com/office/2006/metadata/properties" xmlns:ns3="ceb2d092-e286-4f2e-bb68-7e4dbedb325e" xmlns:ns4="719634aa-c3a1-452a-8580-600affb5cc76" targetNamespace="http://schemas.microsoft.com/office/2006/metadata/properties" ma:root="true" ma:fieldsID="a1206a3f49b015b07312d86585b60791" ns3:_="" ns4:_="">
    <xsd:import namespace="ceb2d092-e286-4f2e-bb68-7e4dbedb325e"/>
    <xsd:import namespace="719634aa-c3a1-452a-8580-600affb5cc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2d092-e286-4f2e-bb68-7e4dbedb3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634aa-c3a1-452a-8580-600affb5cc7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9EEC7C-C009-4432-881E-65D10F58FF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2d092-e286-4f2e-bb68-7e4dbedb325e"/>
    <ds:schemaRef ds:uri="719634aa-c3a1-452a-8580-600affb5cc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3F679C-612E-47F0-8EEF-7AFD106081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4F2CA4-1959-4E33-B794-C92C7614DADA}">
  <ds:schemaRefs>
    <ds:schemaRef ds:uri="719634aa-c3a1-452a-8580-600affb5cc76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ceb2d092-e286-4f2e-bb68-7e4dbedb325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1653</Words>
  <Application>Microsoft Office PowerPoint</Application>
  <PresentationFormat>Presentazione su schermo (16:9)</PresentationFormat>
  <Paragraphs>190</Paragraphs>
  <Slides>25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Helvetica</vt:lpstr>
      <vt:lpstr>Wingdings</vt:lpstr>
      <vt:lpstr>Prospettiva</vt:lpstr>
      <vt:lpstr>Presentazione standard di PowerPoint</vt:lpstr>
      <vt:lpstr>GOAL</vt:lpstr>
      <vt:lpstr>PREREQUISITES</vt:lpstr>
      <vt:lpstr>Project Setup</vt:lpstr>
      <vt:lpstr>JSON Messages </vt:lpstr>
      <vt:lpstr>Node-RED</vt:lpstr>
      <vt:lpstr>Dashboard Example</vt:lpstr>
      <vt:lpstr>STM32F769 Board</vt:lpstr>
      <vt:lpstr>MainThread</vt:lpstr>
      <vt:lpstr>Cloud_run()</vt:lpstr>
      <vt:lpstr>Creating the Payload</vt:lpstr>
      <vt:lpstr>MQTTcallbackHandler</vt:lpstr>
      <vt:lpstr>MQTTcallbackHandler</vt:lpstr>
      <vt:lpstr>Presentazione standard di PowerPoint</vt:lpstr>
      <vt:lpstr>Node-Red</vt:lpstr>
      <vt:lpstr>Dashboard Inputs</vt:lpstr>
      <vt:lpstr>Get and set Variables in Node-RED</vt:lpstr>
      <vt:lpstr>JSON Parser</vt:lpstr>
      <vt:lpstr>Get sensors values and notifications</vt:lpstr>
      <vt:lpstr>Dashboard</vt:lpstr>
      <vt:lpstr>Callback Example</vt:lpstr>
      <vt:lpstr>Presentazione standard di PowerPoint</vt:lpstr>
      <vt:lpstr>Securing Nodered</vt:lpstr>
      <vt:lpstr>Securing Nodered</vt:lpstr>
      <vt:lpstr>Create an hash password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roboArm_rev1.0_09/06/2020</dc:title>
  <dc:creator>Luca</dc:creator>
  <cp:lastModifiedBy>GERALDI MARCO</cp:lastModifiedBy>
  <cp:revision>965</cp:revision>
  <cp:lastPrinted>2020-03-10T09:26:11Z</cp:lastPrinted>
  <dcterms:created xsi:type="dcterms:W3CDTF">2011-05-02T06:54:08Z</dcterms:created>
  <dcterms:modified xsi:type="dcterms:W3CDTF">2020-07-02T20:48:05Z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0x010100305B802D088B8642AA958F5CF88CB35C</vt:lpwstr>
  </property>
</Properties>
</file>