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5E7E7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00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BFC7-0EB9-4CB1-ABC7-62262F39C40C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9FE6F-9FE1-49A8-B4B4-D2BE189FBC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-Nos representam pontos de entrada ou saída</a:t>
            </a:r>
          </a:p>
          <a:p>
            <a:r>
              <a:rPr lang="pt-PT" dirty="0"/>
              <a:t>-Arestas representam vias de transporte e tem uma capacidade e um custo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16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Temos duas redes diferentes cada uma com uma dada orientação das arestas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As é definida através de A multiplicada por uma matriz diagonal f em que os -1 são as arestas que mudam de direção</a:t>
            </a:r>
          </a:p>
          <a:p>
            <a:pPr marL="171450" indent="-171450">
              <a:buFontTx/>
              <a:buChar char="-"/>
            </a:pPr>
            <a:r>
              <a:rPr lang="pt-PT" dirty="0"/>
              <a:t>f são os </a:t>
            </a:r>
            <a:r>
              <a:rPr lang="pt-PT" dirty="0" err="1"/>
              <a:t>flows</a:t>
            </a:r>
            <a:r>
              <a:rPr lang="pt-PT" dirty="0"/>
              <a:t> de A e h os </a:t>
            </a:r>
            <a:r>
              <a:rPr lang="pt-PT" dirty="0" err="1"/>
              <a:t>flows</a:t>
            </a:r>
            <a:r>
              <a:rPr lang="pt-PT" dirty="0"/>
              <a:t> de As</a:t>
            </a:r>
          </a:p>
          <a:p>
            <a:pPr marL="171450" indent="-171450">
              <a:buFontTx/>
              <a:buChar char="-"/>
            </a:pPr>
            <a:r>
              <a:rPr lang="pt-PT" dirty="0"/>
              <a:t>Queremos uma reserva que garanta menor custa para as duas configurações (garantir caminho mesmo quando a direção muda)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03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Algoritmo dá caminho alternativo pois não sabe se pode usar a resta 3</a:t>
            </a:r>
          </a:p>
          <a:p>
            <a:pPr marL="171450" indent="-171450">
              <a:buFontTx/>
              <a:buChar char="-"/>
            </a:pPr>
            <a:r>
              <a:rPr lang="pt-PT" dirty="0"/>
              <a:t>Apesar de ter agora um custo mais elevado garante caminho em </a:t>
            </a:r>
            <a:r>
              <a:rPr lang="pt-PT" dirty="0" err="1"/>
              <a:t>qql</a:t>
            </a:r>
            <a:r>
              <a:rPr lang="pt-PT" dirty="0"/>
              <a:t> caso</a:t>
            </a:r>
          </a:p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156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No exemplo anterior podia parecer que o algoritmo simplesmente não reserva arestas que virassem</a:t>
            </a:r>
          </a:p>
          <a:p>
            <a:pPr marL="171450" indent="-171450">
              <a:buFontTx/>
              <a:buChar char="-"/>
            </a:pPr>
            <a:r>
              <a:rPr lang="pt-PT" dirty="0"/>
              <a:t>Neste exemplo caso ignorasse arestas não iria produzir solução embora esta exista</a:t>
            </a:r>
          </a:p>
          <a:p>
            <a:pPr marL="171450" indent="-171450">
              <a:buFontTx/>
              <a:buChar char="-"/>
            </a:pPr>
            <a:r>
              <a:rPr lang="pt-PT" dirty="0"/>
              <a:t>Verificasse que reserva tanto a aresta 5 como a 3 e a 4 para garantir que pode transportar o fluxo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21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Neste caso fica mais barato usar pouco de cada aresta pois para reservas pequenas o declive é mais baixo</a:t>
            </a:r>
          </a:p>
          <a:p>
            <a:pPr marL="171450" indent="-171450">
              <a:buFontTx/>
              <a:buChar char="-"/>
            </a:pPr>
            <a:r>
              <a:rPr lang="pt-PT" dirty="0"/>
              <a:t>Deste modo, comparando com a parte 1 (custos proporcionais para todo o r), o algoritmo procura efetuar uma distribuição mais uniforme dos fluxos pelas arestas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79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Rede de internet : reservar os fluxos nos vários canais satisfazer cada utilizador</a:t>
            </a:r>
          </a:p>
          <a:p>
            <a:pPr marL="171450" indent="-171450">
              <a:buFontTx/>
              <a:buChar char="-"/>
            </a:pPr>
            <a:r>
              <a:rPr lang="pt-PT" dirty="0"/>
              <a:t>Rede de transporte de mercadorias cada aresta=uma estrada</a:t>
            </a:r>
          </a:p>
          <a:p>
            <a:pPr marL="171450" indent="-171450">
              <a:buFontTx/>
              <a:buChar char="-"/>
            </a:pPr>
            <a:r>
              <a:rPr lang="pt-PT" dirty="0"/>
              <a:t>O custo é dado pelo tempo que demora percorrer ou a distancia de cada estrada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14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p*r (custo*reserva) : custo total</a:t>
            </a:r>
          </a:p>
          <a:p>
            <a:pPr marL="171450" indent="-171450">
              <a:buFontTx/>
              <a:buChar char="-"/>
            </a:pPr>
            <a:r>
              <a:rPr lang="pt-PT" dirty="0"/>
              <a:t>A*f(fluxo numa aresta) responda as necessidades de s</a:t>
            </a:r>
          </a:p>
          <a:p>
            <a:pPr marL="171450" indent="-171450">
              <a:buFontTx/>
              <a:buChar char="-"/>
            </a:pPr>
            <a:r>
              <a:rPr lang="pt-PT" dirty="0"/>
              <a:t>Não usamos =0 devido o algoritmo ser de iterações logo não conseguirá chegar exatamente a zero</a:t>
            </a:r>
          </a:p>
          <a:p>
            <a:pPr marL="171450" indent="-171450">
              <a:buFontTx/>
              <a:buChar char="-"/>
            </a:pPr>
            <a:r>
              <a:rPr lang="pt-PT" dirty="0"/>
              <a:t>r limite superior dos f(</a:t>
            </a:r>
            <a:r>
              <a:rPr lang="pt-PT" dirty="0" err="1"/>
              <a:t>flows</a:t>
            </a:r>
            <a:r>
              <a:rPr lang="pt-PT" dirty="0"/>
              <a:t> me cada cenário)</a:t>
            </a:r>
          </a:p>
          <a:p>
            <a:pPr marL="171450" indent="-171450">
              <a:buFontTx/>
              <a:buChar char="-"/>
            </a:pPr>
            <a:r>
              <a:rPr lang="pt-PT" dirty="0"/>
              <a:t>r não pode exceder a capacidade</a:t>
            </a:r>
          </a:p>
          <a:p>
            <a:pPr marL="171450" indent="-171450">
              <a:buFontTx/>
              <a:buChar char="-"/>
            </a:pPr>
            <a:r>
              <a:rPr lang="pt-PT" dirty="0"/>
              <a:t>f reservas para cada cenário particular e r têm em conta todos os cenários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22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Procura usar o menor número de arestas possível dado que todas têm o mesmo custo</a:t>
            </a:r>
          </a:p>
          <a:p>
            <a:pPr marL="171450" indent="-171450">
              <a:buFontTx/>
              <a:buChar char="-"/>
            </a:pPr>
            <a:r>
              <a:rPr lang="pt-PT" dirty="0"/>
              <a:t>uma aresta custa ,2 custa 2*r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Custo deixa de ser só proporcional, passa-se a pagar taxa por usar aresta (</a:t>
            </a:r>
            <a:r>
              <a:rPr lang="pt-PT" dirty="0" err="1"/>
              <a:t>overhead</a:t>
            </a:r>
            <a:r>
              <a:rPr lang="pt-PT" dirty="0"/>
              <a:t>)</a:t>
            </a:r>
          </a:p>
          <a:p>
            <a:pPr marL="171450" indent="-171450">
              <a:buFontTx/>
              <a:buChar char="-"/>
            </a:pPr>
            <a:r>
              <a:rPr lang="pt-PT" dirty="0"/>
              <a:t>g é em teoria um vetor binário</a:t>
            </a:r>
          </a:p>
          <a:p>
            <a:pPr marL="171450" indent="-171450">
              <a:buFontTx/>
              <a:buChar char="-"/>
            </a:pPr>
            <a:r>
              <a:rPr lang="pt-PT" dirty="0"/>
              <a:t>Um vetor binário não é linear</a:t>
            </a:r>
          </a:p>
          <a:p>
            <a:pPr marL="171450" indent="-171450">
              <a:buFontTx/>
              <a:buChar char="-"/>
            </a:pPr>
            <a:r>
              <a:rPr lang="pt-PT" dirty="0"/>
              <a:t>Isto não será problema pois os valores de g iram convergir para 0 ou 1 consoante a necessidade de usar a aresta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20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Rede e cenários iniciais</a:t>
            </a:r>
          </a:p>
          <a:p>
            <a:pPr marL="171450" indent="-171450">
              <a:buFontTx/>
              <a:buChar char="-"/>
            </a:pPr>
            <a:r>
              <a:rPr lang="pt-PT" dirty="0"/>
              <a:t>g não terá </a:t>
            </a:r>
            <a:r>
              <a:rPr lang="pt-PT" dirty="0" err="1"/>
              <a:t>so</a:t>
            </a:r>
            <a:r>
              <a:rPr lang="pt-PT" dirty="0"/>
              <a:t> 0 ou 1</a:t>
            </a:r>
          </a:p>
          <a:p>
            <a:pPr marL="171450" indent="-171450">
              <a:buFontTx/>
              <a:buChar char="-"/>
            </a:pPr>
            <a:r>
              <a:rPr lang="pt-PT" dirty="0"/>
              <a:t>Após testar com outras redes e outros </a:t>
            </a:r>
            <a:r>
              <a:rPr lang="pt-PT" dirty="0" err="1"/>
              <a:t>overheads</a:t>
            </a:r>
            <a:r>
              <a:rPr lang="pt-PT" dirty="0"/>
              <a:t> definimos 0,1 como sendo um valor razoável para escolher entre 0 ou 1</a:t>
            </a:r>
          </a:p>
          <a:p>
            <a:pPr marL="171450" indent="-171450">
              <a:buFontTx/>
              <a:buChar char="-"/>
            </a:pPr>
            <a:r>
              <a:rPr lang="pt-PT" dirty="0"/>
              <a:t>Reescrevemos g e corrermos o algoritmo novamente</a:t>
            </a:r>
          </a:p>
          <a:p>
            <a:pPr marL="171450" indent="-171450">
              <a:buFontTx/>
              <a:buChar char="-"/>
            </a:pPr>
            <a:r>
              <a:rPr lang="pt-PT" dirty="0"/>
              <a:t>Agora g já não é variável mas sim constante</a:t>
            </a:r>
          </a:p>
          <a:p>
            <a:pPr marL="171450" indent="-171450">
              <a:buFontTx/>
              <a:buChar char="-"/>
            </a:pPr>
            <a:r>
              <a:rPr lang="pt-PT" dirty="0"/>
              <a:t>Isto redefinirá os valores de 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62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/>
              <a:t>- Ciclo for que testa todas as possibilidades de uso ou não das arestas com </a:t>
            </a:r>
            <a:r>
              <a:rPr lang="pt-PT" sz="1200" dirty="0" err="1"/>
              <a:t>overhead</a:t>
            </a:r>
            <a:endParaRPr lang="pt-PT" sz="1200" dirty="0"/>
          </a:p>
          <a:p>
            <a:r>
              <a:rPr lang="pt-PT" sz="1200" dirty="0"/>
              <a:t>- Garantimos custo mínimo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Capacidade computacional pode ser elevada (aumenta cm o numero de arestas cm </a:t>
            </a:r>
            <a:r>
              <a:rPr lang="pt-PT" sz="1200" dirty="0" err="1"/>
              <a:t>overhead</a:t>
            </a:r>
            <a:r>
              <a:rPr lang="pt-PT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No nosso exemplo tínhamos 8 combinações mas apenas duas davam solução válida</a:t>
            </a:r>
          </a:p>
          <a:p>
            <a:pPr marL="171450" indent="-171450">
              <a:buFontTx/>
              <a:buChar char="-"/>
            </a:pPr>
            <a:r>
              <a:rPr lang="pt-PT" sz="1200" dirty="0"/>
              <a:t>A aresta 1 não é essencial então é preferível não a usar pois podemos reconduzir o fluxo</a:t>
            </a:r>
          </a:p>
          <a:p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38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Queremos levar </a:t>
            </a:r>
            <a:r>
              <a:rPr lang="pt-PT" dirty="0" err="1"/>
              <a:t>flow</a:t>
            </a:r>
            <a:r>
              <a:rPr lang="pt-PT" dirty="0"/>
              <a:t> para 2 proveniente de 1 e 4</a:t>
            </a:r>
          </a:p>
          <a:p>
            <a:pPr marL="171450" indent="-171450">
              <a:buFontTx/>
              <a:buChar char="-"/>
            </a:pPr>
            <a:r>
              <a:rPr lang="pt-PT" dirty="0"/>
              <a:t>Sem </a:t>
            </a:r>
            <a:r>
              <a:rPr lang="pt-PT" dirty="0" err="1"/>
              <a:t>overhead</a:t>
            </a:r>
            <a:r>
              <a:rPr lang="pt-PT" dirty="0"/>
              <a:t> usaríamos 1 e 3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4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Por força bruta (2 combinações) teríamos sempre a melhor solução (usar as arestas 4 e 5) para os dois </a:t>
            </a:r>
            <a:r>
              <a:rPr lang="pt-PT" dirty="0" err="1"/>
              <a:t>overheads</a:t>
            </a:r>
            <a:r>
              <a:rPr lang="pt-PT" dirty="0"/>
              <a:t> de 3</a:t>
            </a:r>
          </a:p>
          <a:p>
            <a:pPr marL="171450" indent="-171450">
              <a:buFontTx/>
              <a:buChar char="-"/>
            </a:pPr>
            <a:r>
              <a:rPr lang="pt-PT" dirty="0"/>
              <a:t>não garantimos melhor solução pois g da aresta 3 não vai ter uma valor suficientemente baixo</a:t>
            </a:r>
          </a:p>
          <a:p>
            <a:pPr marL="171450" indent="-171450">
              <a:buFontTx/>
              <a:buChar char="-"/>
            </a:pPr>
            <a:r>
              <a:rPr lang="pt-PT" dirty="0"/>
              <a:t>Em outros casos este valor poderia ser de uma aresta essencial (como no grafo anterior na aresta 7)</a:t>
            </a:r>
          </a:p>
          <a:p>
            <a:pPr marL="171450" indent="-171450">
              <a:buFontTx/>
              <a:buChar char="-"/>
            </a:pPr>
            <a:r>
              <a:rPr lang="pt-PT" dirty="0"/>
              <a:t>Para </a:t>
            </a:r>
            <a:r>
              <a:rPr lang="pt-PT" dirty="0" err="1"/>
              <a:t>overhead</a:t>
            </a:r>
            <a:r>
              <a:rPr lang="pt-PT" dirty="0"/>
              <a:t> de 2 o valor em g já é </a:t>
            </a:r>
            <a:r>
              <a:rPr lang="pt-PT" dirty="0" err="1"/>
              <a:t>mto</a:t>
            </a:r>
            <a:r>
              <a:rPr lang="pt-PT" dirty="0"/>
              <a:t> baixo por isso sabemos logo que há caminho alternativo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9FE6F-9FE1-49A8-B4B4-D2BE189FBC6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2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5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5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91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4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07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96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6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42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2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5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6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13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3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06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8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E985C7-5B2F-4C3F-9B87-69269FED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197" y="421296"/>
            <a:ext cx="4857179" cy="2204731"/>
          </a:xfrm>
        </p:spPr>
        <p:txBody>
          <a:bodyPr>
            <a:normAutofit/>
          </a:bodyPr>
          <a:lstStyle/>
          <a:p>
            <a:r>
              <a:rPr lang="pt-PT" sz="6600" dirty="0">
                <a:solidFill>
                  <a:srgbClr val="30ACEC"/>
                </a:solidFill>
              </a:rPr>
              <a:t>Otimização 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232B-9AA9-433B-A1A4-21490125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3176" y="2830134"/>
            <a:ext cx="5647170" cy="1415092"/>
          </a:xfrm>
        </p:spPr>
        <p:txBody>
          <a:bodyPr>
            <a:normAutofit/>
          </a:bodyPr>
          <a:lstStyle/>
          <a:p>
            <a:r>
              <a:rPr lang="en-US" sz="3600" dirty="0"/>
              <a:t>Reserving optimal link capacity in a network</a:t>
            </a:r>
            <a:endParaRPr lang="pt-PT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7A279C-4584-403B-96BF-603191BB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5410530"/>
            <a:ext cx="2475979" cy="1749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7EC3D3-B58B-4AD8-A640-1AAD0964DDB6}"/>
              </a:ext>
            </a:extLst>
          </p:cNvPr>
          <p:cNvSpPr txBox="1"/>
          <p:nvPr/>
        </p:nvSpPr>
        <p:spPr>
          <a:xfrm>
            <a:off x="1259477" y="5823691"/>
            <a:ext cx="432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 Graça                                       nº81036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Loureiro                                      nº81164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Vasco                                        nº81880</a:t>
            </a:r>
          </a:p>
        </p:txBody>
      </p:sp>
    </p:spTree>
    <p:extLst>
      <p:ext uri="{BB962C8B-B14F-4D97-AF65-F5344CB8AC3E}">
        <p14:creationId xmlns:p14="http://schemas.microsoft.com/office/powerpoint/2010/main" val="109854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7261-95D8-41C3-8683-0B384958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1804"/>
            <a:ext cx="10018713" cy="1089991"/>
          </a:xfrm>
        </p:spPr>
        <p:txBody>
          <a:bodyPr/>
          <a:lstStyle/>
          <a:p>
            <a:r>
              <a:rPr lang="pt-PT" dirty="0"/>
              <a:t>Parte 2 : Resultados (Relaxação de aresta)</a:t>
            </a:r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594AF20-2348-446F-8396-E5F8E9F1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9" y="2105677"/>
            <a:ext cx="3669481" cy="357539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C65CDF5-D957-43B2-BF11-DA3F6DE5EF99}"/>
              </a:ext>
            </a:extLst>
          </p:cNvPr>
          <p:cNvSpPr txBox="1">
            <a:spLocks/>
          </p:cNvSpPr>
          <p:nvPr/>
        </p:nvSpPr>
        <p:spPr>
          <a:xfrm>
            <a:off x="7477118" y="2567157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Com </a:t>
            </a:r>
            <a:r>
              <a:rPr lang="pt-PT" sz="2000" dirty="0" err="1"/>
              <a:t>overhead</a:t>
            </a:r>
            <a:r>
              <a:rPr lang="pt-PT" sz="2000" dirty="0"/>
              <a:t> de 1 na aresta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dirty="0" err="1"/>
              <a:t>flow</a:t>
            </a:r>
            <a:r>
              <a:rPr lang="pt-PT" sz="2000" dirty="0"/>
              <a:t> de 0.75 passa na resta 3 com custo de 1.75 enquanto que pelas arestas 4 e 5 teria custo de 1.5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ED25348-9553-4A4B-B933-3815F978E897}"/>
              </a:ext>
            </a:extLst>
          </p:cNvPr>
          <p:cNvSpPr txBox="1">
            <a:spLocks/>
          </p:cNvSpPr>
          <p:nvPr/>
        </p:nvSpPr>
        <p:spPr>
          <a:xfrm>
            <a:off x="7488999" y="4819226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Com </a:t>
            </a:r>
            <a:r>
              <a:rPr lang="pt-PT" sz="2000" dirty="0" err="1"/>
              <a:t>overhead</a:t>
            </a:r>
            <a:r>
              <a:rPr lang="pt-PT" sz="2000" dirty="0"/>
              <a:t> de 2 na aresta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dirty="0" err="1"/>
              <a:t>flow</a:t>
            </a:r>
            <a:r>
              <a:rPr lang="pt-PT" sz="2000" dirty="0"/>
              <a:t> de 0.75 passa nas arestas 4 e 5 com custo de 1.5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539326-5812-46F4-BA32-A4DEC5A79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15E48-001F-4A74-91AA-DBB2A0D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2048"/>
            <a:ext cx="10018713" cy="1169504"/>
          </a:xfrm>
        </p:spPr>
        <p:txBody>
          <a:bodyPr/>
          <a:lstStyle/>
          <a:p>
            <a:r>
              <a:rPr lang="pt-PT" dirty="0"/>
              <a:t>Parte 3 : Formulação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A15AD1A-7261-4720-A9B8-AAF52C1413B9}"/>
              </a:ext>
            </a:extLst>
          </p:cNvPr>
          <p:cNvSpPr txBox="1">
            <a:spLocks/>
          </p:cNvSpPr>
          <p:nvPr/>
        </p:nvSpPr>
        <p:spPr>
          <a:xfrm>
            <a:off x="4290007" y="5019193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 – rede original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As – rede com arestas trocadas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44BE74-7032-48A7-9BBF-F23E0030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0D6D53-2AD5-4614-9F99-F9F15F15B4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0007" y="1651552"/>
            <a:ext cx="4475244" cy="26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2E0F-47C6-4377-A9B6-E5806528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8674"/>
            <a:ext cx="10018713" cy="1156252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B5A9BF0-47BC-4F3E-A0B3-DE26FC517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97604"/>
              </p:ext>
            </p:extLst>
          </p:nvPr>
        </p:nvGraphicFramePr>
        <p:xfrm>
          <a:off x="797022" y="1911392"/>
          <a:ext cx="5034035" cy="373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4514680" imgH="3352926" progId="Visio.Drawing.15">
                  <p:embed/>
                </p:oleObj>
              </mc:Choice>
              <mc:Fallback>
                <p:oleObj name="Visio" r:id="rId4" imgW="4514680" imgH="3352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022" y="1911392"/>
                        <a:ext cx="5034035" cy="373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81048B4-A9CB-4BEA-9C28-8204753AB5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4153" y="1955750"/>
            <a:ext cx="1618216" cy="3693997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4F9832C-0629-4F09-B13F-57EB0F70EED5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7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AB282-8A73-417A-A620-35455D442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0D15-1173-4300-855B-B82A970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A3EA32EA-BB9E-4C96-BDBA-C2D4A750B2A6}"/>
              </a:ext>
            </a:extLst>
          </p:cNvPr>
          <p:cNvSpPr txBox="1">
            <a:spLocks/>
          </p:cNvSpPr>
          <p:nvPr/>
        </p:nvSpPr>
        <p:spPr>
          <a:xfrm>
            <a:off x="7139224" y="312241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Queremos transportar uma unidade de fluxo de 1 para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São reservadas as arestas 2, 3, 4 e 5.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76477-983D-45E9-8855-6EA92066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10" name="Imagem 9" descr="Uma imagem com esqui, céu&#10;&#10;Descrição gerada com confiança alta">
            <a:extLst>
              <a:ext uri="{FF2B5EF4-FFF2-40B4-BE49-F238E27FC236}">
                <a16:creationId xmlns:a16="http://schemas.microsoft.com/office/drawing/2014/main" id="{BDBA26C0-6ED4-4746-98B5-C02F624D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4" y="2204651"/>
            <a:ext cx="407997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1D96-C216-4E05-AC43-C273D248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5763"/>
            <a:ext cx="10018713" cy="1071563"/>
          </a:xfrm>
        </p:spPr>
        <p:txBody>
          <a:bodyPr/>
          <a:lstStyle/>
          <a:p>
            <a:r>
              <a:rPr lang="pt-PT" dirty="0"/>
              <a:t>Parte 4 : Formulação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3CF3F-038F-4380-9102-9BA729A9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330A8C3-0B23-4A05-BA21-2CE0DD54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19" y="1918282"/>
            <a:ext cx="4411704" cy="330877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9A79C1C-6B3B-4C8C-B1E8-AC736030F820}"/>
              </a:ext>
            </a:extLst>
          </p:cNvPr>
          <p:cNvSpPr txBox="1">
            <a:spLocks/>
          </p:cNvSpPr>
          <p:nvPr/>
        </p:nvSpPr>
        <p:spPr>
          <a:xfrm>
            <a:off x="1417975" y="3127957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l[3*2] – matriz com declives</a:t>
            </a:r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D8BB08-E689-49E1-9E62-371CD723E6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963" y="3891648"/>
            <a:ext cx="1485900" cy="9239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F8AE96-B5B3-4CA9-B38E-C6DC57560F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870" y="1804988"/>
            <a:ext cx="4810796" cy="13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9C34-A210-4D5A-A2FA-10910090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3875"/>
            <a:ext cx="10018713" cy="1085850"/>
          </a:xfrm>
        </p:spPr>
        <p:txBody>
          <a:bodyPr/>
          <a:lstStyle/>
          <a:p>
            <a:r>
              <a:rPr lang="pt-PT" dirty="0"/>
              <a:t>Parte 4 :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D19CB-E8AC-4B17-8DCE-BE10D8989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3C8F23AA-DC5B-41F0-AC5C-CD9B3016B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49" y="1919097"/>
            <a:ext cx="5401429" cy="264832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E8C494-EBAD-4D3B-B593-123FE9AB745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5514" y="1824216"/>
            <a:ext cx="1490473" cy="27432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0796E8-E184-4A38-B997-B500FAF99D7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4191" y="1776592"/>
            <a:ext cx="1476375" cy="2790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195F402-69B3-40A2-A206-D7F2724E2426}"/>
              </a:ext>
            </a:extLst>
          </p:cNvPr>
          <p:cNvSpPr/>
          <p:nvPr/>
        </p:nvSpPr>
        <p:spPr>
          <a:xfrm>
            <a:off x="9692079" y="1695858"/>
            <a:ext cx="1810943" cy="30947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5088C-AE5E-4E70-9C4E-EA199041315A}"/>
              </a:ext>
            </a:extLst>
          </p:cNvPr>
          <p:cNvSpPr txBox="1"/>
          <p:nvPr/>
        </p:nvSpPr>
        <p:spPr>
          <a:xfrm>
            <a:off x="9759358" y="4919013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Reservas parte 1</a:t>
            </a:r>
          </a:p>
        </p:txBody>
      </p:sp>
    </p:spTree>
    <p:extLst>
      <p:ext uri="{BB962C8B-B14F-4D97-AF65-F5344CB8AC3E}">
        <p14:creationId xmlns:p14="http://schemas.microsoft.com/office/powerpoint/2010/main" val="126095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1F0B-D8C3-4051-8F95-0534D2E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1682"/>
            <a:ext cx="10018713" cy="1050235"/>
          </a:xfrm>
        </p:spPr>
        <p:txBody>
          <a:bodyPr/>
          <a:lstStyle/>
          <a:p>
            <a:r>
              <a:rPr lang="pt-PT" dirty="0"/>
              <a:t>Problema</a:t>
            </a:r>
          </a:p>
        </p:txBody>
      </p:sp>
      <p:pic>
        <p:nvPicPr>
          <p:cNvPr id="4" name="Marcador de Posição de Conteúdo 9" descr="Uma imagem com céu&#10;&#10;Descrição gerada com confiança muito alta">
            <a:extLst>
              <a:ext uri="{FF2B5EF4-FFF2-40B4-BE49-F238E27FC236}">
                <a16:creationId xmlns:a16="http://schemas.microsoft.com/office/drawing/2014/main" id="{8FEF1988-4B01-49F2-BB1B-A445EB95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987826"/>
            <a:ext cx="7596290" cy="3724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725D07-12FF-4402-818D-5677E0F7C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camião, rua, transporte, exterior&#10;&#10;Descrição gerada com confiança muito alta">
            <a:extLst>
              <a:ext uri="{FF2B5EF4-FFF2-40B4-BE49-F238E27FC236}">
                <a16:creationId xmlns:a16="http://schemas.microsoft.com/office/drawing/2014/main" id="{AE6F5CC5-F203-4E7C-95B5-5C8D0017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1" y="3055029"/>
            <a:ext cx="5452851" cy="224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Marcador de Posição de Conteúdo 4">
            <a:extLst>
              <a:ext uri="{FF2B5EF4-FFF2-40B4-BE49-F238E27FC236}">
                <a16:creationId xmlns:a16="http://schemas.microsoft.com/office/drawing/2014/main" id="{5A7E4F5F-F027-49AB-8FB8-B5418A4B6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2" y="2508274"/>
            <a:ext cx="5007957" cy="334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E3747-5421-42BA-9D4A-63F6DC27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38" y="520821"/>
            <a:ext cx="4074345" cy="175259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Motivação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6C27334-7C81-4555-BBCA-3B3F7C76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27B5-1C6E-4C12-94D8-AD672893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pt-PT" dirty="0"/>
              <a:t>Parte 1 : Formulação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25DC9F-5B92-4261-8664-F8A697FC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9078" y="1947444"/>
            <a:ext cx="4823946" cy="1481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9E21C0-EB04-47B5-90B0-710C96108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238D178-48B6-41AA-A048-13CB4187895E}"/>
              </a:ext>
            </a:extLst>
          </p:cNvPr>
          <p:cNvSpPr txBox="1">
            <a:spLocks/>
          </p:cNvSpPr>
          <p:nvPr/>
        </p:nvSpPr>
        <p:spPr>
          <a:xfrm>
            <a:off x="3974206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A[nº nós * nº arestas] - ligações na rede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p [nº arestas]- custo de cada aresta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 [nº arestas]– capacidade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r [</a:t>
            </a:r>
            <a:r>
              <a:rPr lang="pt-PT" sz="2000" dirty="0" err="1"/>
              <a:t>nºarestas</a:t>
            </a:r>
            <a:r>
              <a:rPr lang="pt-PT" sz="2000" dirty="0"/>
              <a:t>]– reserva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 [nº arestas * nº cenários]- </a:t>
            </a:r>
            <a:r>
              <a:rPr lang="pt-PT" sz="2000" dirty="0" err="1"/>
              <a:t>flows</a:t>
            </a: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39D254-DFF4-4077-8AE5-AF21198E1A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771" y="1834799"/>
            <a:ext cx="3852863" cy="18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8E3C-293D-4DC8-976D-AE2B034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1487"/>
            <a:ext cx="10018713" cy="1752599"/>
          </a:xfrm>
        </p:spPr>
        <p:txBody>
          <a:bodyPr/>
          <a:lstStyle/>
          <a:p>
            <a:r>
              <a:rPr lang="pt-PT" dirty="0"/>
              <a:t>Parte 1 : Resultados</a:t>
            </a:r>
          </a:p>
        </p:txBody>
      </p:sp>
      <p:pic>
        <p:nvPicPr>
          <p:cNvPr id="8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D4C843FD-BC5A-436F-B146-5B7B6575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47" y="1848908"/>
            <a:ext cx="5401429" cy="2648320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58924A-86F9-4ABE-8037-66CA90787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6BDF6-7785-4AE7-BDC4-3EE6CE62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7025" y="4876789"/>
            <a:ext cx="4076700" cy="1362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5922C8-7913-483F-AAC7-195F313D06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0150" y="1723531"/>
            <a:ext cx="2083301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3E0CF-378F-4D31-B1AA-5C6B60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pt-PT" dirty="0"/>
              <a:t>Parte 2 : Formulação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241BF52A-80D1-4C05-864D-5AA753841595}"/>
              </a:ext>
            </a:extLst>
          </p:cNvPr>
          <p:cNvSpPr txBox="1">
            <a:spLocks/>
          </p:cNvSpPr>
          <p:nvPr/>
        </p:nvSpPr>
        <p:spPr>
          <a:xfrm>
            <a:off x="4265754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E[nº arestas] – </a:t>
            </a:r>
            <a:r>
              <a:rPr lang="pt-PT" sz="2000" dirty="0" err="1"/>
              <a:t>overhead</a:t>
            </a:r>
            <a:r>
              <a:rPr lang="pt-PT" sz="2000" dirty="0"/>
              <a:t> da aresta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54D33E-E25A-421B-A0E6-11065CDC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13C24F-8E0C-4967-A9AC-47A0DE5AC1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73" y="2556653"/>
            <a:ext cx="4770384" cy="11735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6507DE-B18D-41B0-9A38-7FC40E6001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726" y="2205971"/>
            <a:ext cx="3906056" cy="22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DE16-F904-43B9-9BB5-26655C7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395"/>
            <a:ext cx="10018713" cy="1500809"/>
          </a:xfrm>
        </p:spPr>
        <p:txBody>
          <a:bodyPr/>
          <a:lstStyle/>
          <a:p>
            <a:r>
              <a:rPr lang="pt-PT" dirty="0"/>
              <a:t>Parte 2 : Resultados (Relaxação de Aresta)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DFE72C3-AB0C-4A55-B323-7062CA20752A}"/>
              </a:ext>
            </a:extLst>
          </p:cNvPr>
          <p:cNvSpPr/>
          <p:nvPr/>
        </p:nvSpPr>
        <p:spPr>
          <a:xfrm>
            <a:off x="5256181" y="4154645"/>
            <a:ext cx="2128838" cy="271463"/>
          </a:xfrm>
          <a:prstGeom prst="rightArrow">
            <a:avLst/>
          </a:prstGeom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D6277D-EAC1-4A35-9429-0DE266C1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876170-1D5E-4672-96D3-618A42CB2F0C}"/>
              </a:ext>
            </a:extLst>
          </p:cNvPr>
          <p:cNvSpPr txBox="1"/>
          <p:nvPr/>
        </p:nvSpPr>
        <p:spPr>
          <a:xfrm>
            <a:off x="5498965" y="4369426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crítério</a:t>
            </a:r>
            <a:r>
              <a:rPr lang="pt-PT" dirty="0"/>
              <a:t> 0,1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4DA45335-A05F-4448-A875-F980B1C8AE39}"/>
              </a:ext>
            </a:extLst>
          </p:cNvPr>
          <p:cNvSpPr txBox="1">
            <a:spLocks/>
          </p:cNvSpPr>
          <p:nvPr/>
        </p:nvSpPr>
        <p:spPr>
          <a:xfrm>
            <a:off x="4082695" y="11609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Overheads de 1 nas arestas 1, 6 e 7</a:t>
            </a:r>
            <a:endParaRPr lang="pt-PT" dirty="0"/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6F512-C481-4E80-9FF7-A2B7F59748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073" y="2718596"/>
            <a:ext cx="3128859" cy="30152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44FB36-3A9F-4417-A806-24D946D594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7268" y="2661757"/>
            <a:ext cx="3128859" cy="32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96DA-6BA8-498C-AD55-CB1D020C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2291"/>
            <a:ext cx="10018713" cy="1249017"/>
          </a:xfrm>
        </p:spPr>
        <p:txBody>
          <a:bodyPr/>
          <a:lstStyle/>
          <a:p>
            <a:r>
              <a:rPr lang="pt-PT" dirty="0"/>
              <a:t>Parte 2 : Resultados (Força Bruta)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7779FA-C73B-4FFD-B4A4-92B52297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F7E2BF-9BE7-4D40-89AB-409A0770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2556" y="2174639"/>
            <a:ext cx="1673190" cy="34516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A39FD6-24D0-4D6A-A72D-A281C649AD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8038" y="2314570"/>
            <a:ext cx="1933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61DD-84D4-4222-80D5-22011CAC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1439"/>
            <a:ext cx="10018713" cy="970722"/>
          </a:xfrm>
        </p:spPr>
        <p:txBody>
          <a:bodyPr/>
          <a:lstStyle/>
          <a:p>
            <a:r>
              <a:rPr lang="pt-PT" dirty="0"/>
              <a:t>Parte 2 : Resultados (Outro Exemplo)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0A5FF6-3D14-4ACE-910C-C232FFFA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3" y="2103606"/>
            <a:ext cx="3669481" cy="3575392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BAD965-D9A4-40A5-8DE8-A5FBD7CB90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7322" y="2247899"/>
            <a:ext cx="1584669" cy="1637491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B660C71-4AB1-4B63-A950-3BFC59188B51}"/>
              </a:ext>
            </a:extLst>
          </p:cNvPr>
          <p:cNvSpPr txBox="1">
            <a:spLocks/>
          </p:cNvSpPr>
          <p:nvPr/>
        </p:nvSpPr>
        <p:spPr>
          <a:xfrm>
            <a:off x="7543380" y="4366131"/>
            <a:ext cx="3401880" cy="172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 err="1"/>
              <a:t>Overhead</a:t>
            </a:r>
            <a:r>
              <a:rPr lang="pt-PT" sz="2000" dirty="0"/>
              <a:t> na aresta 3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D4DC67-0AEB-4E2A-A42D-D48A363D9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892</TotalTime>
  <Words>882</Words>
  <Application>Microsoft Office PowerPoint</Application>
  <PresentationFormat>Ecrã Panorâmico</PresentationFormat>
  <Paragraphs>99</Paragraphs>
  <Slides>15</Slides>
  <Notes>13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Paralaxe</vt:lpstr>
      <vt:lpstr>Visio</vt:lpstr>
      <vt:lpstr>Otimização e Algoritmos</vt:lpstr>
      <vt:lpstr>Problema</vt:lpstr>
      <vt:lpstr>Motivação</vt:lpstr>
      <vt:lpstr>Parte 1 : Formulação</vt:lpstr>
      <vt:lpstr>Parte 1 : Resultados</vt:lpstr>
      <vt:lpstr>Parte 2 : Formulação</vt:lpstr>
      <vt:lpstr>Parte 2 : Resultados (Relaxação de Aresta)</vt:lpstr>
      <vt:lpstr>Parte 2 : Resultados (Força Bruta)</vt:lpstr>
      <vt:lpstr>Parte 2 : Resultados (Outro Exemplo)</vt:lpstr>
      <vt:lpstr>Parte 2 : Resultados (Relaxação de aresta)</vt:lpstr>
      <vt:lpstr>Parte 3 : Formulação</vt:lpstr>
      <vt:lpstr>Parte 3 : Resultados</vt:lpstr>
      <vt:lpstr>Parte 3 : Resultados</vt:lpstr>
      <vt:lpstr>Parte 4 : Formulação</vt:lpstr>
      <vt:lpstr>Parte 4 :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Vasco</dc:creator>
  <cp:lastModifiedBy>Pedro Vasco</cp:lastModifiedBy>
  <cp:revision>41</cp:revision>
  <dcterms:created xsi:type="dcterms:W3CDTF">2017-12-10T11:23:57Z</dcterms:created>
  <dcterms:modified xsi:type="dcterms:W3CDTF">2017-12-11T16:21:29Z</dcterms:modified>
</cp:coreProperties>
</file>