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3640434D-C69D-4983-BCF3-C8104C6CD153}">
          <p14:sldIdLst>
            <p14:sldId id="27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09" autoAdjust="0"/>
  </p:normalViewPr>
  <p:slideViewPr>
    <p:cSldViewPr snapToGrid="0">
      <p:cViewPr>
        <p:scale>
          <a:sx n="70" d="100"/>
          <a:sy n="70" d="100"/>
        </p:scale>
        <p:origin x="73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CF4BC-A62E-4137-9857-9A8B91338A8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7C06A-0B37-4B87-9E2F-7D75DC2D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0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29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2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98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30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21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362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46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8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0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6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9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5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20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49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03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2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53BA-2461-45DE-A082-3F287335D50A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234E6C-08A5-49BF-96A4-2CF902BC06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4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6B1D49-C068-477A-8CD1-24B59CAD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265" y="733346"/>
            <a:ext cx="7459828" cy="3057097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Instituto </a:t>
            </a:r>
            <a:r>
              <a:rPr lang="en-US" sz="4000" dirty="0" err="1">
                <a:solidFill>
                  <a:schemeClr val="tx1"/>
                </a:solidFill>
              </a:rPr>
              <a:t>Politécnico</a:t>
            </a:r>
            <a:r>
              <a:rPr lang="en-US" sz="4000" dirty="0">
                <a:solidFill>
                  <a:schemeClr val="tx1"/>
                </a:solidFill>
              </a:rPr>
              <a:t> Nacional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Escuela Superior de </a:t>
            </a:r>
            <a:r>
              <a:rPr lang="en-US" dirty="0" err="1">
                <a:solidFill>
                  <a:schemeClr val="tx1"/>
                </a:solidFill>
              </a:rPr>
              <a:t>Computo</a:t>
            </a:r>
            <a:br>
              <a:rPr lang="en-US" sz="48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6146" name="Picture 2" descr="Resultado de imagen para IPN png">
            <a:extLst>
              <a:ext uri="{FF2B5EF4-FFF2-40B4-BE49-F238E27FC236}">
                <a16:creationId xmlns:a16="http://schemas.microsoft.com/office/drawing/2014/main" id="{797B4340-3716-4658-9058-0A4C11C9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53" y="586874"/>
            <a:ext cx="5404513" cy="26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7D4C972-A85D-4951-8A77-2AD1D16F839B}"/>
              </a:ext>
            </a:extLst>
          </p:cNvPr>
          <p:cNvSpPr/>
          <p:nvPr/>
        </p:nvSpPr>
        <p:spPr>
          <a:xfrm>
            <a:off x="599109" y="2847870"/>
            <a:ext cx="70708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/>
              <a:t>* </a:t>
            </a:r>
            <a:r>
              <a:rPr lang="en-US" sz="3500" dirty="0" err="1"/>
              <a:t>Burgoa</a:t>
            </a:r>
            <a:r>
              <a:rPr lang="en-US" sz="3500" dirty="0"/>
              <a:t> Serna Andrés</a:t>
            </a:r>
            <a:br>
              <a:rPr lang="en-US" sz="3500" dirty="0"/>
            </a:br>
            <a:r>
              <a:rPr lang="en-US" sz="3500" dirty="0"/>
              <a:t>* Del Pilar Domínguez Oswaldo</a:t>
            </a:r>
            <a:br>
              <a:rPr lang="en-US" sz="3500" dirty="0"/>
            </a:br>
            <a:r>
              <a:rPr lang="en-US" sz="3500" dirty="0"/>
              <a:t>* García Romero Javier</a:t>
            </a:r>
            <a:br>
              <a:rPr lang="en-US" sz="3500" dirty="0"/>
            </a:br>
            <a:r>
              <a:rPr lang="en-US" sz="3500" dirty="0"/>
              <a:t>* Grimaldo Peralta Marco</a:t>
            </a:r>
            <a:endParaRPr lang="es-MX" sz="3500" dirty="0"/>
          </a:p>
        </p:txBody>
      </p:sp>
      <p:pic>
        <p:nvPicPr>
          <p:cNvPr id="7" name="Picture 6" descr="Resultado de imagen para ESCOM png">
            <a:extLst>
              <a:ext uri="{FF2B5EF4-FFF2-40B4-BE49-F238E27FC236}">
                <a16:creationId xmlns:a16="http://schemas.microsoft.com/office/drawing/2014/main" id="{206E90CB-C361-4BD9-98FB-0D845CCD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75" y="3643816"/>
            <a:ext cx="3184544" cy="24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99C250-E134-4591-9183-8C81E2A9AD1B}"/>
              </a:ext>
            </a:extLst>
          </p:cNvPr>
          <p:cNvSpPr/>
          <p:nvPr/>
        </p:nvSpPr>
        <p:spPr>
          <a:xfrm>
            <a:off x="409184" y="731608"/>
            <a:ext cx="117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</a:rPr>
              <a:t>			</a:t>
            </a:r>
            <a:r>
              <a:rPr lang="es-MX" sz="2000" b="0" i="0" dirty="0">
                <a:effectLst/>
                <a:latin typeface="Arial" panose="020B0604020202020204" pitchFamily="34" charset="0"/>
              </a:rPr>
              <a:t>3. Seleccionar el tipo de muestra.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D753AD-036E-4960-ACE0-40F1A85353E6}"/>
              </a:ext>
            </a:extLst>
          </p:cNvPr>
          <p:cNvSpPr/>
          <p:nvPr/>
        </p:nvSpPr>
        <p:spPr>
          <a:xfrm>
            <a:off x="730685" y="1449546"/>
            <a:ext cx="3866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Muestra de conveniencia.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Muestras no restringidas. Eje.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Cuando convocamos a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reuniones para la obtención de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información.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847F5B0-FD2D-4D6A-A345-39465AB298D5}"/>
              </a:ext>
            </a:extLst>
          </p:cNvPr>
          <p:cNvSpPr/>
          <p:nvPr/>
        </p:nvSpPr>
        <p:spPr>
          <a:xfrm>
            <a:off x="7148187" y="1446073"/>
            <a:ext cx="4087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Arial" panose="020B0604020202020204" pitchFamily="34" charset="0"/>
              </a:rPr>
              <a:t>Muestras intencionadas.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Selección de un grupo de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individuos que parecen tener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conocimiento e interés en el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nuevo sistema de información.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06408-DF14-4D00-88B3-E6014BDCD40A}"/>
              </a:ext>
            </a:extLst>
          </p:cNvPr>
          <p:cNvSpPr/>
          <p:nvPr/>
        </p:nvSpPr>
        <p:spPr>
          <a:xfrm>
            <a:off x="730685" y="3584894"/>
            <a:ext cx="3465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Arial" panose="020B0604020202020204" pitchFamily="34" charset="0"/>
              </a:rPr>
              <a:t>Muestras aleatorias simples.</a:t>
            </a:r>
          </a:p>
          <a:p>
            <a:endParaRPr lang="es-MX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Se obtiene una lista numerada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de la población para asegurarse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de que cada documento o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persona de la población tenga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una oportunidad igual de ser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seleccionado.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D60335-F10F-4247-905E-6A676995520D}"/>
              </a:ext>
            </a:extLst>
          </p:cNvPr>
          <p:cNvSpPr/>
          <p:nvPr/>
        </p:nvSpPr>
        <p:spPr>
          <a:xfrm>
            <a:off x="7148187" y="3429000"/>
            <a:ext cx="40876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Arial" panose="020B0604020202020204" pitchFamily="34" charset="0"/>
              </a:rPr>
              <a:t>Muestras aleatorias complejas.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Se dividen en sistemáticas: aglomerado y estratificado. </a:t>
            </a:r>
          </a:p>
          <a:p>
            <a:pPr algn="just"/>
            <a:endParaRPr lang="es-MX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El más importante es el estratificado,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que es el proceso de identificación de </a:t>
            </a: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subpoblaciones o estratos, y luego la selección de objetos o personas a muestrear dentro de estas poblaciones. </a:t>
            </a:r>
          </a:p>
        </p:txBody>
      </p:sp>
      <p:pic>
        <p:nvPicPr>
          <p:cNvPr id="4098" name="Picture 2" descr="Resultado de imagen para muestreo">
            <a:extLst>
              <a:ext uri="{FF2B5EF4-FFF2-40B4-BE49-F238E27FC236}">
                <a16:creationId xmlns:a16="http://schemas.microsoft.com/office/drawing/2014/main" id="{74D83EE2-4501-48FD-B0BB-9267C9A8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19" y="2129425"/>
            <a:ext cx="2847975" cy="35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A4B7409A-CAE2-4D2C-9E0F-3E9C8E8C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359083"/>
            <a:ext cx="10986448" cy="366700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62163-2F60-4BC1-B6EF-6BA3C5A75E42}"/>
              </a:ext>
            </a:extLst>
          </p:cNvPr>
          <p:cNvSpPr/>
          <p:nvPr/>
        </p:nvSpPr>
        <p:spPr>
          <a:xfrm>
            <a:off x="272955" y="3841425"/>
            <a:ext cx="10986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0" i="0" dirty="0">
                <a:effectLst/>
                <a:latin typeface="Arial" panose="020B0604020202020204" pitchFamily="34" charset="0"/>
              </a:rPr>
              <a:t>		</a:t>
            </a:r>
          </a:p>
          <a:p>
            <a:r>
              <a:rPr lang="es-MX" sz="2000" dirty="0">
                <a:latin typeface="Arial" panose="020B0604020202020204" pitchFamily="34" charset="0"/>
              </a:rPr>
              <a:t>			</a:t>
            </a:r>
            <a:r>
              <a:rPr lang="es-MX" sz="2000" b="0" i="0" dirty="0">
                <a:effectLst/>
                <a:latin typeface="Arial" panose="020B0604020202020204" pitchFamily="34" charset="0"/>
              </a:rPr>
              <a:t>4. Decidir el tamaño de muestra</a:t>
            </a:r>
          </a:p>
          <a:p>
            <a:endParaRPr lang="es-MX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Es necesario establecer un tamaño de muestra mayor, pero menor que el de la población.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Es importante recordar que, en el muestreo, el número absoluto es más importante que el porcentaje de la población: es posible obtener resultados satisfactorios muestreando 20 personas tanto de 200 como de 2,000,000.</a:t>
            </a:r>
            <a:endParaRPr lang="es-MX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4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13C2CBB-FBA9-4601-A756-927997BF9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471AD1B6-2D6A-41A3-AAFA-548C3C82B7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08B2D67-18BC-46CD-B558-71B0C027A0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02349D49-844A-4732-B74F-A633E4F90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C6B70679-34C8-45DA-A982-7C94DB2A8A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58DE69F-ECB5-46CD-B0CD-526CB7A7D6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5A106322-670F-4CE5-96C6-5779E42C3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841566A8-C662-4164-8DAC-4ECE012DD2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8AA41139-9478-4631-83AC-CACF510E22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757AEA2-47D3-4F15-8965-CF5ACB9FBB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A724763-FC28-428A-8C6C-22C1D04F2C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5A6B8103-BF34-4758-A663-1060D0D05A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BCE9E2B0-1FB5-4D63-ABD1-0C645BFDDE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A54B10D-23ED-48C3-B878-DB4D22D70C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427FE77E-63C3-43BF-91DD-60C1C11D9E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904C998C-3D2D-42D6-B78F-9ABE6D4AA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23E5FB0C-0803-42A2-8F72-7BADB103F2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62E2BC20-5586-4EAB-B00A-9D8A4C1DC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8D072118-6DC0-4325-84D1-9A091A947D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B301CE86-EB1F-4CCB-A241-E55CEC25E3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BC6F83ED-79B1-4B8A-859B-688CBBD362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25AF9289-F5D5-458E-9690-F41146DE0E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A36A93EA-AE44-4149-90F1-741509CC29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99944D26-7135-409D-9254-8A82B14BD3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98086B18-EF68-4DCB-94D7-3E3928D40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B8EF7AB5-060E-4C7D-BB79-E2A671C52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2EA7E7A-2786-4974-974E-596DF2412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1C84F1F1-4602-447E-9A65-91C7D6D2E5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F56583-D293-4C9D-ABC1-E7EF7DBFE0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660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Modelo de Desarrollo Concurrente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1635BA-768C-4884-9F7C-9CF141BB5955}"/>
              </a:ext>
            </a:extLst>
          </p:cNvPr>
          <p:cNvSpPr txBox="1"/>
          <p:nvPr/>
        </p:nvSpPr>
        <p:spPr>
          <a:xfrm>
            <a:off x="651354" y="977030"/>
            <a:ext cx="10421654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		Puntos importantes del Modelo Concurrente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Conocido también como ingeniería Concurrente por Davis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Sitaram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Puede representar en forma de esquema como una serie de actividades técnicas importantes, tareas y estados asociados a ellas.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Este modelo se utiliza a menudo como el paradigma de desarrollo de aplicaciones cliente/servidor.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Tiene la capacidad de describir las múltiples actividades del software ocurriendo simultáneamente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Está dirigido por las necesidades del usuario, las decisiones de la gestión y los resultados de las revisiones.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Define una serie de acontecimientos que dispararán transiciones de estado a estado para cada una de las actividades de la ingeniería del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2050" name="Picture 2" descr="Resultado de imagen para Concurrente">
            <a:extLst>
              <a:ext uri="{FF2B5EF4-FFF2-40B4-BE49-F238E27FC236}">
                <a16:creationId xmlns:a16="http://schemas.microsoft.com/office/drawing/2014/main" id="{CAD3D3B1-F221-4499-88F6-1D60E4C4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81" y="4822521"/>
            <a:ext cx="7152361" cy="193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89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B78F01E-D16A-4D0B-A0B2-D49F7FEB5F20}"/>
              </a:ext>
            </a:extLst>
          </p:cNvPr>
          <p:cNvSpPr/>
          <p:nvPr/>
        </p:nvSpPr>
        <p:spPr>
          <a:xfrm>
            <a:off x="764088" y="679041"/>
            <a:ext cx="1034649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500" b="0" i="0" dirty="0">
                <a:effectLst/>
                <a:latin typeface="Arial" panose="020B0604020202020204" pitchFamily="34" charset="0"/>
              </a:rPr>
              <a:t>		Sistema cliente/servidor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s-MX" dirty="0">
                <a:latin typeface="Arial" panose="020B0604020202020204" pitchFamily="34" charset="0"/>
              </a:rPr>
              <a:t>S</a:t>
            </a:r>
            <a:r>
              <a:rPr lang="es-MX" b="0" i="0" dirty="0">
                <a:effectLst/>
                <a:latin typeface="Arial" panose="020B0604020202020204" pitchFamily="34" charset="0"/>
              </a:rPr>
              <a:t>e compone de un conjunto de componentes funcionales. Cuando se aplica a cliente/servidor, el modelo de proceso concurrente define actividades en dos dimensiones: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1. Dimensión de sistemas.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2. Dimensión de componentes.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Los aspectos del nivel de sistema se afrontan mediante tres actividades: diseño, ensamblaje y uso.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En realidad, el modelo de proceso concurrente es aplicable a todo tipo de desarrollo de software y proporciona una imagen exacta del estado actual de un proyecto</a:t>
            </a:r>
            <a:endParaRPr lang="es-MX" dirty="0"/>
          </a:p>
        </p:txBody>
      </p:sp>
      <p:pic>
        <p:nvPicPr>
          <p:cNvPr id="3074" name="Picture 2" descr="Resultado de imagen para cliente/servidor">
            <a:extLst>
              <a:ext uri="{FF2B5EF4-FFF2-40B4-BE49-F238E27FC236}">
                <a16:creationId xmlns:a16="http://schemas.microsoft.com/office/drawing/2014/main" id="{5DBAF52B-2323-4721-ACD9-9435ADB5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11" y="4474531"/>
            <a:ext cx="8993688" cy="21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2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EC4CD6-58CB-4DEA-BB9A-AF655DFB1249}"/>
              </a:ext>
            </a:extLst>
          </p:cNvPr>
          <p:cNvSpPr/>
          <p:nvPr/>
        </p:nvSpPr>
        <p:spPr>
          <a:xfrm>
            <a:off x="601249" y="845475"/>
            <a:ext cx="107222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MX" sz="2500" b="1" i="0" dirty="0">
                <a:effectLst/>
                <a:latin typeface="Arial" panose="020B0604020202020204" pitchFamily="34" charset="0"/>
              </a:rPr>
              <a:t>La concurrencia se logra de dos formas: </a:t>
            </a:r>
            <a:br>
              <a:rPr lang="es-MX" sz="2500" b="0" i="0" dirty="0">
                <a:effectLst/>
                <a:latin typeface="Arial" panose="020B0604020202020204" pitchFamily="34" charset="0"/>
              </a:rPr>
            </a:br>
            <a:br>
              <a:rPr lang="es-MX" sz="2500" b="0" i="0" dirty="0">
                <a:effectLst/>
                <a:latin typeface="Arial" panose="020B0604020202020204" pitchFamily="34" charset="0"/>
              </a:rPr>
            </a:br>
            <a:r>
              <a:rPr lang="es-MX" b="0" i="0" dirty="0">
                <a:effectLst/>
                <a:latin typeface="Arial" panose="020B0604020202020204" pitchFamily="34" charset="0"/>
              </a:rPr>
              <a:t>1. Las actividades de sistemas y de componentes ocurren simultáneamente y pueden modelarse con el enfoque orientado a objetos.</a:t>
            </a:r>
            <a:br>
              <a:rPr lang="es-MX" b="0" i="0" dirty="0">
                <a:effectLst/>
                <a:latin typeface="Arial" panose="020B0604020202020204" pitchFamily="34" charset="0"/>
              </a:rPr>
            </a:br>
            <a:br>
              <a:rPr lang="es-MX" b="0" i="0" dirty="0">
                <a:effectLst/>
                <a:latin typeface="Arial" panose="020B0604020202020204" pitchFamily="34" charset="0"/>
              </a:rPr>
            </a:br>
            <a:r>
              <a:rPr lang="es-MX" b="0" i="0" dirty="0">
                <a:effectLst/>
                <a:latin typeface="Arial" panose="020B0604020202020204" pitchFamily="34" charset="0"/>
              </a:rPr>
              <a:t>2. Una aplicación cliente/servidor típica se implementa con muchos componentes, cada uno de los cuales se pueden diseñar y realizar concurrentemente.</a:t>
            </a:r>
            <a:br>
              <a:rPr lang="es-MX" b="0" i="0" dirty="0">
                <a:effectLst/>
                <a:latin typeface="Arial" panose="020B0604020202020204" pitchFamily="34" charset="0"/>
              </a:rPr>
            </a:b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150DDA-F7C1-4229-960E-877B4FB88672}"/>
              </a:ext>
            </a:extLst>
          </p:cNvPr>
          <p:cNvSpPr/>
          <p:nvPr/>
        </p:nvSpPr>
        <p:spPr>
          <a:xfrm>
            <a:off x="601249" y="3892463"/>
            <a:ext cx="46429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i="0" dirty="0">
                <a:effectLst/>
                <a:latin typeface="Arial" panose="020B0604020202020204" pitchFamily="34" charset="0"/>
              </a:rPr>
              <a:t>Ventajas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• Excelente para proyectos en los que se conforman grupos de trabajo independientes.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• Proporciona una imagen exacta del estado actual de un proyecto.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EF2E94-2213-4B34-B318-040EE1F928E0}"/>
              </a:ext>
            </a:extLst>
          </p:cNvPr>
          <p:cNvSpPr/>
          <p:nvPr/>
        </p:nvSpPr>
        <p:spPr>
          <a:xfrm>
            <a:off x="5774500" y="3892463"/>
            <a:ext cx="554902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i="0" dirty="0">
                <a:effectLst/>
                <a:latin typeface="Arial" panose="020B0604020202020204" pitchFamily="34" charset="0"/>
              </a:rPr>
              <a:t>Desventajas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• Si no se dan las condiciones señaladas no es aplicable.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• Si no existen grupos de trabajo no se puede trabajar en este método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7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delo Concurrente">
            <a:extLst>
              <a:ext uri="{FF2B5EF4-FFF2-40B4-BE49-F238E27FC236}">
                <a16:creationId xmlns:a16="http://schemas.microsoft.com/office/drawing/2014/main" id="{2AAD7D08-87B4-4B8C-B38B-D3076C12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10" y="1427966"/>
            <a:ext cx="9707671" cy="501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962E37F-7AC6-47A6-B4DB-A9C15D3EDEDC}"/>
              </a:ext>
            </a:extLst>
          </p:cNvPr>
          <p:cNvSpPr txBox="1"/>
          <p:nvPr/>
        </p:nvSpPr>
        <p:spPr>
          <a:xfrm>
            <a:off x="1453019" y="851770"/>
            <a:ext cx="80731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	Esquema del Modelo Concurrente</a:t>
            </a:r>
          </a:p>
        </p:txBody>
      </p:sp>
    </p:spTree>
    <p:extLst>
      <p:ext uri="{BB962C8B-B14F-4D97-AF65-F5344CB8AC3E}">
        <p14:creationId xmlns:p14="http://schemas.microsoft.com/office/powerpoint/2010/main" val="305623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>
            <a:extLst>
              <a:ext uri="{FF2B5EF4-FFF2-40B4-BE49-F238E27FC236}">
                <a16:creationId xmlns:a16="http://schemas.microsoft.com/office/drawing/2014/main" id="{013C2CBB-FBA9-4601-A756-927997BF9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471AD1B6-2D6A-41A3-AAFA-548C3C82B7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08B2D67-18BC-46CD-B558-71B0C027A0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2349D49-844A-4732-B74F-A633E4F90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6B70679-34C8-45DA-A982-7C94DB2A8A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058DE69F-ECB5-46CD-B0CD-526CB7A7D6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A106322-670F-4CE5-96C6-5779E42C3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41566A8-C662-4164-8DAC-4ECE012DD2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AA41139-9478-4631-83AC-CACF510E22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757AEA2-47D3-4F15-8965-CF5ACB9FBB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9A724763-FC28-428A-8C6C-22C1D04F2C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A6B8103-BF34-4758-A663-1060D0D05A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CE9E2B0-1FB5-4D63-ABD1-0C645BFDDE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0" name="Group 20">
            <a:extLst>
              <a:ext uri="{FF2B5EF4-FFF2-40B4-BE49-F238E27FC236}">
                <a16:creationId xmlns:a16="http://schemas.microsoft.com/office/drawing/2014/main" id="{1A54B10D-23ED-48C3-B878-DB4D22D70C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427FE77E-63C3-43BF-91DD-60C1C11D9E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904C998C-3D2D-42D6-B78F-9ABE6D4AA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23E5FB0C-0803-42A2-8F72-7BADB103F2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62E2BC20-5586-4EAB-B00A-9D8A4C1DC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8D072118-6DC0-4325-84D1-9A091A947D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B301CE86-EB1F-4CCB-A241-E55CEC25E3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BC6F83ED-79B1-4B8A-859B-688CBBD362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25AF9289-F5D5-458E-9690-F41146DE0E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A36A93EA-AE44-4149-90F1-741509CC29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99944D26-7135-409D-9254-8A82B14BD3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8086B18-EF68-4DCB-94D7-3E3928D40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B8EF7AB5-060E-4C7D-BB79-E2A671C52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" name="Rectangle 34">
            <a:extLst>
              <a:ext uri="{FF2B5EF4-FFF2-40B4-BE49-F238E27FC236}">
                <a16:creationId xmlns:a16="http://schemas.microsoft.com/office/drawing/2014/main" id="{72EA7E7A-2786-4974-974E-596DF2412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1C84F1F1-4602-447E-9A65-91C7D6D2E5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3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1DA89-4CB0-45C6-8E87-EC0870D4D41E}"/>
              </a:ext>
            </a:extLst>
          </p:cNvPr>
          <p:cNvSpPr txBox="1">
            <a:spLocks/>
          </p:cNvSpPr>
          <p:nvPr/>
        </p:nvSpPr>
        <p:spPr>
          <a:xfrm>
            <a:off x="1304103" y="1318591"/>
            <a:ext cx="5800929" cy="422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57200">
              <a:spcAft>
                <a:spcPts val="600"/>
              </a:spcAft>
            </a:pPr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Técnica de Muestreo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5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921709A-BEAE-4237-95B2-6D789D36D0AD}"/>
              </a:ext>
            </a:extLst>
          </p:cNvPr>
          <p:cNvSpPr/>
          <p:nvPr/>
        </p:nvSpPr>
        <p:spPr>
          <a:xfrm>
            <a:off x="515655" y="1099530"/>
            <a:ext cx="1116069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Por definición de Muestreo se entiende…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el proceso de seleccionar sistemáticamente elementos representativos de una población. Cuando se examinan con detalle estos elementos seleccionados, se asume que el análisis revela información útil sobre la población en general.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Razones para emplear el muestreo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• Hay muchas razones por las que un analista de sistemas quiera seleccionar una muestra representativa de los datos a examinar, o personas representativa a entrevista, aplicar cuestionarios u observar. 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Estas razones pueden ser: 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1. Los costos contenidos.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2. La agilización de la recolección de datos.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3. La mejora de la efectividad.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4. La reducción de la ascendencia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Resultado de imagen para muestreo">
            <a:extLst>
              <a:ext uri="{FF2B5EF4-FFF2-40B4-BE49-F238E27FC236}">
                <a16:creationId xmlns:a16="http://schemas.microsoft.com/office/drawing/2014/main" id="{B3793EAC-E7A3-4874-B451-88C691C3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4541520"/>
            <a:ext cx="4358640" cy="185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3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620919-1A61-4F6C-AE1F-FE33A7A11027}"/>
              </a:ext>
            </a:extLst>
          </p:cNvPr>
          <p:cNvSpPr/>
          <p:nvPr/>
        </p:nvSpPr>
        <p:spPr>
          <a:xfrm>
            <a:off x="175364" y="739036"/>
            <a:ext cx="1098532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0" i="0" dirty="0">
                <a:effectLst/>
                <a:latin typeface="Arial" panose="020B0604020202020204" pitchFamily="34" charset="0"/>
              </a:rPr>
              <a:t>			Pasos pa</a:t>
            </a:r>
            <a:r>
              <a:rPr lang="es-MX" sz="2200" dirty="0">
                <a:latin typeface="Arial" panose="020B0604020202020204" pitchFamily="34" charset="0"/>
              </a:rPr>
              <a:t>ra el diseño del muestreo:</a:t>
            </a:r>
          </a:p>
          <a:p>
            <a:endParaRPr lang="es-MX" b="0" i="0" dirty="0">
              <a:effectLst/>
              <a:latin typeface="Arial" panose="020B0604020202020204" pitchFamily="34" charset="0"/>
            </a:endParaRPr>
          </a:p>
          <a:p>
            <a:r>
              <a:rPr lang="es-MX" sz="2000" b="0" i="0" dirty="0">
                <a:effectLst/>
                <a:latin typeface="Arial" panose="020B0604020202020204" pitchFamily="34" charset="0"/>
              </a:rPr>
              <a:t>		1. Determinar los datos a ser recolectados o descritos.</a:t>
            </a:r>
          </a:p>
          <a:p>
            <a:endParaRPr lang="es-MX" sz="2000" b="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necesita elaborar un plan realista en cuanto a lo que debe hacer con los datos después de recolectarlos.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Consiste en identificar las variables, atributos y elementos de datos asociados a recopilar en la muestra.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Hay que considerar los objetivos del estudio, así como el tipo de método de recopilación de datos (investigación, entrevistas, cuestionarios, observación) a utilizar.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		</a:t>
            </a:r>
            <a:r>
              <a:rPr lang="es-MX" sz="2000" b="0" i="0" dirty="0">
                <a:effectLst/>
                <a:latin typeface="Arial" panose="020B0604020202020204" pitchFamily="34" charset="0"/>
              </a:rPr>
              <a:t>2. Determinar la población que será muestreada.</a:t>
            </a:r>
          </a:p>
          <a:p>
            <a:endParaRPr lang="es-MX" sz="2000" b="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debe determinar cuál es la población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Decidir a quién va a entrevistar.</a:t>
            </a:r>
            <a:endParaRPr lang="es-MX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endParaRPr lang="es-MX" b="0" i="0" dirty="0">
              <a:effectLst/>
              <a:latin typeface="Arial" panose="020B0604020202020204" pitchFamily="34" charset="0"/>
            </a:endParaRP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	</a:t>
            </a:r>
            <a:endParaRPr lang="es-MX" dirty="0">
              <a:latin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</a:rPr>
              <a:t>	</a:t>
            </a:r>
            <a:endParaRPr lang="es-MX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727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221</Words>
  <Application>Microsoft Office PowerPoint</Application>
  <PresentationFormat>Panorámica</PresentationFormat>
  <Paragraphs>82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Espiral</vt:lpstr>
      <vt:lpstr>  Instituto Politécnico Nacional  Escuela Superior de Computo    </vt:lpstr>
      <vt:lpstr> Modelo de Desarrollo Concurrente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Burgo Serna Andres * Del Pilar Domínguez Oswaldo</dc:title>
  <dc:creator>oswa del pilar dominguez</dc:creator>
  <cp:lastModifiedBy>oswa del pilar dominguez</cp:lastModifiedBy>
  <cp:revision>78</cp:revision>
  <dcterms:created xsi:type="dcterms:W3CDTF">2019-02-10T20:43:37Z</dcterms:created>
  <dcterms:modified xsi:type="dcterms:W3CDTF">2019-02-10T22:18:44Z</dcterms:modified>
</cp:coreProperties>
</file>