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459" r:id="rId3"/>
    <p:sldId id="258" r:id="rId4"/>
    <p:sldId id="460" r:id="rId5"/>
    <p:sldId id="267" r:id="rId6"/>
    <p:sldId id="461" r:id="rId7"/>
    <p:sldId id="266" r:id="rId8"/>
    <p:sldId id="462" r:id="rId9"/>
    <p:sldId id="268" r:id="rId10"/>
    <p:sldId id="463" r:id="rId11"/>
    <p:sldId id="269" r:id="rId12"/>
    <p:sldId id="464" r:id="rId13"/>
    <p:sldId id="270" r:id="rId14"/>
    <p:sldId id="465" r:id="rId15"/>
    <p:sldId id="271" r:id="rId16"/>
    <p:sldId id="466" r:id="rId17"/>
    <p:sldId id="467" r:id="rId18"/>
    <p:sldId id="468" r:id="rId19"/>
    <p:sldId id="412" r:id="rId20"/>
    <p:sldId id="469" r:id="rId21"/>
    <p:sldId id="265" r:id="rId22"/>
    <p:sldId id="4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63" autoAdjust="0"/>
    <p:restoredTop sz="94660"/>
  </p:normalViewPr>
  <p:slideViewPr>
    <p:cSldViewPr snapToGrid="0">
      <p:cViewPr>
        <p:scale>
          <a:sx n="66" d="100"/>
          <a:sy n="66" d="100"/>
        </p:scale>
        <p:origin x="832" y="2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007847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31674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6897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12248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7EA7D6-1BAF-4656-97B9-63A86D9CFAEF}" type="datetimeFigureOut">
              <a:rPr lang="en-GB" smtClean="0"/>
              <a:t>22/05/2023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36333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97EA7D6-1BAF-4656-97B9-63A86D9CFAEF}" type="datetimeFigureOut">
              <a:rPr lang="en-GB" smtClean="0"/>
              <a:t>22/05/2023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623791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97EA7D6-1BAF-4656-97B9-63A86D9CFAEF}" type="datetimeFigureOut">
              <a:rPr lang="en-GB" smtClean="0"/>
              <a:t>22/05/2023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221932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97EA7D6-1BAF-4656-97B9-63A86D9CFAEF}" type="datetimeFigureOut">
              <a:rPr lang="en-GB" smtClean="0"/>
              <a:t>22/05/2023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158194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EA7D6-1BAF-4656-97B9-63A86D9CFAEF}" type="datetimeFigureOut">
              <a:rPr lang="en-GB" smtClean="0"/>
              <a:t>22/05/2023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92309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7EA7D6-1BAF-4656-97B9-63A86D9CFAEF}" type="datetimeFigureOut">
              <a:rPr lang="en-GB" smtClean="0"/>
              <a:t>22/05/2023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66691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7EA7D6-1BAF-4656-97B9-63A86D9CFAEF}" type="datetimeFigureOut">
              <a:rPr lang="en-GB" smtClean="0"/>
              <a:t>22/05/2023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98838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7EA7D6-1BAF-4656-97B9-63A86D9CFAEF}" type="datetimeFigureOut">
              <a:rPr lang="en-GB" smtClean="0"/>
              <a:t>22/05/2023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07BEC-DADA-4A58-8241-87B4CFF041AE}" type="slidenum">
              <a:rPr lang="en-GB" smtClean="0"/>
              <a:t>‹#›</a:t>
            </a:fld>
            <a:endParaRPr lang="en-GB"/>
          </a:p>
        </p:txBody>
      </p:sp>
    </p:spTree>
    <p:extLst>
      <p:ext uri="{BB962C8B-B14F-4D97-AF65-F5344CB8AC3E}">
        <p14:creationId xmlns:p14="http://schemas.microsoft.com/office/powerpoint/2010/main" val="4283193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286232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Big Data </a:t>
            </a:r>
            <a:r>
              <a:rPr lang="en-GB" b="1" u="sng" dirty="0" smtClean="0">
                <a:solidFill>
                  <a:schemeClr val="accent4"/>
                </a:solidFill>
                <a:latin typeface="Arial" panose="020B0604020202020204" pitchFamily="34" charset="0"/>
                <a:cs typeface="Arial" panose="020B0604020202020204" pitchFamily="34" charset="0"/>
              </a:rPr>
              <a:t>Analytics</a:t>
            </a:r>
            <a:r>
              <a:rPr lang="en-BE" b="1" u="sng" dirty="0">
                <a:solidFill>
                  <a:schemeClr val="accent4"/>
                </a:solidFill>
                <a:latin typeface="Arial" panose="020B0604020202020204" pitchFamily="34" charset="0"/>
                <a:cs typeface="Arial" panose="020B0604020202020204" pitchFamily="34" charset="0"/>
              </a:rPr>
              <a:t> </a:t>
            </a:r>
            <a:r>
              <a:rPr lang="en-BE" b="1" u="sng" dirty="0" smtClean="0">
                <a:solidFill>
                  <a:schemeClr val="accent4"/>
                </a:solidFill>
                <a:latin typeface="Arial" panose="020B0604020202020204" pitchFamily="34" charset="0"/>
                <a:cs typeface="Arial" panose="020B0604020202020204" pitchFamily="34" charset="0"/>
              </a:rPr>
              <a:t>– project presentation</a:t>
            </a:r>
          </a:p>
          <a:p>
            <a:r>
              <a:rPr lang="en-BE" dirty="0" smtClean="0">
                <a:solidFill>
                  <a:schemeClr val="bg1"/>
                </a:solidFill>
                <a:latin typeface="Arial" panose="020B0604020202020204" pitchFamily="34" charset="0"/>
                <a:cs typeface="Arial" panose="020B0604020202020204" pitchFamily="34" charset="0"/>
              </a:rPr>
              <a:t>24 </a:t>
            </a:r>
            <a:r>
              <a:rPr lang="en-BE" dirty="0">
                <a:solidFill>
                  <a:schemeClr val="bg1"/>
                </a:solidFill>
                <a:latin typeface="Arial" panose="020B0604020202020204" pitchFamily="34" charset="0"/>
                <a:cs typeface="Arial" panose="020B0604020202020204" pitchFamily="34" charset="0"/>
              </a:rPr>
              <a:t>May 2023</a:t>
            </a:r>
          </a:p>
          <a:p>
            <a:endParaRPr lang="en-BE" dirty="0">
              <a:solidFill>
                <a:schemeClr val="bg1"/>
              </a:solidFill>
              <a:latin typeface="Arial" panose="020B0604020202020204" pitchFamily="34" charset="0"/>
              <a:cs typeface="Arial" panose="020B0604020202020204" pitchFamily="34" charset="0"/>
            </a:endParaRPr>
          </a:p>
          <a:p>
            <a:r>
              <a:rPr lang="en-BE" dirty="0" smtClean="0">
                <a:solidFill>
                  <a:schemeClr val="bg1"/>
                </a:solidFill>
                <a:latin typeface="Arial" panose="020B0604020202020204" pitchFamily="34" charset="0"/>
                <a:cs typeface="Arial" panose="020B0604020202020204" pitchFamily="34" charset="0"/>
              </a:rPr>
              <a:t>Group: Big Data Big Dreams</a:t>
            </a:r>
          </a:p>
          <a:p>
            <a:r>
              <a:rPr lang="en-GB" dirty="0" err="1" smtClean="0">
                <a:solidFill>
                  <a:schemeClr val="bg1"/>
                </a:solidFill>
                <a:latin typeface="Arial" panose="020B0604020202020204" pitchFamily="34" charset="0"/>
                <a:cs typeface="Arial" panose="020B0604020202020204" pitchFamily="34" charset="0"/>
              </a:rPr>
              <a:t>Ariq</a:t>
            </a:r>
            <a:r>
              <a:rPr lang="en-GB" dirty="0" smtClean="0">
                <a:solidFill>
                  <a:schemeClr val="bg1"/>
                </a:solidFill>
                <a:latin typeface="Arial" panose="020B0604020202020204" pitchFamily="34" charset="0"/>
                <a:cs typeface="Arial" panose="020B0604020202020204" pitchFamily="34" charset="0"/>
              </a:rPr>
              <a:t> Bintang (22-605-901)</a:t>
            </a:r>
            <a:br>
              <a:rPr lang="en-GB" dirty="0" smtClean="0">
                <a:solidFill>
                  <a:schemeClr val="bg1"/>
                </a:solidFill>
                <a:latin typeface="Arial" panose="020B0604020202020204" pitchFamily="34" charset="0"/>
                <a:cs typeface="Arial" panose="020B0604020202020204" pitchFamily="34" charset="0"/>
              </a:rPr>
            </a:br>
            <a:r>
              <a:rPr lang="en-GB" dirty="0" smtClean="0">
                <a:solidFill>
                  <a:schemeClr val="bg1"/>
                </a:solidFill>
                <a:latin typeface="Arial" panose="020B0604020202020204" pitchFamily="34" charset="0"/>
                <a:cs typeface="Arial" panose="020B0604020202020204" pitchFamily="34" charset="0"/>
              </a:rPr>
              <a:t>Luca Gewehr (22-620-967)</a:t>
            </a:r>
          </a:p>
          <a:p>
            <a:r>
              <a:rPr lang="en-GB" dirty="0" smtClean="0">
                <a:solidFill>
                  <a:schemeClr val="bg1"/>
                </a:solidFill>
                <a:latin typeface="Arial" panose="020B0604020202020204" pitchFamily="34" charset="0"/>
                <a:cs typeface="Arial" panose="020B0604020202020204" pitchFamily="34" charset="0"/>
              </a:rPr>
              <a:t>Marco </a:t>
            </a:r>
            <a:r>
              <a:rPr lang="en-GB" dirty="0">
                <a:solidFill>
                  <a:schemeClr val="bg1"/>
                </a:solidFill>
                <a:latin typeface="Arial" panose="020B0604020202020204" pitchFamily="34" charset="0"/>
                <a:cs typeface="Arial" panose="020B0604020202020204" pitchFamily="34" charset="0"/>
              </a:rPr>
              <a:t>Hafid (22-620-546</a:t>
            </a:r>
            <a:r>
              <a:rPr lang="en-GB" dirty="0" smtClean="0">
                <a:solidFill>
                  <a:schemeClr val="bg1"/>
                </a:solidFill>
                <a:latin typeface="Arial" panose="020B0604020202020204" pitchFamily="34" charset="0"/>
                <a:cs typeface="Arial" panose="020B0604020202020204" pitchFamily="34" charset="0"/>
              </a:rPr>
              <a:t>)</a:t>
            </a:r>
            <a:r>
              <a:rPr lang="en-GB" dirty="0">
                <a:solidFill>
                  <a:schemeClr val="bg1"/>
                </a:solidFill>
                <a:latin typeface="Arial" panose="020B0604020202020204" pitchFamily="34" charset="0"/>
                <a:cs typeface="Arial" panose="020B0604020202020204" pitchFamily="34" charset="0"/>
              </a:rPr>
              <a:t> </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BE" dirty="0" smtClean="0">
                <a:solidFill>
                  <a:schemeClr val="bg1"/>
                </a:solidFill>
                <a:latin typeface="Arial" panose="020B0604020202020204" pitchFamily="34" charset="0"/>
                <a:cs typeface="Arial" panose="020B0604020202020204" pitchFamily="34" charset="0"/>
              </a:rPr>
              <a:t>What are </a:t>
            </a:r>
            <a:r>
              <a:rPr lang="en-GB" dirty="0" smtClean="0">
                <a:solidFill>
                  <a:schemeClr val="bg1"/>
                </a:solidFill>
                <a:latin typeface="Arial" panose="020B0604020202020204" pitchFamily="34" charset="0"/>
                <a:cs typeface="Arial" panose="020B0604020202020204" pitchFamily="34" charset="0"/>
              </a:rPr>
              <a:t>the </a:t>
            </a:r>
            <a:r>
              <a:rPr lang="en-GB" dirty="0">
                <a:solidFill>
                  <a:schemeClr val="bg1"/>
                </a:solidFill>
                <a:latin typeface="Arial" panose="020B0604020202020204" pitchFamily="34" charset="0"/>
                <a:cs typeface="Arial" panose="020B0604020202020204" pitchFamily="34" charset="0"/>
              </a:rPr>
              <a:t>optimal, quantitative investment </a:t>
            </a:r>
            <a:r>
              <a:rPr lang="en-GB" dirty="0" err="1" smtClean="0">
                <a:solidFill>
                  <a:schemeClr val="bg1"/>
                </a:solidFill>
                <a:latin typeface="Arial" panose="020B0604020202020204" pitchFamily="34" charset="0"/>
                <a:cs typeface="Arial" panose="020B0604020202020204" pitchFamily="34" charset="0"/>
              </a:rPr>
              <a:t>strateg</a:t>
            </a:r>
            <a:r>
              <a:rPr lang="en-BE" dirty="0" smtClean="0">
                <a:solidFill>
                  <a:schemeClr val="bg1"/>
                </a:solidFill>
                <a:latin typeface="Arial" panose="020B0604020202020204" pitchFamily="34" charset="0"/>
                <a:cs typeface="Arial" panose="020B0604020202020204" pitchFamily="34" charset="0"/>
              </a:rPr>
              <a:t>ies</a:t>
            </a:r>
            <a:r>
              <a:rPr lang="en-GB" baseline="30000" dirty="0" smtClean="0">
                <a:solidFill>
                  <a:schemeClr val="bg1"/>
                </a:solidFill>
                <a:latin typeface="Arial" panose="020B0604020202020204" pitchFamily="34" charset="0"/>
                <a:cs typeface="Arial" panose="020B0604020202020204" pitchFamily="34" charset="0"/>
              </a:rPr>
              <a:t>1</a:t>
            </a:r>
            <a:r>
              <a:rPr lang="en-GB" dirty="0" smtClean="0">
                <a:solidFill>
                  <a:schemeClr val="bg1"/>
                </a:solidFill>
                <a:latin typeface="Arial" panose="020B0604020202020204" pitchFamily="34" charset="0"/>
                <a:cs typeface="Arial" panose="020B0604020202020204" pitchFamily="34" charset="0"/>
              </a:rPr>
              <a:t> for </a:t>
            </a:r>
            <a:r>
              <a:rPr lang="en-BE" dirty="0" smtClean="0">
                <a:solidFill>
                  <a:schemeClr val="bg1"/>
                </a:solidFill>
                <a:latin typeface="Arial" panose="020B0604020202020204" pitchFamily="34" charset="0"/>
                <a:cs typeface="Arial" panose="020B0604020202020204" pitchFamily="34" charset="0"/>
              </a:rPr>
              <a:t>different possible combinations of investment parameters</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6729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0681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693319"/>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Data Analysis and Data Visualization: </a:t>
            </a:r>
            <a:endParaRPr lang="en-BE" b="1" u="sng" dirty="0">
              <a:solidFill>
                <a:schemeClr val="accent4"/>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This </a:t>
            </a:r>
            <a:r>
              <a:rPr lang="en-GB" dirty="0">
                <a:solidFill>
                  <a:schemeClr val="bg1"/>
                </a:solidFill>
                <a:latin typeface="Arial" panose="020B0604020202020204" pitchFamily="34" charset="0"/>
                <a:cs typeface="Arial" panose="020B0604020202020204" pitchFamily="34" charset="0"/>
              </a:rPr>
              <a:t>part should detail how you </a:t>
            </a:r>
            <a:r>
              <a:rPr lang="en-GB" dirty="0" err="1">
                <a:solidFill>
                  <a:schemeClr val="bg1"/>
                </a:solidFill>
                <a:latin typeface="Arial" panose="020B0604020202020204" pitchFamily="34" charset="0"/>
                <a:cs typeface="Arial" panose="020B0604020202020204" pitchFamily="34" charset="0"/>
              </a:rPr>
              <a:t>analyzed</a:t>
            </a:r>
            <a:r>
              <a:rPr lang="en-GB" dirty="0">
                <a:solidFill>
                  <a:schemeClr val="bg1"/>
                </a:solidFill>
                <a:latin typeface="Arial" panose="020B0604020202020204" pitchFamily="34" charset="0"/>
                <a:cs typeface="Arial" panose="020B0604020202020204" pitchFamily="34" charset="0"/>
              </a:rPr>
              <a:t> the data,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the </a:t>
            </a:r>
            <a:r>
              <a:rPr lang="en-GB" dirty="0">
                <a:solidFill>
                  <a:schemeClr val="bg1"/>
                </a:solidFill>
                <a:latin typeface="Arial" panose="020B0604020202020204" pitchFamily="34" charset="0"/>
                <a:cs typeface="Arial" panose="020B0604020202020204" pitchFamily="34" charset="0"/>
              </a:rPr>
              <a:t>chosen methods,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their reasons.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Discuss </a:t>
            </a:r>
            <a:r>
              <a:rPr lang="en-GB" dirty="0">
                <a:solidFill>
                  <a:schemeClr val="bg1"/>
                </a:solidFill>
                <a:latin typeface="Arial" panose="020B0604020202020204" pitchFamily="34" charset="0"/>
                <a:cs typeface="Arial" panose="020B0604020202020204" pitchFamily="34" charset="0"/>
              </a:rPr>
              <a:t>the challenges faced due to the large amount of data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the tools/techniques used to overcome them. </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&lt;!-- Explain how you </a:t>
            </a:r>
            <a:r>
              <a:rPr lang="en-GB" dirty="0" err="1">
                <a:solidFill>
                  <a:schemeClr val="bg1"/>
                </a:solidFill>
                <a:latin typeface="Arial" panose="020B0604020202020204" pitchFamily="34" charset="0"/>
                <a:cs typeface="Arial" panose="020B0604020202020204" pitchFamily="34" charset="0"/>
              </a:rPr>
              <a:t>analyzed</a:t>
            </a:r>
            <a:r>
              <a:rPr lang="en-GB" dirty="0">
                <a:solidFill>
                  <a:schemeClr val="bg1"/>
                </a:solidFill>
                <a:latin typeface="Arial" panose="020B0604020202020204" pitchFamily="34" charset="0"/>
                <a:cs typeface="Arial" panose="020B0604020202020204" pitchFamily="34" charset="0"/>
              </a:rPr>
              <a:t> the data (which method(s) were used and why). Then explain what the challenges were in implementing these analyses, given the large amount of data. Finally, explain which tools/techniques you have used in order to tackle these challenges. Make sure to briefly point out why you have chosen these tools/techniques and how they helped.   </a:t>
            </a:r>
            <a:r>
              <a:rPr lang="en-GB" dirty="0" smtClean="0">
                <a:solidFill>
                  <a:schemeClr val="bg1"/>
                </a:solidFill>
                <a:latin typeface="Arial" panose="020B0604020202020204" pitchFamily="34" charset="0"/>
                <a:cs typeface="Arial" panose="020B0604020202020204" pitchFamily="34" charset="0"/>
              </a:rPr>
              <a:t>--&gt;</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7130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8890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2585323"/>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Results: </a:t>
            </a:r>
            <a:endParaRPr lang="en-BE" b="1" u="sng" dirty="0">
              <a:solidFill>
                <a:schemeClr val="accent4"/>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Summarize </a:t>
            </a:r>
            <a:r>
              <a:rPr lang="en-GB" dirty="0">
                <a:solidFill>
                  <a:schemeClr val="bg1"/>
                </a:solidFill>
                <a:latin typeface="Arial" panose="020B0604020202020204" pitchFamily="34" charset="0"/>
                <a:cs typeface="Arial" panose="020B0604020202020204" pitchFamily="34" charset="0"/>
              </a:rPr>
              <a:t>the main findings of the research.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Include </a:t>
            </a:r>
            <a:r>
              <a:rPr lang="en-GB" dirty="0">
                <a:solidFill>
                  <a:schemeClr val="bg1"/>
                </a:solidFill>
                <a:latin typeface="Arial" panose="020B0604020202020204" pitchFamily="34" charset="0"/>
                <a:cs typeface="Arial" panose="020B0604020202020204" pitchFamily="34" charset="0"/>
              </a:rPr>
              <a:t>up to five exhibits (tables or figures) to support these findings,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with </a:t>
            </a:r>
            <a:r>
              <a:rPr lang="en-GB" dirty="0">
                <a:solidFill>
                  <a:schemeClr val="bg1"/>
                </a:solidFill>
                <a:latin typeface="Arial" panose="020B0604020202020204" pitchFamily="34" charset="0"/>
                <a:cs typeface="Arial" panose="020B0604020202020204" pitchFamily="34" charset="0"/>
              </a:rPr>
              <a:t>accompanying notes explaining what each exhibit represents</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&lt;!-- First, briefly summarize your main findings. Then, show up to 5 exhibits (tables and figures). Right below each table/figure, add table/figure-notes that describe what the reader sees in the corresponding table/figure. (Hint: have a look at empirical papers in the top Econ outlets like AER, QJE, </a:t>
            </a:r>
            <a:r>
              <a:rPr lang="en-GB" dirty="0" err="1">
                <a:solidFill>
                  <a:schemeClr val="bg1"/>
                </a:solidFill>
                <a:latin typeface="Arial" panose="020B0604020202020204" pitchFamily="34" charset="0"/>
                <a:cs typeface="Arial" panose="020B0604020202020204" pitchFamily="34" charset="0"/>
              </a:rPr>
              <a:t>Econometrica</a:t>
            </a:r>
            <a:r>
              <a:rPr lang="en-GB" dirty="0">
                <a:solidFill>
                  <a:schemeClr val="bg1"/>
                </a:solidFill>
                <a:latin typeface="Arial" panose="020B0604020202020204" pitchFamily="34" charset="0"/>
                <a:cs typeface="Arial" panose="020B0604020202020204" pitchFamily="34" charset="0"/>
              </a:rPr>
              <a:t>, etc. to get a feeling for how Economists write such notes.) --&gt;</a:t>
            </a:r>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96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994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416320"/>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Scaling and Cloud Deployment: </a:t>
            </a:r>
            <a:endParaRPr lang="en-BE" b="1" u="sng" dirty="0">
              <a:solidFill>
                <a:schemeClr val="accent4"/>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Finally</a:t>
            </a:r>
            <a:r>
              <a:rPr lang="en-GB" dirty="0">
                <a:solidFill>
                  <a:schemeClr val="bg1"/>
                </a:solidFill>
                <a:latin typeface="Arial" panose="020B0604020202020204" pitchFamily="34" charset="0"/>
                <a:cs typeface="Arial" panose="020B0604020202020204" pitchFamily="34" charset="0"/>
              </a:rPr>
              <a:t>, discuss how you would scale up or out your data pipeline with significantly more data, </a:t>
            </a:r>
            <a:r>
              <a:rPr lang="en-GB" dirty="0" smtClean="0">
                <a:solidFill>
                  <a:schemeClr val="bg1"/>
                </a:solidFill>
                <a:latin typeface="Arial" panose="020B0604020202020204" pitchFamily="34" charset="0"/>
                <a:cs typeface="Arial" panose="020B0604020202020204" pitchFamily="34" charset="0"/>
              </a:rPr>
              <a:t>using </a:t>
            </a:r>
            <a:r>
              <a:rPr lang="en-GB" dirty="0">
                <a:solidFill>
                  <a:schemeClr val="bg1"/>
                </a:solidFill>
                <a:latin typeface="Arial" panose="020B0604020202020204" pitchFamily="34" charset="0"/>
                <a:cs typeface="Arial" panose="020B0604020202020204" pitchFamily="34" charset="0"/>
              </a:rPr>
              <a:t>cloud resources.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Specify </a:t>
            </a:r>
            <a:r>
              <a:rPr lang="en-GB" dirty="0">
                <a:solidFill>
                  <a:schemeClr val="bg1"/>
                </a:solidFill>
                <a:latin typeface="Arial" panose="020B0604020202020204" pitchFamily="34" charset="0"/>
                <a:cs typeface="Arial" panose="020B0604020202020204" pitchFamily="34" charset="0"/>
              </a:rPr>
              <a:t>the cloud solutions you would choose for different parts of your analysis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justify why they are the best options</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&lt;!-- Almost done! In this last section, suppose you have to re-run your data pipeline with substantially more data. Further suppose that you have access to cloud resources to scale up/scale out the different components of your pipeline. Briefly describe which cloud solutions you would use for which part of your analysis and explain why. Note: as in the explanations above, this part is also very project-specific. Some cloud solutions probably make sense for some projects but would be overkill in other projects, etc.  --&gt;</a:t>
            </a:r>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7658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3554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69332"/>
          </a:xfrm>
          <a:prstGeom prst="rect">
            <a:avLst/>
          </a:prstGeom>
        </p:spPr>
        <p:txBody>
          <a:bodyPr wrap="square">
            <a:spAutoFit/>
          </a:bodyPr>
          <a:lstStyle/>
          <a:p>
            <a:r>
              <a:rPr lang="en-GB" b="1" u="sng" dirty="0" smtClean="0">
                <a:solidFill>
                  <a:schemeClr val="accent4"/>
                </a:solidFill>
                <a:latin typeface="Arial" panose="020B0604020202020204" pitchFamily="34" charset="0"/>
                <a:cs typeface="Arial" panose="020B0604020202020204" pitchFamily="34" charset="0"/>
              </a:rPr>
              <a:t>T</a:t>
            </a:r>
            <a:r>
              <a:rPr lang="en-BE" b="1" u="sng" dirty="0" smtClean="0">
                <a:solidFill>
                  <a:schemeClr val="accent4"/>
                </a:solidFill>
                <a:latin typeface="Arial" panose="020B0604020202020204" pitchFamily="34" charset="0"/>
                <a:cs typeface="Arial" panose="020B0604020202020204" pitchFamily="34" charset="0"/>
              </a:rPr>
              <a:t>hank you / Q&amp;A</a:t>
            </a:r>
            <a:endParaRPr lang="en-BE" b="1" u="sng"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6349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8994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396" y="428179"/>
            <a:ext cx="10409208" cy="338554"/>
          </a:xfrm>
          <a:prstGeom prst="rect">
            <a:avLst/>
          </a:prstGeom>
        </p:spPr>
        <p:txBody>
          <a:bodyPr wrap="square">
            <a:spAutoFit/>
          </a:bodyPr>
          <a:lstStyle/>
          <a:p>
            <a:r>
              <a:rPr lang="en-BE" sz="1600" b="1" u="sng" dirty="0" smtClean="0">
                <a:solidFill>
                  <a:schemeClr val="accent4"/>
                </a:solidFill>
                <a:latin typeface="Arial" panose="020B0604020202020204" pitchFamily="34" charset="0"/>
                <a:cs typeface="Arial" panose="020B0604020202020204" pitchFamily="34" charset="0"/>
              </a:rPr>
              <a:t>APPENDIX</a:t>
            </a:r>
            <a:endParaRPr lang="en-GB" sz="1600" b="1"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0261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1413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95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396" y="428179"/>
            <a:ext cx="10409208" cy="5847755"/>
          </a:xfrm>
          <a:prstGeom prst="rect">
            <a:avLst/>
          </a:prstGeom>
        </p:spPr>
        <p:txBody>
          <a:bodyPr wrap="square">
            <a:spAutoFit/>
          </a:bodyPr>
          <a:lstStyle/>
          <a:p>
            <a:r>
              <a:rPr lang="en-BE" sz="1600" u="sng" dirty="0" smtClean="0">
                <a:solidFill>
                  <a:schemeClr val="bg1"/>
                </a:solidFill>
                <a:latin typeface="Arial" panose="020B0604020202020204" pitchFamily="34" charset="0"/>
                <a:cs typeface="Arial" panose="020B0604020202020204" pitchFamily="34" charset="0"/>
              </a:rPr>
              <a:t>Glossary</a:t>
            </a:r>
            <a:endParaRPr lang="en-BE" sz="1600" dirty="0" smtClean="0">
              <a:solidFill>
                <a:schemeClr val="bg1"/>
              </a:solidFill>
              <a:latin typeface="Arial" panose="020B0604020202020204" pitchFamily="34" charset="0"/>
              <a:cs typeface="Arial" panose="020B0604020202020204" pitchFamily="34" charset="0"/>
            </a:endParaRPr>
          </a:p>
          <a:p>
            <a:r>
              <a:rPr lang="en-GB" sz="1600" baseline="30000" dirty="0" smtClean="0">
                <a:solidFill>
                  <a:schemeClr val="bg1"/>
                </a:solidFill>
                <a:latin typeface="Arial" panose="020B0604020202020204" pitchFamily="34" charset="0"/>
                <a:cs typeface="Arial" panose="020B0604020202020204" pitchFamily="34" charset="0"/>
              </a:rPr>
              <a:t>1</a:t>
            </a:r>
            <a:r>
              <a:rPr lang="en-GB" sz="1600" dirty="0" smtClean="0">
                <a:solidFill>
                  <a:schemeClr val="bg1"/>
                </a:solidFill>
                <a:latin typeface="Arial" panose="020B0604020202020204" pitchFamily="34" charset="0"/>
                <a:cs typeface="Arial" panose="020B0604020202020204" pitchFamily="34" charset="0"/>
              </a:rPr>
              <a:t> </a:t>
            </a:r>
            <a:r>
              <a:rPr lang="en-GB" sz="1600" dirty="0">
                <a:solidFill>
                  <a:schemeClr val="bg1"/>
                </a:solidFill>
                <a:latin typeface="Arial" panose="020B0604020202020204" pitchFamily="34" charset="0"/>
                <a:cs typeface="Arial" panose="020B0604020202020204" pitchFamily="34" charset="0"/>
              </a:rPr>
              <a:t>Investment strategy:</a:t>
            </a:r>
          </a:p>
          <a:p>
            <a:r>
              <a:rPr lang="en-GB" sz="1600" dirty="0">
                <a:solidFill>
                  <a:schemeClr val="bg1"/>
                </a:solidFill>
                <a:latin typeface="Arial" panose="020B0604020202020204" pitchFamily="34" charset="0"/>
                <a:cs typeface="Arial" panose="020B0604020202020204" pitchFamily="34" charset="0"/>
              </a:rPr>
              <a:t>Strategic asset allocation and rebalancing algorithm, considering all possible combinations of securities</a:t>
            </a:r>
            <a:r>
              <a:rPr lang="en-GB" sz="1600" dirty="0" smtClean="0">
                <a:solidFill>
                  <a:schemeClr val="bg1"/>
                </a:solidFill>
                <a:latin typeface="Arial" panose="020B0604020202020204" pitchFamily="34" charset="0"/>
                <a:cs typeface="Arial" panose="020B0604020202020204" pitchFamily="34" charset="0"/>
              </a:rPr>
              <a:t>.</a:t>
            </a:r>
            <a:endParaRPr lang="en-BE" sz="1600" dirty="0">
              <a:solidFill>
                <a:schemeClr val="bg1"/>
              </a:solidFill>
              <a:latin typeface="Arial" panose="020B0604020202020204" pitchFamily="34" charset="0"/>
              <a:cs typeface="Arial" panose="020B0604020202020204" pitchFamily="34" charset="0"/>
            </a:endParaRPr>
          </a:p>
          <a:p>
            <a:r>
              <a:rPr lang="en-BE" sz="1600" baseline="30000" dirty="0">
                <a:solidFill>
                  <a:schemeClr val="bg1"/>
                </a:solidFill>
                <a:latin typeface="Arial" panose="020B0604020202020204" pitchFamily="34" charset="0"/>
                <a:cs typeface="Arial" panose="020B0604020202020204" pitchFamily="34" charset="0"/>
              </a:rPr>
              <a:t>2</a:t>
            </a:r>
            <a:r>
              <a:rPr lang="en-GB" sz="1600" dirty="0">
                <a:solidFill>
                  <a:schemeClr val="bg1"/>
                </a:solidFill>
                <a:latin typeface="Arial" panose="020B0604020202020204" pitchFamily="34" charset="0"/>
                <a:cs typeface="Arial" panose="020B0604020202020204" pitchFamily="34" charset="0"/>
              </a:rPr>
              <a:t> Securities: </a:t>
            </a:r>
          </a:p>
          <a:p>
            <a:r>
              <a:rPr lang="en-GB" sz="1600" dirty="0">
                <a:solidFill>
                  <a:schemeClr val="bg1"/>
                </a:solidFill>
                <a:latin typeface="Arial" panose="020B0604020202020204" pitchFamily="34" charset="0"/>
                <a:cs typeface="Arial" panose="020B0604020202020204" pitchFamily="34" charset="0"/>
              </a:rPr>
              <a:t>A type of financial asset that can be bought and sold on a stock exchange, such as stocks, bonds, options, futures, and exchange-traded funds (ETFs). Notice that, while all securities are assets, not all assets are securities</a:t>
            </a:r>
            <a:r>
              <a:rPr lang="en-GB" sz="1600" dirty="0" smtClean="0">
                <a:solidFill>
                  <a:schemeClr val="bg1"/>
                </a:solidFill>
                <a:latin typeface="Arial" panose="020B0604020202020204" pitchFamily="34" charset="0"/>
                <a:cs typeface="Arial" panose="020B0604020202020204" pitchFamily="34" charset="0"/>
              </a:rPr>
              <a:t>.</a:t>
            </a:r>
            <a:endParaRPr lang="en-BE" sz="1600" dirty="0">
              <a:solidFill>
                <a:schemeClr val="bg1"/>
              </a:solidFill>
              <a:latin typeface="Arial" panose="020B0604020202020204" pitchFamily="34" charset="0"/>
              <a:cs typeface="Arial" panose="020B0604020202020204" pitchFamily="34" charset="0"/>
            </a:endParaRPr>
          </a:p>
          <a:p>
            <a:r>
              <a:rPr lang="en-BE" sz="1600" baseline="30000" dirty="0">
                <a:solidFill>
                  <a:schemeClr val="bg1"/>
                </a:solidFill>
                <a:latin typeface="Arial" panose="020B0604020202020204" pitchFamily="34" charset="0"/>
                <a:cs typeface="Arial" panose="020B0604020202020204" pitchFamily="34" charset="0"/>
              </a:rPr>
              <a:t>3</a:t>
            </a:r>
            <a:r>
              <a:rPr lang="en-BE" sz="1600" dirty="0">
                <a:solidFill>
                  <a:schemeClr val="bg1"/>
                </a:solidFill>
                <a:latin typeface="Arial" panose="020B0604020202020204" pitchFamily="34" charset="0"/>
                <a:cs typeface="Arial" panose="020B0604020202020204" pitchFamily="34" charset="0"/>
              </a:rPr>
              <a:t> Possible combinations of securities: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In its most granular form, even for a relatively small number of securities, the number of possible combinations can be endless, especially in terms of weighting. For reasons of computational efficiency, it is likely that we need to impose restrictions on the possible combinations (e.g., comparing only portfolios that contain up to 10 selected securities that in addition are necessarily equally-weighted</a:t>
            </a:r>
            <a:r>
              <a:rPr lang="en-BE"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a:p>
            <a:r>
              <a:rPr lang="en-BE" sz="1600" baseline="30000" dirty="0">
                <a:solidFill>
                  <a:schemeClr val="bg1"/>
                </a:solidFill>
                <a:latin typeface="Arial" panose="020B0604020202020204" pitchFamily="34" charset="0"/>
                <a:cs typeface="Arial" panose="020B0604020202020204" pitchFamily="34" charset="0"/>
              </a:rPr>
              <a:t>4</a:t>
            </a:r>
            <a:r>
              <a:rPr lang="en-BE" sz="1600" dirty="0">
                <a:solidFill>
                  <a:schemeClr val="bg1"/>
                </a:solidFill>
                <a:latin typeface="Arial" panose="020B0604020202020204" pitchFamily="34" charset="0"/>
                <a:cs typeface="Arial" panose="020B0604020202020204" pitchFamily="34" charset="0"/>
              </a:rPr>
              <a:t> Equal-length portfolio return series: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Different portfolio return series with equal time horizon (equal to a specified investment horizon) for a given investment strategy, each return series computed with a different historical start date</a:t>
            </a:r>
            <a:r>
              <a:rPr lang="en-BE"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a:p>
            <a:r>
              <a:rPr lang="en-BE" sz="1600" i="1" baseline="30000" dirty="0">
                <a:solidFill>
                  <a:schemeClr val="bg1"/>
                </a:solidFill>
                <a:latin typeface="Arial" panose="020B0604020202020204" pitchFamily="34" charset="0"/>
                <a:cs typeface="Arial" panose="020B0604020202020204" pitchFamily="34" charset="0"/>
              </a:rPr>
              <a:t>5</a:t>
            </a:r>
            <a:r>
              <a:rPr lang="en-BE" sz="1600" i="1" dirty="0">
                <a:solidFill>
                  <a:schemeClr val="bg1"/>
                </a:solidFill>
                <a:latin typeface="Arial" panose="020B0604020202020204" pitchFamily="34" charset="0"/>
                <a:cs typeface="Arial" panose="020B0604020202020204" pitchFamily="34" charset="0"/>
              </a:rPr>
              <a:t> Candidate investment strategy</a:t>
            </a:r>
            <a:r>
              <a:rPr lang="en-BE" sz="1600" dirty="0">
                <a:solidFill>
                  <a:schemeClr val="bg1"/>
                </a:solidFill>
                <a:latin typeface="Arial" panose="020B0604020202020204" pitchFamily="34" charset="0"/>
                <a:cs typeface="Arial" panose="020B0604020202020204" pitchFamily="34" charset="0"/>
              </a:rPr>
              <a:t>: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An investment strategy whose portfolio return series of equally long time periods are to be compared to other possibly optimal investment strategies </a:t>
            </a:r>
            <a:endParaRPr lang="en-GB" sz="1600" dirty="0">
              <a:solidFill>
                <a:schemeClr val="bg1"/>
              </a:solidFill>
              <a:latin typeface="Arial" panose="020B0604020202020204" pitchFamily="34" charset="0"/>
              <a:cs typeface="Arial" panose="020B0604020202020204" pitchFamily="34" charset="0"/>
            </a:endParaRPr>
          </a:p>
          <a:p>
            <a:r>
              <a:rPr lang="en-BE" sz="1600" i="1" baseline="30000" dirty="0">
                <a:solidFill>
                  <a:schemeClr val="bg1"/>
                </a:solidFill>
                <a:latin typeface="Arial" panose="020B0604020202020204" pitchFamily="34" charset="0"/>
                <a:cs typeface="Arial" panose="020B0604020202020204" pitchFamily="34" charset="0"/>
              </a:rPr>
              <a:t>6</a:t>
            </a:r>
            <a:r>
              <a:rPr lang="en-BE" sz="1600" i="1" dirty="0">
                <a:solidFill>
                  <a:schemeClr val="bg1"/>
                </a:solidFill>
                <a:latin typeface="Arial" panose="020B0604020202020204" pitchFamily="34" charset="0"/>
                <a:cs typeface="Arial" panose="020B0604020202020204" pitchFamily="34" charset="0"/>
              </a:rPr>
              <a:t> Estimation method:</a:t>
            </a:r>
            <a:r>
              <a:rPr lang="en-BE" sz="1600" dirty="0">
                <a:solidFill>
                  <a:schemeClr val="bg1"/>
                </a:solidFill>
                <a:latin typeface="Arial" panose="020B0604020202020204" pitchFamily="34" charset="0"/>
                <a:cs typeface="Arial" panose="020B0604020202020204" pitchFamily="34" charset="0"/>
              </a:rPr>
              <a:t>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The algorithm used to determine estimates, for example a random forest or a LASSO machine learning algorithm</a:t>
            </a:r>
            <a:r>
              <a:rPr lang="en-BE"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a:p>
            <a:r>
              <a:rPr lang="en-BE" sz="1600" i="1" baseline="30000" dirty="0">
                <a:solidFill>
                  <a:schemeClr val="bg1"/>
                </a:solidFill>
                <a:latin typeface="Arial" panose="020B0604020202020204" pitchFamily="34" charset="0"/>
                <a:cs typeface="Arial" panose="020B0604020202020204" pitchFamily="34" charset="0"/>
              </a:rPr>
              <a:t>7</a:t>
            </a:r>
            <a:r>
              <a:rPr lang="en-BE" sz="1600" i="1" dirty="0">
                <a:solidFill>
                  <a:schemeClr val="bg1"/>
                </a:solidFill>
                <a:latin typeface="Arial" panose="020B0604020202020204" pitchFamily="34" charset="0"/>
                <a:cs typeface="Arial" panose="020B0604020202020204" pitchFamily="34" charset="0"/>
              </a:rPr>
              <a:t> Corresponding specification:</a:t>
            </a:r>
            <a:r>
              <a:rPr lang="en-BE" sz="1600" dirty="0">
                <a:solidFill>
                  <a:schemeClr val="bg1"/>
                </a:solidFill>
                <a:latin typeface="Arial" panose="020B0604020202020204" pitchFamily="34" charset="0"/>
                <a:cs typeface="Arial" panose="020B0604020202020204" pitchFamily="34" charset="0"/>
              </a:rPr>
              <a:t>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The specific configuration of the estimation method, such as the loss function, number of trees, maximum depth, and cross-validation technique</a:t>
            </a:r>
            <a:r>
              <a:rPr lang="en-BE"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6733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7901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396" y="428179"/>
            <a:ext cx="10409208" cy="6494085"/>
          </a:xfrm>
          <a:prstGeom prst="rect">
            <a:avLst/>
          </a:prstGeom>
        </p:spPr>
        <p:txBody>
          <a:bodyPr wrap="square">
            <a:spAutoFit/>
          </a:bodyPr>
          <a:lstStyle/>
          <a:p>
            <a:r>
              <a:rPr lang="en-BE" b="1" u="sng" dirty="0">
                <a:solidFill>
                  <a:schemeClr val="accent4"/>
                </a:solidFill>
                <a:latin typeface="Arial" panose="020B0604020202020204" pitchFamily="34" charset="0"/>
                <a:cs typeface="Arial" panose="020B0604020202020204" pitchFamily="34" charset="0"/>
              </a:rPr>
              <a:t>Main research question: </a:t>
            </a:r>
            <a:endParaRPr lang="en-GB" b="1" u="sng" dirty="0">
              <a:solidFill>
                <a:schemeClr val="accent4"/>
              </a:solidFill>
              <a:latin typeface="Arial" panose="020B0604020202020204" pitchFamily="34" charset="0"/>
              <a:cs typeface="Arial" panose="020B0604020202020204" pitchFamily="34" charset="0"/>
            </a:endParaRPr>
          </a:p>
          <a:p>
            <a:r>
              <a:rPr lang="en-BE" sz="1600" b="1" dirty="0">
                <a:solidFill>
                  <a:schemeClr val="bg1"/>
                </a:solidFill>
                <a:latin typeface="Arial" panose="020B0604020202020204" pitchFamily="34" charset="0"/>
                <a:cs typeface="Arial" panose="020B0604020202020204" pitchFamily="34" charset="0"/>
              </a:rPr>
              <a:t>What are </a:t>
            </a:r>
            <a:r>
              <a:rPr lang="en-GB" sz="1600" b="1" dirty="0">
                <a:solidFill>
                  <a:schemeClr val="bg1"/>
                </a:solidFill>
                <a:latin typeface="Arial" panose="020B0604020202020204" pitchFamily="34" charset="0"/>
                <a:cs typeface="Arial" panose="020B0604020202020204" pitchFamily="34" charset="0"/>
              </a:rPr>
              <a:t>the optimal, quantitative investment </a:t>
            </a:r>
            <a:r>
              <a:rPr lang="en-GB" sz="1600" b="1" dirty="0" err="1">
                <a:solidFill>
                  <a:schemeClr val="bg1"/>
                </a:solidFill>
                <a:latin typeface="Arial" panose="020B0604020202020204" pitchFamily="34" charset="0"/>
                <a:cs typeface="Arial" panose="020B0604020202020204" pitchFamily="34" charset="0"/>
              </a:rPr>
              <a:t>strateg</a:t>
            </a:r>
            <a:r>
              <a:rPr lang="en-BE" sz="1600" b="1" dirty="0">
                <a:solidFill>
                  <a:schemeClr val="bg1"/>
                </a:solidFill>
                <a:latin typeface="Arial" panose="020B0604020202020204" pitchFamily="34" charset="0"/>
                <a:cs typeface="Arial" panose="020B0604020202020204" pitchFamily="34" charset="0"/>
              </a:rPr>
              <a:t>ies</a:t>
            </a:r>
            <a:r>
              <a:rPr lang="en-GB" sz="1600" b="1" baseline="30000" dirty="0">
                <a:solidFill>
                  <a:schemeClr val="bg1"/>
                </a:solidFill>
                <a:latin typeface="Arial" panose="020B0604020202020204" pitchFamily="34" charset="0"/>
                <a:cs typeface="Arial" panose="020B0604020202020204" pitchFamily="34" charset="0"/>
              </a:rPr>
              <a:t>1</a:t>
            </a:r>
            <a:r>
              <a:rPr lang="en-GB" sz="1600" b="1" dirty="0">
                <a:solidFill>
                  <a:schemeClr val="bg1"/>
                </a:solidFill>
                <a:latin typeface="Arial" panose="020B0604020202020204" pitchFamily="34" charset="0"/>
                <a:cs typeface="Arial" panose="020B0604020202020204" pitchFamily="34" charset="0"/>
              </a:rPr>
              <a:t> for </a:t>
            </a:r>
            <a:r>
              <a:rPr lang="en-BE" sz="1600" b="1" dirty="0">
                <a:solidFill>
                  <a:schemeClr val="bg1"/>
                </a:solidFill>
                <a:latin typeface="Arial" panose="020B0604020202020204" pitchFamily="34" charset="0"/>
                <a:cs typeface="Arial" panose="020B0604020202020204" pitchFamily="34" charset="0"/>
              </a:rPr>
              <a:t>different possible combinations of investment </a:t>
            </a:r>
            <a:r>
              <a:rPr lang="en-BE" sz="1600" b="1" dirty="0" smtClean="0">
                <a:solidFill>
                  <a:schemeClr val="bg1"/>
                </a:solidFill>
                <a:latin typeface="Arial" panose="020B0604020202020204" pitchFamily="34" charset="0"/>
                <a:cs typeface="Arial" panose="020B0604020202020204" pitchFamily="34" charset="0"/>
              </a:rPr>
              <a:t>parameters</a:t>
            </a:r>
            <a:r>
              <a:rPr lang="en-GB" sz="1600" b="1" dirty="0" smtClean="0">
                <a:solidFill>
                  <a:schemeClr val="bg1"/>
                </a:solidFill>
                <a:latin typeface="Arial" panose="020B0604020202020204" pitchFamily="34" charset="0"/>
                <a:cs typeface="Arial" panose="020B0604020202020204" pitchFamily="34" charset="0"/>
              </a:rPr>
              <a:t>?</a:t>
            </a:r>
            <a:endParaRPr lang="en-BE" sz="1600" b="1"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 </a:t>
            </a:r>
            <a:endParaRPr lang="en-GB" sz="1600" dirty="0">
              <a:solidFill>
                <a:schemeClr val="bg1"/>
              </a:solidFill>
              <a:latin typeface="Arial" panose="020B0604020202020204" pitchFamily="34" charset="0"/>
              <a:cs typeface="Arial" panose="020B0604020202020204" pitchFamily="34" charset="0"/>
            </a:endParaRPr>
          </a:p>
          <a:p>
            <a:r>
              <a:rPr lang="en-BE" b="1" u="sng" dirty="0">
                <a:solidFill>
                  <a:schemeClr val="accent4"/>
                </a:solidFill>
                <a:latin typeface="Arial" panose="020B0604020202020204" pitchFamily="34" charset="0"/>
                <a:cs typeface="Arial" panose="020B0604020202020204" pitchFamily="34" charset="0"/>
              </a:rPr>
              <a:t>Sub-questions: </a:t>
            </a: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t>
            </a:r>
            <a:r>
              <a:rPr lang="en-GB" sz="1600" b="1" dirty="0">
                <a:solidFill>
                  <a:schemeClr val="bg1"/>
                </a:solidFill>
                <a:latin typeface="Arial" panose="020B0604020202020204" pitchFamily="34" charset="0"/>
                <a:cs typeface="Arial" panose="020B0604020202020204" pitchFamily="34" charset="0"/>
              </a:rPr>
              <a:t>are relevant </a:t>
            </a:r>
            <a:r>
              <a:rPr lang="en-BE" sz="1600" b="1" dirty="0" smtClean="0">
                <a:solidFill>
                  <a:schemeClr val="bg1"/>
                </a:solidFill>
                <a:latin typeface="Arial" panose="020B0604020202020204" pitchFamily="34" charset="0"/>
                <a:cs typeface="Arial" panose="020B0604020202020204" pitchFamily="34" charset="0"/>
              </a:rPr>
              <a:t>investment parameters </a:t>
            </a:r>
            <a:r>
              <a:rPr lang="en-GB" sz="1600" dirty="0" smtClean="0">
                <a:solidFill>
                  <a:schemeClr val="bg1"/>
                </a:solidFill>
                <a:latin typeface="Arial" panose="020B0604020202020204" pitchFamily="34" charset="0"/>
                <a:cs typeface="Arial" panose="020B0604020202020204" pitchFamily="34" charset="0"/>
              </a:rPr>
              <a:t>that </a:t>
            </a:r>
            <a:r>
              <a:rPr lang="en-GB" sz="1600" dirty="0">
                <a:solidFill>
                  <a:schemeClr val="bg1"/>
                </a:solidFill>
                <a:latin typeface="Arial" panose="020B0604020202020204" pitchFamily="34" charset="0"/>
                <a:cs typeface="Arial" panose="020B0604020202020204" pitchFamily="34" charset="0"/>
              </a:rPr>
              <a:t>determine </a:t>
            </a:r>
            <a:r>
              <a:rPr lang="en-GB" sz="1600" dirty="0" smtClean="0">
                <a:solidFill>
                  <a:schemeClr val="bg1"/>
                </a:solidFill>
                <a:latin typeface="Arial" panose="020B0604020202020204" pitchFamily="34" charset="0"/>
                <a:cs typeface="Arial" panose="020B0604020202020204" pitchFamily="34" charset="0"/>
              </a:rPr>
              <a:t>optimal </a:t>
            </a:r>
            <a:r>
              <a:rPr lang="en-BE" sz="1600" dirty="0" smtClean="0">
                <a:solidFill>
                  <a:schemeClr val="bg1"/>
                </a:solidFill>
                <a:latin typeface="Arial" panose="020B0604020202020204" pitchFamily="34" charset="0"/>
                <a:cs typeface="Arial" panose="020B0604020202020204" pitchFamily="34" charset="0"/>
              </a:rPr>
              <a:t>corresponding </a:t>
            </a:r>
            <a:r>
              <a:rPr lang="en-GB" sz="1600" dirty="0" smtClean="0">
                <a:solidFill>
                  <a:schemeClr val="bg1"/>
                </a:solidFill>
                <a:latin typeface="Arial" panose="020B0604020202020204" pitchFamily="34" charset="0"/>
                <a:cs typeface="Arial" panose="020B0604020202020204" pitchFamily="34" charset="0"/>
              </a:rPr>
              <a:t>investment </a:t>
            </a:r>
            <a:r>
              <a:rPr lang="en-GB" sz="1600" dirty="0">
                <a:solidFill>
                  <a:schemeClr val="bg1"/>
                </a:solidFill>
                <a:latin typeface="Arial" panose="020B0604020202020204" pitchFamily="34" charset="0"/>
                <a:cs typeface="Arial" panose="020B0604020202020204" pitchFamily="34" charset="0"/>
              </a:rPr>
              <a:t>strategy (desired investment objectives, time horizon, future deposits/withdrawals, risk constraints, ESG criteria, asset class restrictions, geographic restrictions, etc</a:t>
            </a:r>
            <a:r>
              <a:rPr lang="en-GB" sz="1600" dirty="0" smtClean="0">
                <a:solidFill>
                  <a:schemeClr val="bg1"/>
                </a:solidFill>
                <a:latin typeface="Arial" panose="020B0604020202020204" pitchFamily="34" charset="0"/>
                <a:cs typeface="Arial" panose="020B0604020202020204" pitchFamily="34" charset="0"/>
              </a:rPr>
              <a:t>.)?</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Which </a:t>
            </a:r>
            <a:r>
              <a:rPr lang="en-GB" sz="1600" b="1" dirty="0">
                <a:solidFill>
                  <a:schemeClr val="bg1"/>
                </a:solidFill>
                <a:latin typeface="Arial" panose="020B0604020202020204" pitchFamily="34" charset="0"/>
                <a:cs typeface="Arial" panose="020B0604020202020204" pitchFamily="34" charset="0"/>
              </a:rPr>
              <a:t>securities</a:t>
            </a:r>
            <a:r>
              <a:rPr lang="en-GB" sz="1600" b="1" baseline="30000" dirty="0">
                <a:solidFill>
                  <a:schemeClr val="bg1"/>
                </a:solidFill>
                <a:latin typeface="Arial" panose="020B0604020202020204" pitchFamily="34" charset="0"/>
                <a:cs typeface="Arial" panose="020B0604020202020204" pitchFamily="34" charset="0"/>
              </a:rPr>
              <a:t>2</a:t>
            </a:r>
            <a:r>
              <a:rPr lang="en-GB" sz="1600" b="1" dirty="0">
                <a:solidFill>
                  <a:schemeClr val="bg1"/>
                </a:solidFill>
                <a:latin typeface="Arial" panose="020B0604020202020204" pitchFamily="34" charset="0"/>
                <a:cs typeface="Arial" panose="020B0604020202020204" pitchFamily="34" charset="0"/>
              </a:rPr>
              <a:t> should be considered </a:t>
            </a:r>
            <a:r>
              <a:rPr lang="en-GB" sz="1600" dirty="0">
                <a:solidFill>
                  <a:schemeClr val="bg1"/>
                </a:solidFill>
                <a:latin typeface="Arial" panose="020B0604020202020204" pitchFamily="34" charset="0"/>
                <a:cs typeface="Arial" panose="020B0604020202020204" pitchFamily="34" charset="0"/>
              </a:rPr>
              <a:t>for the investment universe?</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t>
            </a:r>
            <a:r>
              <a:rPr lang="en-GB" sz="1600" b="1" dirty="0">
                <a:solidFill>
                  <a:schemeClr val="bg1"/>
                </a:solidFill>
                <a:latin typeface="Arial" panose="020B0604020202020204" pitchFamily="34" charset="0"/>
                <a:cs typeface="Arial" panose="020B0604020202020204" pitchFamily="34" charset="0"/>
              </a:rPr>
              <a:t>are the desired criteria </a:t>
            </a:r>
            <a:r>
              <a:rPr lang="en-GB" sz="1600" dirty="0">
                <a:solidFill>
                  <a:schemeClr val="bg1"/>
                </a:solidFill>
                <a:latin typeface="Arial" panose="020B0604020202020204" pitchFamily="34" charset="0"/>
                <a:cs typeface="Arial" panose="020B0604020202020204" pitchFamily="34" charset="0"/>
              </a:rPr>
              <a:t>for model accuracy and computational efficiency</a:t>
            </a:r>
            <a:r>
              <a:rPr lang="en-GB" sz="1600" dirty="0" smtClean="0">
                <a:solidFill>
                  <a:schemeClr val="bg1"/>
                </a:solidFill>
                <a:latin typeface="Arial" panose="020B0604020202020204" pitchFamily="34" charset="0"/>
                <a:cs typeface="Arial" panose="020B0604020202020204" pitchFamily="34" charset="0"/>
              </a:rPr>
              <a:t>?</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How </a:t>
            </a:r>
            <a:r>
              <a:rPr lang="en-GB" sz="1600" b="1" dirty="0">
                <a:solidFill>
                  <a:schemeClr val="bg1"/>
                </a:solidFill>
                <a:latin typeface="Arial" panose="020B0604020202020204" pitchFamily="34" charset="0"/>
                <a:cs typeface="Arial" panose="020B0604020202020204" pitchFamily="34" charset="0"/>
              </a:rPr>
              <a:t>to balance model accuracy and computational efficiency</a:t>
            </a:r>
            <a:r>
              <a:rPr lang="en-GB" sz="1600" dirty="0" smtClean="0">
                <a:solidFill>
                  <a:schemeClr val="bg1"/>
                </a:solidFill>
                <a:latin typeface="Arial" panose="020B0604020202020204" pitchFamily="34" charset="0"/>
                <a:cs typeface="Arial" panose="020B0604020202020204" pitchFamily="34" charset="0"/>
              </a:rPr>
              <a:t>?</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t>
            </a:r>
            <a:r>
              <a:rPr lang="en-GB" sz="1600" b="1" dirty="0">
                <a:solidFill>
                  <a:schemeClr val="bg1"/>
                </a:solidFill>
                <a:latin typeface="Arial" panose="020B0604020202020204" pitchFamily="34" charset="0"/>
                <a:cs typeface="Arial" panose="020B0604020202020204" pitchFamily="34" charset="0"/>
              </a:rPr>
              <a:t>is the optimal approach to restricting the possible combinations of securities</a:t>
            </a:r>
            <a:r>
              <a:rPr lang="en-GB" sz="1600" b="1" baseline="30000" dirty="0">
                <a:solidFill>
                  <a:schemeClr val="bg1"/>
                </a:solidFill>
                <a:latin typeface="Arial" panose="020B0604020202020204" pitchFamily="34" charset="0"/>
                <a:cs typeface="Arial" panose="020B0604020202020204" pitchFamily="34" charset="0"/>
              </a:rPr>
              <a:t>3</a:t>
            </a:r>
            <a:r>
              <a:rPr lang="en-GB" sz="1600" b="1" dirty="0">
                <a:solidFill>
                  <a:schemeClr val="bg1"/>
                </a:solidFill>
                <a:latin typeface="Arial" panose="020B0604020202020204" pitchFamily="34" charset="0"/>
                <a:cs typeface="Arial" panose="020B0604020202020204" pitchFamily="34" charset="0"/>
              </a:rPr>
              <a:t> </a:t>
            </a:r>
            <a:r>
              <a:rPr lang="en-GB" sz="1600" dirty="0">
                <a:solidFill>
                  <a:schemeClr val="bg1"/>
                </a:solidFill>
                <a:latin typeface="Arial" panose="020B0604020202020204" pitchFamily="34" charset="0"/>
                <a:cs typeface="Arial" panose="020B0604020202020204" pitchFamily="34" charset="0"/>
              </a:rPr>
              <a:t>(so that model accuracy and computational efficiency are well-balanced</a:t>
            </a:r>
            <a:r>
              <a:rPr lang="en-GB" sz="1600" dirty="0" smtClean="0">
                <a:solidFill>
                  <a:schemeClr val="bg1"/>
                </a:solidFill>
                <a:latin typeface="Arial" panose="020B0604020202020204" pitchFamily="34" charset="0"/>
                <a:cs typeface="Arial" panose="020B0604020202020204" pitchFamily="34" charset="0"/>
              </a:rPr>
              <a:t>)?</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How </a:t>
            </a:r>
            <a:r>
              <a:rPr lang="en-GB" sz="1600" b="1" dirty="0">
                <a:solidFill>
                  <a:schemeClr val="bg1"/>
                </a:solidFill>
                <a:latin typeface="Arial" panose="020B0604020202020204" pitchFamily="34" charset="0"/>
                <a:cs typeface="Arial" panose="020B0604020202020204" pitchFamily="34" charset="0"/>
              </a:rPr>
              <a:t>to determine an optimal investment strategy by comparing </a:t>
            </a:r>
            <a:r>
              <a:rPr lang="en-GB" sz="1600" b="1" dirty="0" smtClean="0">
                <a:solidFill>
                  <a:schemeClr val="bg1"/>
                </a:solidFill>
                <a:latin typeface="Arial" panose="020B0604020202020204" pitchFamily="34" charset="0"/>
                <a:cs typeface="Arial" panose="020B0604020202020204" pitchFamily="34" charset="0"/>
              </a:rPr>
              <a:t>equal-length </a:t>
            </a:r>
            <a:r>
              <a:rPr lang="en-GB" sz="1600" b="1" dirty="0">
                <a:solidFill>
                  <a:schemeClr val="bg1"/>
                </a:solidFill>
                <a:latin typeface="Arial" panose="020B0604020202020204" pitchFamily="34" charset="0"/>
                <a:cs typeface="Arial" panose="020B0604020202020204" pitchFamily="34" charset="0"/>
              </a:rPr>
              <a:t>portfolio return series</a:t>
            </a:r>
            <a:r>
              <a:rPr lang="en-GB" sz="1600" b="1" baseline="30000" dirty="0">
                <a:solidFill>
                  <a:schemeClr val="bg1"/>
                </a:solidFill>
                <a:latin typeface="Arial" panose="020B0604020202020204" pitchFamily="34" charset="0"/>
                <a:cs typeface="Arial" panose="020B0604020202020204" pitchFamily="34" charset="0"/>
              </a:rPr>
              <a:t>4</a:t>
            </a:r>
            <a:r>
              <a:rPr lang="en-GB" sz="1600" b="1" dirty="0">
                <a:solidFill>
                  <a:schemeClr val="bg1"/>
                </a:solidFill>
                <a:latin typeface="Arial" panose="020B0604020202020204" pitchFamily="34" charset="0"/>
                <a:cs typeface="Arial" panose="020B0604020202020204" pitchFamily="34" charset="0"/>
              </a:rPr>
              <a:t>  of each candidate investment strategy</a:t>
            </a:r>
            <a:r>
              <a:rPr lang="en-GB" sz="1600" b="1" baseline="30000" dirty="0">
                <a:solidFill>
                  <a:schemeClr val="bg1"/>
                </a:solidFill>
                <a:latin typeface="Arial" panose="020B0604020202020204" pitchFamily="34" charset="0"/>
                <a:cs typeface="Arial" panose="020B0604020202020204" pitchFamily="34" charset="0"/>
              </a:rPr>
              <a:t>5</a:t>
            </a:r>
            <a:r>
              <a:rPr lang="en-GB" sz="1600" dirty="0">
                <a:solidFill>
                  <a:schemeClr val="bg1"/>
                </a:solidFill>
                <a:latin typeface="Arial" panose="020B0604020202020204" pitchFamily="34" charset="0"/>
                <a:cs typeface="Arial" panose="020B0604020202020204" pitchFamily="34" charset="0"/>
              </a:rPr>
              <a:t>? </a:t>
            </a:r>
            <a:r>
              <a:rPr lang="en-BE" sz="1600" dirty="0" smtClean="0">
                <a:solidFill>
                  <a:schemeClr val="bg1"/>
                </a:solidFill>
                <a:latin typeface="Arial" panose="020B0604020202020204" pitchFamily="34" charset="0"/>
                <a:cs typeface="Arial" panose="020B0604020202020204" pitchFamily="34" charset="0"/>
              </a:rPr>
              <a:t/>
            </a:r>
            <a:br>
              <a:rPr lang="en-BE" sz="1600" dirty="0" smtClean="0">
                <a:solidFill>
                  <a:schemeClr val="bg1"/>
                </a:solidFill>
                <a:latin typeface="Arial" panose="020B0604020202020204" pitchFamily="34" charset="0"/>
                <a:cs typeface="Arial" panose="020B0604020202020204" pitchFamily="34" charset="0"/>
              </a:rPr>
            </a:br>
            <a:r>
              <a:rPr lang="en-GB" sz="1600" dirty="0" smtClean="0">
                <a:solidFill>
                  <a:schemeClr val="bg1"/>
                </a:solidFill>
                <a:latin typeface="Arial" panose="020B0604020202020204" pitchFamily="34" charset="0"/>
                <a:cs typeface="Arial" panose="020B0604020202020204" pitchFamily="34" charset="0"/>
              </a:rPr>
              <a:t>How </a:t>
            </a:r>
            <a:r>
              <a:rPr lang="en-GB" sz="1600" dirty="0">
                <a:solidFill>
                  <a:schemeClr val="bg1"/>
                </a:solidFill>
                <a:latin typeface="Arial" panose="020B0604020202020204" pitchFamily="34" charset="0"/>
                <a:cs typeface="Arial" panose="020B0604020202020204" pitchFamily="34" charset="0"/>
              </a:rPr>
              <a:t>do we include measures such as maximum drawdown, drawdown length and conditional </a:t>
            </a:r>
            <a:r>
              <a:rPr lang="en-GB" sz="1600" dirty="0" err="1">
                <a:solidFill>
                  <a:schemeClr val="bg1"/>
                </a:solidFill>
                <a:latin typeface="Arial" panose="020B0604020202020204" pitchFamily="34" charset="0"/>
                <a:cs typeface="Arial" panose="020B0604020202020204" pitchFamily="34" charset="0"/>
              </a:rPr>
              <a:t>VaR</a:t>
            </a:r>
            <a:r>
              <a:rPr lang="en-GB" sz="1600" dirty="0">
                <a:solidFill>
                  <a:schemeClr val="bg1"/>
                </a:solidFill>
                <a:latin typeface="Arial" panose="020B0604020202020204" pitchFamily="34" charset="0"/>
                <a:cs typeface="Arial" panose="020B0604020202020204" pitchFamily="34" charset="0"/>
              </a:rPr>
              <a:t> into such an evaluation</a:t>
            </a:r>
            <a:r>
              <a:rPr lang="en-GB" sz="1600" dirty="0" smtClean="0">
                <a:solidFill>
                  <a:schemeClr val="bg1"/>
                </a:solidFill>
                <a:latin typeface="Arial" panose="020B0604020202020204" pitchFamily="34" charset="0"/>
                <a:cs typeface="Arial" panose="020B0604020202020204" pitchFamily="34" charset="0"/>
              </a:rPr>
              <a:t>?</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t>
            </a:r>
            <a:r>
              <a:rPr lang="en-GB" sz="1600" b="1" dirty="0">
                <a:solidFill>
                  <a:schemeClr val="bg1"/>
                </a:solidFill>
                <a:latin typeface="Arial" panose="020B0604020202020204" pitchFamily="34" charset="0"/>
                <a:cs typeface="Arial" panose="020B0604020202020204" pitchFamily="34" charset="0"/>
              </a:rPr>
              <a:t>are the optimal estimation method</a:t>
            </a:r>
            <a:r>
              <a:rPr lang="en-GB" sz="1600" b="1" baseline="30000" dirty="0">
                <a:solidFill>
                  <a:schemeClr val="bg1"/>
                </a:solidFill>
                <a:latin typeface="Arial" panose="020B0604020202020204" pitchFamily="34" charset="0"/>
                <a:cs typeface="Arial" panose="020B0604020202020204" pitchFamily="34" charset="0"/>
              </a:rPr>
              <a:t>6</a:t>
            </a:r>
            <a:r>
              <a:rPr lang="en-GB" sz="1600" b="1" dirty="0">
                <a:solidFill>
                  <a:schemeClr val="bg1"/>
                </a:solidFill>
                <a:latin typeface="Arial" panose="020B0604020202020204" pitchFamily="34" charset="0"/>
                <a:cs typeface="Arial" panose="020B0604020202020204" pitchFamily="34" charset="0"/>
              </a:rPr>
              <a:t> and corresponding specification</a:t>
            </a:r>
            <a:r>
              <a:rPr lang="en-GB" sz="1600" b="1" baseline="30000" dirty="0">
                <a:solidFill>
                  <a:schemeClr val="bg1"/>
                </a:solidFill>
                <a:latin typeface="Arial" panose="020B0604020202020204" pitchFamily="34" charset="0"/>
                <a:cs typeface="Arial" panose="020B0604020202020204" pitchFamily="34" charset="0"/>
              </a:rPr>
              <a:t>7</a:t>
            </a:r>
            <a:r>
              <a:rPr lang="en-GB" sz="1600" b="1" dirty="0">
                <a:solidFill>
                  <a:schemeClr val="bg1"/>
                </a:solidFill>
                <a:latin typeface="Arial" panose="020B0604020202020204" pitchFamily="34" charset="0"/>
                <a:cs typeface="Arial" panose="020B0604020202020204" pitchFamily="34" charset="0"/>
              </a:rPr>
              <a:t> </a:t>
            </a:r>
            <a:r>
              <a:rPr lang="en-GB" sz="1600" dirty="0">
                <a:solidFill>
                  <a:schemeClr val="bg1"/>
                </a:solidFill>
                <a:latin typeface="Arial" panose="020B0604020202020204" pitchFamily="34" charset="0"/>
                <a:cs typeface="Arial" panose="020B0604020202020204" pitchFamily="34" charset="0"/>
              </a:rPr>
              <a:t>for determining the optimal investment strategy? </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How </a:t>
            </a:r>
            <a:r>
              <a:rPr lang="en-GB" sz="1600" b="1" dirty="0">
                <a:solidFill>
                  <a:schemeClr val="bg1"/>
                </a:solidFill>
                <a:latin typeface="Arial" panose="020B0604020202020204" pitchFamily="34" charset="0"/>
                <a:cs typeface="Arial" panose="020B0604020202020204" pitchFamily="34" charset="0"/>
              </a:rPr>
              <a:t>to validate the robustness and statistical reliability </a:t>
            </a:r>
            <a:r>
              <a:rPr lang="en-GB" sz="1600" dirty="0">
                <a:solidFill>
                  <a:schemeClr val="bg1"/>
                </a:solidFill>
                <a:latin typeface="Arial" panose="020B0604020202020204" pitchFamily="34" charset="0"/>
                <a:cs typeface="Arial" panose="020B0604020202020204" pitchFamily="34" charset="0"/>
              </a:rPr>
              <a:t>of the </a:t>
            </a:r>
            <a:r>
              <a:rPr lang="en-BE" sz="1600" dirty="0" smtClean="0">
                <a:solidFill>
                  <a:schemeClr val="bg1"/>
                </a:solidFill>
                <a:latin typeface="Arial" panose="020B0604020202020204" pitchFamily="34" charset="0"/>
                <a:cs typeface="Arial" panose="020B0604020202020204" pitchFamily="34" charset="0"/>
              </a:rPr>
              <a:t>optimal </a:t>
            </a:r>
            <a:r>
              <a:rPr lang="en-GB" sz="1600" dirty="0" smtClean="0">
                <a:solidFill>
                  <a:schemeClr val="bg1"/>
                </a:solidFill>
                <a:latin typeface="Arial" panose="020B0604020202020204" pitchFamily="34" charset="0"/>
                <a:cs typeface="Arial" panose="020B0604020202020204" pitchFamily="34" charset="0"/>
              </a:rPr>
              <a:t>investment </a:t>
            </a:r>
            <a:r>
              <a:rPr lang="en-GB" sz="1600" dirty="0">
                <a:solidFill>
                  <a:schemeClr val="bg1"/>
                </a:solidFill>
                <a:latin typeface="Arial" panose="020B0604020202020204" pitchFamily="34" charset="0"/>
                <a:cs typeface="Arial" panose="020B0604020202020204" pitchFamily="34" charset="0"/>
              </a:rPr>
              <a:t>strategy?</a:t>
            </a: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How </a:t>
            </a:r>
            <a:r>
              <a:rPr lang="en-GB" sz="1600" b="1" dirty="0">
                <a:solidFill>
                  <a:schemeClr val="bg1"/>
                </a:solidFill>
                <a:latin typeface="Arial" panose="020B0604020202020204" pitchFamily="34" charset="0"/>
                <a:cs typeface="Arial" panose="020B0604020202020204" pitchFamily="34" charset="0"/>
              </a:rPr>
              <a:t>to account for inflation and foreign exchange </a:t>
            </a:r>
            <a:r>
              <a:rPr lang="en-GB" sz="1600" b="1" dirty="0" err="1" smtClean="0">
                <a:solidFill>
                  <a:schemeClr val="bg1"/>
                </a:solidFill>
                <a:latin typeface="Arial" panose="020B0604020202020204" pitchFamily="34" charset="0"/>
                <a:cs typeface="Arial" panose="020B0604020202020204" pitchFamily="34" charset="0"/>
              </a:rPr>
              <a:t>movemen</a:t>
            </a:r>
            <a:r>
              <a:rPr lang="en-BE" sz="1600" b="1" dirty="0" smtClean="0">
                <a:solidFill>
                  <a:schemeClr val="bg1"/>
                </a:solidFill>
                <a:latin typeface="Arial" panose="020B0604020202020204" pitchFamily="34" charset="0"/>
                <a:cs typeface="Arial" panose="020B0604020202020204" pitchFamily="34" charset="0"/>
              </a:rPr>
              <a:t>t</a:t>
            </a:r>
            <a:r>
              <a:rPr lang="en-GB" sz="1600" b="1" dirty="0" smtClean="0">
                <a:solidFill>
                  <a:schemeClr val="bg1"/>
                </a:solidFill>
                <a:latin typeface="Arial" panose="020B0604020202020204" pitchFamily="34" charset="0"/>
                <a:cs typeface="Arial" panose="020B0604020202020204" pitchFamily="34" charset="0"/>
              </a:rPr>
              <a:t>s </a:t>
            </a:r>
            <a:r>
              <a:rPr lang="en-GB" sz="1600" dirty="0">
                <a:solidFill>
                  <a:schemeClr val="bg1"/>
                </a:solidFill>
                <a:latin typeface="Arial" panose="020B0604020202020204" pitchFamily="34" charset="0"/>
                <a:cs typeface="Arial" panose="020B0604020202020204" pitchFamily="34" charset="0"/>
              </a:rPr>
              <a:t>when determining the optimal investment strategy</a:t>
            </a:r>
            <a:r>
              <a:rPr lang="en-GB" sz="1600" dirty="0" smtClean="0">
                <a:solidFill>
                  <a:schemeClr val="bg1"/>
                </a:solidFill>
                <a:latin typeface="Arial" panose="020B0604020202020204" pitchFamily="34" charset="0"/>
                <a:cs typeface="Arial" panose="020B0604020202020204" pitchFamily="34" charset="0"/>
              </a:rPr>
              <a:t>?</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t>
            </a:r>
            <a:r>
              <a:rPr lang="en-GB" sz="1600" b="1" dirty="0">
                <a:solidFill>
                  <a:schemeClr val="bg1"/>
                </a:solidFill>
                <a:latin typeface="Arial" panose="020B0604020202020204" pitchFamily="34" charset="0"/>
                <a:cs typeface="Arial" panose="020B0604020202020204" pitchFamily="34" charset="0"/>
              </a:rPr>
              <a:t>are the theoretical underpinnings and assumptions </a:t>
            </a:r>
            <a:r>
              <a:rPr lang="en-GB" sz="1600" dirty="0">
                <a:solidFill>
                  <a:schemeClr val="bg1"/>
                </a:solidFill>
                <a:latin typeface="Arial" panose="020B0604020202020204" pitchFamily="34" charset="0"/>
                <a:cs typeface="Arial" panose="020B0604020202020204" pitchFamily="34" charset="0"/>
              </a:rPr>
              <a:t>of the optimization model?</a:t>
            </a: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t>
            </a:r>
            <a:r>
              <a:rPr lang="en-GB" sz="1600" b="1" dirty="0">
                <a:solidFill>
                  <a:schemeClr val="bg1"/>
                </a:solidFill>
                <a:latin typeface="Arial" panose="020B0604020202020204" pitchFamily="34" charset="0"/>
                <a:cs typeface="Arial" panose="020B0604020202020204" pitchFamily="34" charset="0"/>
              </a:rPr>
              <a:t>are potential drawbacks and limitations</a:t>
            </a:r>
            <a:r>
              <a:rPr lang="en-GB" sz="1600" dirty="0">
                <a:solidFill>
                  <a:schemeClr val="bg1"/>
                </a:solidFill>
                <a:latin typeface="Arial" panose="020B0604020202020204" pitchFamily="34" charset="0"/>
                <a:cs typeface="Arial" panose="020B0604020202020204" pitchFamily="34" charset="0"/>
              </a:rPr>
              <a:t> of the model when applied to real-life </a:t>
            </a:r>
            <a:r>
              <a:rPr lang="en-GB" sz="1600" dirty="0" smtClean="0">
                <a:solidFill>
                  <a:schemeClr val="bg1"/>
                </a:solidFill>
                <a:latin typeface="Arial" panose="020B0604020202020204" pitchFamily="34" charset="0"/>
                <a:cs typeface="Arial" panose="020B0604020202020204" pitchFamily="34" charset="0"/>
              </a:rPr>
              <a:t>investments</a:t>
            </a:r>
            <a:r>
              <a:rPr lang="en-BE" sz="1600" dirty="0" smtClean="0">
                <a:solidFill>
                  <a:schemeClr val="bg1"/>
                </a:solidFill>
                <a:latin typeface="Arial" panose="020B0604020202020204" pitchFamily="34" charset="0"/>
                <a:cs typeface="Arial" panose="020B0604020202020204" pitchFamily="34" charset="0"/>
              </a:rPr>
              <a:t>?</a:t>
            </a:r>
            <a:br>
              <a:rPr lang="en-BE" sz="1600" dirty="0" smtClean="0">
                <a:solidFill>
                  <a:schemeClr val="bg1"/>
                </a:solidFill>
                <a:latin typeface="Arial" panose="020B0604020202020204" pitchFamily="34" charset="0"/>
                <a:cs typeface="Arial" panose="020B0604020202020204" pitchFamily="34" charset="0"/>
              </a:rPr>
            </a:br>
            <a:r>
              <a:rPr lang="en-BE" sz="1600" b="1" dirty="0" smtClean="0">
                <a:solidFill>
                  <a:schemeClr val="bg1"/>
                </a:solidFill>
                <a:latin typeface="Arial" panose="020B0604020202020204" pitchFamily="34" charset="0"/>
                <a:cs typeface="Arial" panose="020B0604020202020204" pitchFamily="34" charset="0"/>
              </a:rPr>
              <a:t>How </a:t>
            </a:r>
            <a:r>
              <a:rPr lang="en-GB" sz="1600" b="1" dirty="0" smtClean="0">
                <a:solidFill>
                  <a:schemeClr val="bg1"/>
                </a:solidFill>
                <a:latin typeface="Arial" panose="020B0604020202020204" pitchFamily="34" charset="0"/>
                <a:cs typeface="Arial" panose="020B0604020202020204" pitchFamily="34" charset="0"/>
              </a:rPr>
              <a:t>can </a:t>
            </a:r>
            <a:r>
              <a:rPr lang="en-GB" sz="1600" b="1" dirty="0">
                <a:solidFill>
                  <a:schemeClr val="bg1"/>
                </a:solidFill>
                <a:latin typeface="Arial" panose="020B0604020202020204" pitchFamily="34" charset="0"/>
                <a:cs typeface="Arial" panose="020B0604020202020204" pitchFamily="34" charset="0"/>
              </a:rPr>
              <a:t>these be addressed or mitigated</a:t>
            </a:r>
            <a:r>
              <a:rPr lang="en-GB"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3710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225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535531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Introduction: </a:t>
            </a:r>
            <a:endParaRPr lang="en-BE" b="1" u="sng" dirty="0">
              <a:solidFill>
                <a:schemeClr val="accent4"/>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This </a:t>
            </a:r>
            <a:r>
              <a:rPr lang="en-GB" dirty="0">
                <a:solidFill>
                  <a:schemeClr val="bg1"/>
                </a:solidFill>
                <a:latin typeface="Arial" panose="020B0604020202020204" pitchFamily="34" charset="0"/>
                <a:cs typeface="Arial" panose="020B0604020202020204" pitchFamily="34" charset="0"/>
              </a:rPr>
              <a:t>section should introduce the topic, provide some background,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clearly state the research question.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It </a:t>
            </a:r>
            <a:r>
              <a:rPr lang="en-GB" dirty="0">
                <a:solidFill>
                  <a:schemeClr val="bg1"/>
                </a:solidFill>
                <a:latin typeface="Arial" panose="020B0604020202020204" pitchFamily="34" charset="0"/>
                <a:cs typeface="Arial" panose="020B0604020202020204" pitchFamily="34" charset="0"/>
              </a:rPr>
              <a:t>should also mention the data sources used in the study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provide a brief summary of the methods and results</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 Introduction (max. 500 words</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X</a:t>
            </a:r>
            <a:r>
              <a:rPr lang="en-BE" dirty="0" smtClean="0">
                <a:solidFill>
                  <a:schemeClr val="bg1"/>
                </a:solidFill>
                <a:latin typeface="Arial" panose="020B0604020202020204" pitchFamily="34" charset="0"/>
                <a:cs typeface="Arial" panose="020B0604020202020204" pitchFamily="34" charset="0"/>
              </a:rPr>
              <a:t>xx</a:t>
            </a:r>
          </a:p>
          <a:p>
            <a:endParaRPr lang="en-GB"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 Research </a:t>
            </a:r>
            <a:r>
              <a:rPr lang="en-GB" dirty="0" smtClean="0">
                <a:solidFill>
                  <a:schemeClr val="bg1"/>
                </a:solidFill>
                <a:latin typeface="Arial" panose="020B0604020202020204" pitchFamily="34" charset="0"/>
                <a:cs typeface="Arial" panose="020B0604020202020204" pitchFamily="34" charset="0"/>
              </a:rPr>
              <a:t>Question</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X</a:t>
            </a:r>
            <a:r>
              <a:rPr lang="en-BE" dirty="0" smtClean="0">
                <a:solidFill>
                  <a:schemeClr val="bg1"/>
                </a:solidFill>
                <a:latin typeface="Arial" panose="020B0604020202020204" pitchFamily="34" charset="0"/>
                <a:cs typeface="Arial" panose="020B0604020202020204" pitchFamily="34" charset="0"/>
              </a:rPr>
              <a:t>xx</a:t>
            </a:r>
          </a:p>
          <a:p>
            <a:endParaRPr lang="en-GB"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 Data Source(s</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X</a:t>
            </a:r>
            <a:r>
              <a:rPr lang="en-BE" dirty="0" smtClean="0">
                <a:solidFill>
                  <a:schemeClr val="bg1"/>
                </a:solidFill>
                <a:latin typeface="Arial" panose="020B0604020202020204" pitchFamily="34" charset="0"/>
                <a:cs typeface="Arial" panose="020B0604020202020204" pitchFamily="34" charset="0"/>
              </a:rPr>
              <a:t>xx</a:t>
            </a:r>
          </a:p>
          <a:p>
            <a:endParaRPr lang="en-GB"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 Summary of Methods and </a:t>
            </a:r>
            <a:r>
              <a:rPr lang="en-GB" dirty="0" smtClean="0">
                <a:solidFill>
                  <a:schemeClr val="bg1"/>
                </a:solidFill>
                <a:latin typeface="Arial" panose="020B0604020202020204" pitchFamily="34" charset="0"/>
                <a:cs typeface="Arial" panose="020B0604020202020204" pitchFamily="34" charset="0"/>
              </a:rPr>
              <a:t>Results</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X</a:t>
            </a:r>
            <a:r>
              <a:rPr lang="en-BE" dirty="0" smtClean="0">
                <a:solidFill>
                  <a:schemeClr val="bg1"/>
                </a:solidFill>
                <a:latin typeface="Arial" panose="020B0604020202020204" pitchFamily="34" charset="0"/>
                <a:cs typeface="Arial" panose="020B0604020202020204" pitchFamily="34" charset="0"/>
              </a:rPr>
              <a:t>xx</a:t>
            </a:r>
          </a:p>
          <a:p>
            <a:endParaRPr lang="en-BE" dirty="0">
              <a:solidFill>
                <a:schemeClr val="bg1"/>
              </a:solidFill>
              <a:latin typeface="Arial" panose="020B0604020202020204" pitchFamily="34" charset="0"/>
              <a:cs typeface="Arial" panose="020B0604020202020204" pitchFamily="34" charset="0"/>
            </a:endParaRPr>
          </a:p>
          <a:p>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768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5249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286232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Data Collection and Data Storage: </a:t>
            </a:r>
            <a:endParaRPr lang="en-BE" b="1" u="sng" dirty="0">
              <a:solidFill>
                <a:schemeClr val="accent4"/>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Discuss </a:t>
            </a:r>
            <a:r>
              <a:rPr lang="en-GB" dirty="0">
                <a:solidFill>
                  <a:schemeClr val="bg1"/>
                </a:solidFill>
                <a:latin typeface="Arial" panose="020B0604020202020204" pitchFamily="34" charset="0"/>
                <a:cs typeface="Arial" panose="020B0604020202020204" pitchFamily="34" charset="0"/>
              </a:rPr>
              <a:t>your approach to data collection,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the </a:t>
            </a:r>
            <a:r>
              <a:rPr lang="en-GB" dirty="0">
                <a:solidFill>
                  <a:schemeClr val="bg1"/>
                </a:solidFill>
                <a:latin typeface="Arial" panose="020B0604020202020204" pitchFamily="34" charset="0"/>
                <a:cs typeface="Arial" panose="020B0604020202020204" pitchFamily="34" charset="0"/>
              </a:rPr>
              <a:t>challenges faced,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how you overcame them.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You </a:t>
            </a:r>
            <a:r>
              <a:rPr lang="en-GB" dirty="0">
                <a:solidFill>
                  <a:schemeClr val="bg1"/>
                </a:solidFill>
                <a:latin typeface="Arial" panose="020B0604020202020204" pitchFamily="34" charset="0"/>
                <a:cs typeface="Arial" panose="020B0604020202020204" pitchFamily="34" charset="0"/>
              </a:rPr>
              <a:t>should also detail how and why you stored the raw data in a certain way</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&lt;!-- Describe how you approach the data collection procedure. In your research setting, what were the challenges regarding collecting the raw data. How did you solve these challenges? How do you store the raw data and why?  </a:t>
            </a:r>
            <a:r>
              <a:rPr lang="en-GB" dirty="0" smtClean="0">
                <a:solidFill>
                  <a:schemeClr val="bg1"/>
                </a:solidFill>
                <a:latin typeface="Arial" panose="020B0604020202020204" pitchFamily="34" charset="0"/>
                <a:cs typeface="Arial" panose="020B0604020202020204" pitchFamily="34" charset="0"/>
              </a:rPr>
              <a:t>--&gt;</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 </a:t>
            </a:r>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4830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64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286232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Data Cleaning and Preparation: </a:t>
            </a:r>
            <a:endParaRPr lang="en-BE" b="1" u="sng" dirty="0">
              <a:solidFill>
                <a:schemeClr val="accent4"/>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Explain </a:t>
            </a:r>
            <a:r>
              <a:rPr lang="en-GB" dirty="0">
                <a:solidFill>
                  <a:schemeClr val="bg1"/>
                </a:solidFill>
                <a:latin typeface="Arial" panose="020B0604020202020204" pitchFamily="34" charset="0"/>
                <a:cs typeface="Arial" panose="020B0604020202020204" pitchFamily="34" charset="0"/>
              </a:rPr>
              <a:t>the process of cleaning and preparing the data,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highlighting </a:t>
            </a:r>
            <a:r>
              <a:rPr lang="en-GB" dirty="0">
                <a:solidFill>
                  <a:schemeClr val="bg1"/>
                </a:solidFill>
                <a:latin typeface="Arial" panose="020B0604020202020204" pitchFamily="34" charset="0"/>
                <a:cs typeface="Arial" panose="020B0604020202020204" pitchFamily="34" charset="0"/>
              </a:rPr>
              <a:t>the challenges, bottlenecks,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your approach to improving the data cleaning process.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Also</a:t>
            </a:r>
            <a:r>
              <a:rPr lang="en-GB" dirty="0">
                <a:solidFill>
                  <a:schemeClr val="bg1"/>
                </a:solidFill>
                <a:latin typeface="Arial" panose="020B0604020202020204" pitchFamily="34" charset="0"/>
                <a:cs typeface="Arial" panose="020B0604020202020204" pitchFamily="34" charset="0"/>
              </a:rPr>
              <a:t>, discuss the tools and techniques used for this task and their functioning</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&lt;!-- Describe the challenges related to cleaning/filtering your raw data in order to prepare an analytic data set. What were the bottle necks (which tasks and which hardware resources)? How did you speed up/improve the data cleaning procedure for large amounts of data? Which tools/techniques did you use and how do these tools/techniques work?   --&gt;</a:t>
            </a:r>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6662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1181</Words>
  <Application>Microsoft Office PowerPoint</Application>
  <PresentationFormat>Widescreen</PresentationFormat>
  <Paragraphs>92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Gewehr</dc:creator>
  <cp:lastModifiedBy>Luca Gewehr</cp:lastModifiedBy>
  <cp:revision>25</cp:revision>
  <dcterms:created xsi:type="dcterms:W3CDTF">2023-05-21T19:45:55Z</dcterms:created>
  <dcterms:modified xsi:type="dcterms:W3CDTF">2023-05-21T23:18:03Z</dcterms:modified>
</cp:coreProperties>
</file>