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2" r:id="rId2"/>
    <p:sldId id="475" r:id="rId3"/>
    <p:sldId id="476" r:id="rId4"/>
    <p:sldId id="267" r:id="rId5"/>
    <p:sldId id="460" r:id="rId6"/>
    <p:sldId id="258" r:id="rId7"/>
    <p:sldId id="461" r:id="rId8"/>
    <p:sldId id="266" r:id="rId9"/>
    <p:sldId id="462" r:id="rId10"/>
    <p:sldId id="268" r:id="rId11"/>
    <p:sldId id="463" r:id="rId12"/>
    <p:sldId id="269" r:id="rId13"/>
    <p:sldId id="464" r:id="rId14"/>
    <p:sldId id="270" r:id="rId15"/>
    <p:sldId id="465" r:id="rId16"/>
    <p:sldId id="271" r:id="rId17"/>
    <p:sldId id="466" r:id="rId18"/>
    <p:sldId id="477" r:id="rId19"/>
    <p:sldId id="480" r:id="rId20"/>
    <p:sldId id="479" r:id="rId21"/>
    <p:sldId id="481" r:id="rId22"/>
    <p:sldId id="482" r:id="rId23"/>
    <p:sldId id="483" r:id="rId24"/>
    <p:sldId id="484" r:id="rId25"/>
    <p:sldId id="485" r:id="rId26"/>
    <p:sldId id="467" r:id="rId27"/>
    <p:sldId id="468" r:id="rId28"/>
    <p:sldId id="412" r:id="rId29"/>
    <p:sldId id="469" r:id="rId30"/>
    <p:sldId id="265" r:id="rId31"/>
    <p:sldId id="4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74" d="100"/>
          <a:sy n="74" d="100"/>
        </p:scale>
        <p:origin x="5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23/05/2023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23/05/2023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smtClean="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Hafid</a:t>
            </a:r>
            <a:endParaRPr lang="en-BE"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i="1" u="sng" dirty="0">
                <a:solidFill>
                  <a:srgbClr val="FF0000"/>
                </a:solidFill>
                <a:latin typeface="Arial" panose="020B0604020202020204" pitchFamily="34" charset="0"/>
                <a:cs typeface="Arial" panose="020B0604020202020204" pitchFamily="34" charset="0"/>
              </a:rPr>
              <a:t>Summary of Methods and Results</a:t>
            </a:r>
            <a:endParaRPr lang="en-BE" i="1" dirty="0"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66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t>
            </a:r>
            <a:r>
              <a:rPr lang="en-GB" b="1" u="sng" dirty="0" err="1" smtClean="0">
                <a:solidFill>
                  <a:schemeClr val="accent4"/>
                </a:solidFill>
                <a:latin typeface="Arial" panose="020B0604020202020204" pitchFamily="34" charset="0"/>
                <a:cs typeface="Arial" panose="020B0604020202020204" pitchFamily="34" charset="0"/>
              </a:rPr>
              <a:t>Collectio</a:t>
            </a:r>
            <a:r>
              <a:rPr lang="en-BE" b="1" u="sng" dirty="0">
                <a:solidFill>
                  <a:schemeClr val="accent4"/>
                </a:solidFill>
                <a:latin typeface="Arial" panose="020B0604020202020204" pitchFamily="34" charset="0"/>
                <a:cs typeface="Arial" panose="020B0604020202020204" pitchFamily="34" charset="0"/>
              </a:rPr>
              <a:t>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t>
            </a:r>
            <a:r>
              <a:rPr lang="en-GB" b="1" u="sng" dirty="0" smtClean="0">
                <a:solidFill>
                  <a:schemeClr val="accent4"/>
                </a:solidFill>
                <a:latin typeface="Arial" panose="020B0604020202020204" pitchFamily="34" charset="0"/>
                <a:cs typeface="Arial" panose="020B0604020202020204" pitchFamily="34" charset="0"/>
              </a:rPr>
              <a:t>Cleaning</a:t>
            </a:r>
            <a:r>
              <a:rPr lang="en-BE" b="1" u="sng" dirty="0" smtClean="0">
                <a:solidFill>
                  <a:schemeClr val="accent4"/>
                </a:solidFill>
                <a:latin typeface="Arial" panose="020B0604020202020204" pitchFamily="34" charset="0"/>
                <a:cs typeface="Arial" panose="020B0604020202020204" pitchFamily="34" charset="0"/>
              </a:rPr>
              <a:t>, </a:t>
            </a:r>
            <a:r>
              <a:rPr lang="en-GB" b="1" u="sng" dirty="0" smtClean="0">
                <a:solidFill>
                  <a:schemeClr val="accent4"/>
                </a:solidFill>
                <a:latin typeface="Arial" panose="020B0604020202020204" pitchFamily="34" charset="0"/>
                <a:cs typeface="Arial" panose="020B0604020202020204" pitchFamily="34" charset="0"/>
              </a:rPr>
              <a:t>Preparation</a:t>
            </a:r>
            <a:r>
              <a:rPr lang="en-BE" b="1" u="sng" dirty="0" smtClean="0">
                <a:solidFill>
                  <a:schemeClr val="accent4"/>
                </a:solidFill>
                <a:latin typeface="Arial" panose="020B0604020202020204" pitchFamily="34" charset="0"/>
                <a:cs typeface="Arial" panose="020B0604020202020204" pitchFamily="34" charset="0"/>
              </a:rPr>
              <a:t> and </a:t>
            </a:r>
            <a:r>
              <a:rPr lang="en-GB" b="1" u="sng" dirty="0" smtClean="0">
                <a:solidFill>
                  <a:schemeClr val="accent4"/>
                </a:solidFill>
                <a:latin typeface="Arial" panose="020B0604020202020204" pitchFamily="34" charset="0"/>
                <a:cs typeface="Arial" panose="020B0604020202020204" pitchFamily="34" charset="0"/>
              </a:rPr>
              <a:t>Storage</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6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65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48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29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29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01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Interpretation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63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762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Limitations and Further Research</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55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073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B</a:t>
            </a:r>
            <a:r>
              <a:rPr lang="en-BE" b="1" u="sng" dirty="0" smtClean="0">
                <a:solidFill>
                  <a:schemeClr val="accent4"/>
                </a:solidFill>
                <a:latin typeface="Arial" panose="020B0604020202020204" pitchFamily="34" charset="0"/>
                <a:cs typeface="Arial" panose="020B0604020202020204" pitchFamily="34" charset="0"/>
              </a:rPr>
              <a:t>ackground</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357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863417"/>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Research Question</a:t>
            </a:r>
            <a:endParaRPr lang="en-BE" b="1" u="sng" dirty="0" smtClean="0">
              <a:solidFill>
                <a:schemeClr val="accent4"/>
              </a:solidFill>
              <a:latin typeface="Arial" panose="020B0604020202020204" pitchFamily="34" charset="0"/>
              <a:cs typeface="Arial" panose="020B0604020202020204" pitchFamily="34" charset="0"/>
            </a:endParaRPr>
          </a:p>
          <a:p>
            <a:endParaRPr lang="en-BE" b="1" u="sng" dirty="0">
              <a:solidFill>
                <a:schemeClr val="accent4"/>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Main research question: </a:t>
            </a:r>
            <a:endParaRPr lang="en-GB" b="1" u="sng" dirty="0" smtClean="0">
              <a:solidFill>
                <a:schemeClr val="accent4"/>
              </a:solidFill>
              <a:latin typeface="Arial" panose="020B0604020202020204" pitchFamily="34" charset="0"/>
              <a:cs typeface="Arial" panose="020B0604020202020204" pitchFamily="34" charset="0"/>
            </a:endParaRPr>
          </a:p>
          <a:p>
            <a:r>
              <a:rPr lang="en-GB" sz="1600" b="1" dirty="0">
                <a:solidFill>
                  <a:schemeClr val="bg1"/>
                </a:solidFill>
                <a:latin typeface="Arial" panose="020B0604020202020204" pitchFamily="34" charset="0"/>
                <a:cs typeface="Arial" panose="020B0604020202020204" pitchFamily="34" charset="0"/>
              </a:rPr>
              <a:t>What is the unique optimal investment strategy</a:t>
            </a:r>
            <a:r>
              <a:rPr lang="en-BE"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that corresponds exactly to a given user-specified set of investment parameters</a:t>
            </a:r>
            <a:r>
              <a:rPr lang="en-BE" sz="1600" b="1" dirty="0">
                <a:solidFill>
                  <a:schemeClr val="bg1"/>
                </a:solidFill>
                <a:latin typeface="Arial" panose="020B0604020202020204" pitchFamily="34" charset="0"/>
                <a:cs typeface="Arial" panose="020B0604020202020204" pitchFamily="34" charset="0"/>
              </a:rPr>
              <a:t>?</a:t>
            </a:r>
          </a:p>
          <a:p>
            <a:r>
              <a:rPr lang="en-BE" sz="1600" dirty="0" smtClean="0">
                <a:solidFill>
                  <a:schemeClr val="bg1"/>
                </a:solidFill>
                <a:latin typeface="Arial" panose="020B0604020202020204" pitchFamily="34" charset="0"/>
                <a:cs typeface="Arial" panose="020B0604020202020204" pitchFamily="34" charset="0"/>
              </a:rPr>
              <a:t> </a:t>
            </a:r>
            <a:endParaRPr lang="en-GB" sz="1600" dirty="0" smtClean="0">
              <a:solidFill>
                <a:schemeClr val="bg1"/>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determine 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strategy (desired investment objectives, time horizon, future deposits/withdrawals, risk constraints, ESG criteria, asset class restrictions, geographic restrictions, etc.)?</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securities</a:t>
            </a:r>
            <a:r>
              <a:rPr lang="en-GB" sz="1600" b="1" baseline="30000" dirty="0" smtClean="0">
                <a:solidFill>
                  <a:schemeClr val="bg1"/>
                </a:solidFill>
                <a:latin typeface="Arial" panose="020B0604020202020204" pitchFamily="34" charset="0"/>
                <a:cs typeface="Arial" panose="020B0604020202020204" pitchFamily="34" charset="0"/>
              </a:rPr>
              <a:t>2</a:t>
            </a:r>
            <a:r>
              <a:rPr lang="en-GB" sz="1600" b="1" dirty="0" smtClean="0">
                <a:solidFill>
                  <a:schemeClr val="bg1"/>
                </a:solidFill>
                <a:latin typeface="Arial" panose="020B0604020202020204" pitchFamily="34" charset="0"/>
                <a:cs typeface="Arial" panose="020B0604020202020204" pitchFamily="34" charset="0"/>
              </a:rPr>
              <a:t> should be considered </a:t>
            </a:r>
            <a:r>
              <a:rPr lang="en-GB" sz="1600" dirty="0" smtClean="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desired criteria </a:t>
            </a:r>
            <a:r>
              <a:rPr lang="en-GB" sz="1600" dirty="0" smtClean="0">
                <a:solidFill>
                  <a:schemeClr val="bg1"/>
                </a:solidFill>
                <a:latin typeface="Arial" panose="020B0604020202020204" pitchFamily="34" charset="0"/>
                <a:cs typeface="Arial" panose="020B0604020202020204" pitchFamily="34" charset="0"/>
              </a:rPr>
              <a:t>for model accuracy and computational efficiency?</a:t>
            </a:r>
            <a:r>
              <a:rPr lang="en-BE" sz="1600" dirty="0">
                <a:solidFill>
                  <a:schemeClr val="bg1"/>
                </a:solidFill>
                <a:latin typeface="Arial" panose="020B0604020202020204" pitchFamily="34" charset="0"/>
                <a:cs typeface="Arial" panose="020B0604020202020204" pitchFamily="34" charset="0"/>
              </a:rPr>
              <a:t/>
            </a:r>
            <a:br>
              <a:rPr lang="en-BE" sz="1600" dirty="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to </a:t>
            </a:r>
            <a:r>
              <a:rPr lang="en-GB" sz="1600" b="1" dirty="0" smtClean="0">
                <a:solidFill>
                  <a:schemeClr val="bg1"/>
                </a:solidFill>
                <a:latin typeface="Arial" panose="020B0604020202020204" pitchFamily="34" charset="0"/>
                <a:cs typeface="Arial" panose="020B0604020202020204" pitchFamily="34" charset="0"/>
              </a:rPr>
              <a:t>balance </a:t>
            </a:r>
            <a:r>
              <a:rPr lang="en-BE" sz="1600" b="1" dirty="0" smtClean="0">
                <a:solidFill>
                  <a:schemeClr val="bg1"/>
                </a:solidFill>
                <a:latin typeface="Arial" panose="020B0604020202020204" pitchFamily="34" charset="0"/>
                <a:cs typeface="Arial" panose="020B0604020202020204" pitchFamily="34" charset="0"/>
              </a:rPr>
              <a:t>these two factors</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is the optimal approach to restricting the possible combinations of securities</a:t>
            </a:r>
            <a:r>
              <a:rPr lang="en-GB" sz="1600" b="1" baseline="30000" dirty="0" smtClean="0">
                <a:solidFill>
                  <a:schemeClr val="bg1"/>
                </a:solidFill>
                <a:latin typeface="Arial" panose="020B0604020202020204" pitchFamily="34" charset="0"/>
                <a:cs typeface="Arial" panose="020B0604020202020204" pitchFamily="34" charset="0"/>
              </a:rPr>
              <a:t>3</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(so that model accuracy and computational efficiency are well-balanced)?</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determine an optimal investment strategy by comparing equal-length portfolio return series</a:t>
            </a:r>
            <a:r>
              <a:rPr lang="en-GB" sz="1600" b="1" baseline="30000" dirty="0" smtClean="0">
                <a:solidFill>
                  <a:schemeClr val="bg1"/>
                </a:solidFill>
                <a:latin typeface="Arial" panose="020B0604020202020204" pitchFamily="34" charset="0"/>
                <a:cs typeface="Arial" panose="020B0604020202020204" pitchFamily="34" charset="0"/>
              </a:rPr>
              <a:t>4</a:t>
            </a:r>
            <a:r>
              <a:rPr lang="en-GB" sz="1600" b="1" dirty="0" smtClean="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smtClean="0">
                <a:solidFill>
                  <a:schemeClr val="bg1"/>
                </a:solidFill>
                <a:latin typeface="Arial" panose="020B0604020202020204" pitchFamily="34" charset="0"/>
                <a:cs typeface="Arial" panose="020B0604020202020204" pitchFamily="34" charset="0"/>
              </a:rPr>
              <a:t>5</a:t>
            </a:r>
            <a:r>
              <a:rPr lang="en-GB" sz="1600" dirty="0" smtClean="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do we include measures such as maximum drawdown, drawdown length and conditional </a:t>
            </a:r>
            <a:r>
              <a:rPr lang="en-GB" sz="1600" dirty="0" err="1" smtClean="0">
                <a:solidFill>
                  <a:schemeClr val="bg1"/>
                </a:solidFill>
                <a:latin typeface="Arial" panose="020B0604020202020204" pitchFamily="34" charset="0"/>
                <a:cs typeface="Arial" panose="020B0604020202020204" pitchFamily="34" charset="0"/>
              </a:rPr>
              <a:t>VaR</a:t>
            </a:r>
            <a:r>
              <a:rPr lang="en-GB" sz="1600" dirty="0" smtClean="0">
                <a:solidFill>
                  <a:schemeClr val="bg1"/>
                </a:solidFill>
                <a:latin typeface="Arial" panose="020B0604020202020204" pitchFamily="34" charset="0"/>
                <a:cs typeface="Arial" panose="020B0604020202020204" pitchFamily="34" charset="0"/>
              </a:rPr>
              <a:t> into such an evaluation?</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optimal estimation method</a:t>
            </a:r>
            <a:r>
              <a:rPr lang="en-GB" sz="1600" b="1" baseline="30000" dirty="0" smtClean="0">
                <a:solidFill>
                  <a:schemeClr val="bg1"/>
                </a:solidFill>
                <a:latin typeface="Arial" panose="020B0604020202020204" pitchFamily="34" charset="0"/>
                <a:cs typeface="Arial" panose="020B0604020202020204" pitchFamily="34" charset="0"/>
              </a:rPr>
              <a:t>6</a:t>
            </a:r>
            <a:r>
              <a:rPr lang="en-GB" sz="1600" b="1" dirty="0" smtClean="0">
                <a:solidFill>
                  <a:schemeClr val="bg1"/>
                </a:solidFill>
                <a:latin typeface="Arial" panose="020B0604020202020204" pitchFamily="34" charset="0"/>
                <a:cs typeface="Arial" panose="020B0604020202020204" pitchFamily="34" charset="0"/>
              </a:rPr>
              <a:t> and corresponding specification</a:t>
            </a:r>
            <a:r>
              <a:rPr lang="en-GB" sz="1600" b="1" baseline="30000" dirty="0" smtClean="0">
                <a:solidFill>
                  <a:schemeClr val="bg1"/>
                </a:solidFill>
                <a:latin typeface="Arial" panose="020B0604020202020204" pitchFamily="34" charset="0"/>
                <a:cs typeface="Arial" panose="020B0604020202020204" pitchFamily="34" charset="0"/>
              </a:rPr>
              <a:t>7</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validate the robustness and statistical reliability </a:t>
            </a:r>
            <a:r>
              <a:rPr lang="en-GB" sz="1600" dirty="0" smtClean="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smtClean="0">
                <a:solidFill>
                  <a:schemeClr val="bg1"/>
                </a:solidFill>
                <a:latin typeface="Arial" panose="020B0604020202020204" pitchFamily="34" charset="0"/>
                <a:cs typeface="Arial" panose="020B0604020202020204" pitchFamily="34" charset="0"/>
              </a:rPr>
              <a:t>when determining the optimal investment strategy?</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theoretical underpinnings and assumptions </a:t>
            </a:r>
            <a:r>
              <a:rPr lang="en-GB" sz="1600" dirty="0" smtClean="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potential drawbacks and limitations</a:t>
            </a:r>
            <a:r>
              <a:rPr lang="en-GB" sz="1600" dirty="0" smtClean="0">
                <a:solidFill>
                  <a:schemeClr val="bg1"/>
                </a:solidFill>
                <a:latin typeface="Arial" panose="020B0604020202020204" pitchFamily="34" charset="0"/>
                <a:cs typeface="Arial" panose="020B0604020202020204" pitchFamily="34" charset="0"/>
              </a:rPr>
              <a:t> of the model when applied to real-life 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Source(s)</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83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585</Words>
  <Application>Microsoft Office PowerPoint</Application>
  <PresentationFormat>Widescreen</PresentationFormat>
  <Paragraphs>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Tahoma</vt:lpstr>
      <vt:lpstr>Wingdings</vt:lpstr>
      <vt:lpstr>Office Theme</vt:lpstr>
      <vt:lpstr>PowerPoint Presentation</vt:lpstr>
      <vt:lpstr>Coming 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55</cp:revision>
  <dcterms:created xsi:type="dcterms:W3CDTF">2023-05-21T19:45:55Z</dcterms:created>
  <dcterms:modified xsi:type="dcterms:W3CDTF">2023-05-23T23:59:21Z</dcterms:modified>
</cp:coreProperties>
</file>