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472" r:id="rId2"/>
    <p:sldId id="475" r:id="rId3"/>
    <p:sldId id="267" r:id="rId4"/>
    <p:sldId id="495" r:id="rId5"/>
    <p:sldId id="486" r:id="rId6"/>
    <p:sldId id="488" r:id="rId7"/>
    <p:sldId id="496" r:id="rId8"/>
    <p:sldId id="487" r:id="rId9"/>
    <p:sldId id="497" r:id="rId10"/>
    <p:sldId id="489" r:id="rId11"/>
    <p:sldId id="491" r:id="rId12"/>
    <p:sldId id="501" r:id="rId13"/>
    <p:sldId id="498" r:id="rId14"/>
    <p:sldId id="492" r:id="rId15"/>
    <p:sldId id="499" r:id="rId16"/>
    <p:sldId id="493" r:id="rId17"/>
    <p:sldId id="500" r:id="rId18"/>
    <p:sldId id="494" r:id="rId19"/>
    <p:sldId id="502"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763" autoAdjust="0"/>
    <p:restoredTop sz="83840" autoAdjust="0"/>
  </p:normalViewPr>
  <p:slideViewPr>
    <p:cSldViewPr snapToGrid="0">
      <p:cViewPr varScale="1">
        <p:scale>
          <a:sx n="136" d="100"/>
          <a:sy n="136" d="100"/>
        </p:scale>
        <p:origin x="816"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240C6D6-903E-436D-810A-E7FB52E28557}" type="datetimeFigureOut">
              <a:rPr lang="en-GB" smtClean="0"/>
              <a:t>24/05/2023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ACB6E09-014D-47B2-8FC7-E5DDFED08A3C}" type="slidenum">
              <a:rPr lang="en-GB" smtClean="0"/>
              <a:t>‹#›</a:t>
            </a:fld>
            <a:endParaRPr lang="en-GB"/>
          </a:p>
        </p:txBody>
      </p:sp>
    </p:spTree>
    <p:extLst>
      <p:ext uri="{BB962C8B-B14F-4D97-AF65-F5344CB8AC3E}">
        <p14:creationId xmlns:p14="http://schemas.microsoft.com/office/powerpoint/2010/main" val="146967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a:solidFill>
                  <a:schemeClr val="tx1"/>
                </a:solidFill>
                <a:effectLst/>
                <a:latin typeface="+mn-lt"/>
                <a:ea typeface="+mn-ea"/>
                <a:cs typeface="+mn-cs"/>
              </a:rPr>
              <a:t>After </a:t>
            </a:r>
            <a:r>
              <a:rPr lang="en-GB" sz="1200" u="sng" kern="1200" dirty="0">
                <a:solidFill>
                  <a:schemeClr val="tx1"/>
                </a:solidFill>
                <a:effectLst/>
                <a:latin typeface="+mn-lt"/>
                <a:ea typeface="+mn-ea"/>
                <a:cs typeface="+mn-cs"/>
              </a:rPr>
              <a:t>several years of experience</a:t>
            </a:r>
            <a:r>
              <a:rPr lang="en-GB" sz="1200" kern="1200" dirty="0">
                <a:solidFill>
                  <a:schemeClr val="tx1"/>
                </a:solidFill>
                <a:effectLst/>
                <a:latin typeface="+mn-lt"/>
                <a:ea typeface="+mn-ea"/>
                <a:cs typeface="+mn-cs"/>
              </a:rPr>
              <a:t> in asset management, investment products and banking, including as a private banker myself, coupled with a </a:t>
            </a:r>
            <a:r>
              <a:rPr lang="en-GB" sz="1200" u="sng" kern="1200" dirty="0">
                <a:solidFill>
                  <a:schemeClr val="tx1"/>
                </a:solidFill>
                <a:effectLst/>
                <a:latin typeface="+mn-lt"/>
                <a:ea typeface="+mn-ea"/>
                <a:cs typeface="+mn-cs"/>
              </a:rPr>
              <a:t>passion for personal finance</a:t>
            </a:r>
            <a:r>
              <a:rPr lang="en-GB" sz="1200" kern="1200" dirty="0">
                <a:solidFill>
                  <a:schemeClr val="tx1"/>
                </a:solidFill>
                <a:effectLst/>
                <a:latin typeface="+mn-lt"/>
                <a:ea typeface="+mn-ea"/>
                <a:cs typeface="+mn-cs"/>
              </a:rPr>
              <a:t>, I discovered </a:t>
            </a:r>
            <a:r>
              <a:rPr lang="en-GB" sz="1200" b="1" kern="1200" dirty="0">
                <a:solidFill>
                  <a:schemeClr val="tx1"/>
                </a:solidFill>
                <a:effectLst/>
                <a:latin typeface="+mn-lt"/>
                <a:ea typeface="+mn-ea"/>
                <a:cs typeface="+mn-cs"/>
              </a:rPr>
              <a:t>how much we can improve upon current industry standards</a:t>
            </a:r>
            <a:r>
              <a:rPr lang="en-GB" sz="1200" kern="1200" dirty="0">
                <a:solidFill>
                  <a:schemeClr val="tx1"/>
                </a:solidFill>
                <a:effectLst/>
                <a:latin typeface="+mn-lt"/>
                <a:ea typeface="+mn-ea"/>
                <a:cs typeface="+mn-cs"/>
              </a:rPr>
              <a:t>.</a:t>
            </a:r>
          </a:p>
          <a:p>
            <a:r>
              <a:rPr lang="en-GB" sz="1200" u="sng" kern="1200" dirty="0">
                <a:solidFill>
                  <a:schemeClr val="tx1"/>
                </a:solidFill>
                <a:effectLst/>
                <a:latin typeface="+mn-lt"/>
                <a:ea typeface="+mn-ea"/>
                <a:cs typeface="+mn-cs"/>
              </a:rPr>
              <a:t>Present-day portfolio management</a:t>
            </a:r>
            <a:r>
              <a:rPr lang="en-GB" sz="1200" kern="1200" dirty="0">
                <a:solidFill>
                  <a:schemeClr val="tx1"/>
                </a:solidFill>
                <a:effectLst/>
                <a:latin typeface="+mn-lt"/>
                <a:ea typeface="+mn-ea"/>
                <a:cs typeface="+mn-cs"/>
              </a:rPr>
              <a:t> still relies to a large extent on </a:t>
            </a:r>
            <a:r>
              <a:rPr lang="en-GB" sz="1200" b="1" kern="1200" dirty="0">
                <a:solidFill>
                  <a:schemeClr val="tx1"/>
                </a:solidFill>
                <a:effectLst/>
                <a:latin typeface="+mn-lt"/>
                <a:ea typeface="+mn-ea"/>
                <a:cs typeface="+mn-cs"/>
              </a:rPr>
              <a:t>manual processes and human judgment</a:t>
            </a:r>
            <a:r>
              <a:rPr lang="en-GB" sz="1200" kern="1200" dirty="0">
                <a:solidFill>
                  <a:schemeClr val="tx1"/>
                </a:solidFill>
                <a:effectLst/>
                <a:latin typeface="+mn-lt"/>
                <a:ea typeface="+mn-ea"/>
                <a:cs typeface="+mn-cs"/>
              </a:rPr>
              <a:t>, entailing various </a:t>
            </a:r>
            <a:r>
              <a:rPr lang="en-GB" sz="1200" kern="1200" dirty="0" err="1">
                <a:solidFill>
                  <a:schemeClr val="tx1"/>
                </a:solidFill>
                <a:effectLst/>
                <a:latin typeface="+mn-lt"/>
                <a:ea typeface="+mn-ea"/>
                <a:cs typeface="+mn-cs"/>
              </a:rPr>
              <a:t>suboptimalities</a:t>
            </a:r>
            <a:r>
              <a:rPr lang="en-GB" sz="1200" kern="1200" dirty="0">
                <a:solidFill>
                  <a:schemeClr val="tx1"/>
                </a:solidFill>
                <a:effectLst/>
                <a:latin typeface="+mn-lt"/>
                <a:ea typeface="+mn-ea"/>
                <a:cs typeface="+mn-cs"/>
              </a:rPr>
              <a:t> that </a:t>
            </a:r>
            <a:r>
              <a:rPr lang="en-GB" sz="1200" b="1" kern="1200" dirty="0">
                <a:solidFill>
                  <a:schemeClr val="tx1"/>
                </a:solidFill>
                <a:effectLst/>
                <a:latin typeface="+mn-lt"/>
                <a:ea typeface="+mn-ea"/>
                <a:cs typeface="+mn-cs"/>
              </a:rPr>
              <a:t>render such services to be costly</a:t>
            </a:r>
            <a:r>
              <a:rPr lang="en-GB" sz="1200" kern="1200" dirty="0">
                <a:solidFill>
                  <a:schemeClr val="tx1"/>
                </a:solidFill>
                <a:effectLst/>
                <a:latin typeface="+mn-lt"/>
                <a:ea typeface="+mn-ea"/>
                <a:cs typeface="+mn-cs"/>
              </a:rPr>
              <a:t> (due to human involvement in many aspects of the investment process), </a:t>
            </a:r>
            <a:r>
              <a:rPr lang="en-GB" sz="1200" b="1" kern="1200" dirty="0">
                <a:solidFill>
                  <a:schemeClr val="tx1"/>
                </a:solidFill>
                <a:effectLst/>
                <a:latin typeface="+mn-lt"/>
                <a:ea typeface="+mn-ea"/>
                <a:cs typeface="+mn-cs"/>
              </a:rPr>
              <a:t>inaccessible</a:t>
            </a:r>
            <a:r>
              <a:rPr lang="en-GB" sz="1200" kern="1200" dirty="0">
                <a:solidFill>
                  <a:schemeClr val="tx1"/>
                </a:solidFill>
                <a:effectLst/>
                <a:latin typeface="+mn-lt"/>
                <a:ea typeface="+mn-ea"/>
                <a:cs typeface="+mn-cs"/>
              </a:rPr>
              <a:t> (due to high fees, many people cannot access personalized financial advice and portfolio management), </a:t>
            </a:r>
            <a:r>
              <a:rPr lang="en-GB" sz="1200" b="1" kern="1200" dirty="0">
                <a:solidFill>
                  <a:schemeClr val="tx1"/>
                </a:solidFill>
                <a:effectLst/>
                <a:latin typeface="+mn-lt"/>
                <a:ea typeface="+mn-ea"/>
                <a:cs typeface="+mn-cs"/>
              </a:rPr>
              <a:t>ineffective</a:t>
            </a:r>
            <a:r>
              <a:rPr lang="en-GB" sz="1200" kern="1200" dirty="0">
                <a:solidFill>
                  <a:schemeClr val="tx1"/>
                </a:solidFill>
                <a:effectLst/>
                <a:latin typeface="+mn-lt"/>
                <a:ea typeface="+mn-ea"/>
                <a:cs typeface="+mn-cs"/>
              </a:rPr>
              <a:t> (as investment outcomes may not align with the exact financial goals, investment objectives and risk tolerance of investors) and </a:t>
            </a:r>
            <a:r>
              <a:rPr lang="en-GB" sz="1200" b="1" kern="1200" dirty="0">
                <a:solidFill>
                  <a:schemeClr val="tx1"/>
                </a:solidFill>
                <a:effectLst/>
                <a:latin typeface="+mn-lt"/>
                <a:ea typeface="+mn-ea"/>
                <a:cs typeface="+mn-cs"/>
              </a:rPr>
              <a:t>unclear</a:t>
            </a:r>
            <a:r>
              <a:rPr lang="en-GB" sz="1200" kern="1200" dirty="0">
                <a:solidFill>
                  <a:schemeClr val="tx1"/>
                </a:solidFill>
                <a:effectLst/>
                <a:latin typeface="+mn-lt"/>
                <a:ea typeface="+mn-ea"/>
                <a:cs typeface="+mn-cs"/>
              </a:rPr>
              <a:t> (what the potential outcomes of a given investment strategy are). </a:t>
            </a:r>
          </a:p>
          <a:p>
            <a:r>
              <a:rPr lang="en-GB" sz="1200" kern="1200" dirty="0">
                <a:solidFill>
                  <a:schemeClr val="tx1"/>
                </a:solidFill>
                <a:effectLst/>
                <a:latin typeface="+mn-lt"/>
                <a:ea typeface="+mn-ea"/>
                <a:cs typeface="+mn-cs"/>
              </a:rPr>
              <a:t>Overall, the pain points associated with present-day portfolio management services </a:t>
            </a:r>
            <a:r>
              <a:rPr lang="en-GB" sz="1200" u="sng" kern="1200" dirty="0">
                <a:solidFill>
                  <a:schemeClr val="tx1"/>
                </a:solidFill>
                <a:effectLst/>
                <a:latin typeface="+mn-lt"/>
                <a:ea typeface="+mn-ea"/>
                <a:cs typeface="+mn-cs"/>
              </a:rPr>
              <a:t>underscore the potential of a data-driven approach</a:t>
            </a:r>
            <a:r>
              <a:rPr lang="en-GB" sz="1200" kern="1200" dirty="0">
                <a:solidFill>
                  <a:schemeClr val="tx1"/>
                </a:solidFill>
                <a:effectLst/>
                <a:latin typeface="+mn-lt"/>
                <a:ea typeface="+mn-ea"/>
                <a:cs typeface="+mn-cs"/>
              </a:rPr>
              <a:t> that </a:t>
            </a:r>
            <a:r>
              <a:rPr lang="en-GB" sz="1200" b="1" kern="1200" dirty="0">
                <a:solidFill>
                  <a:schemeClr val="tx1"/>
                </a:solidFill>
                <a:effectLst/>
                <a:latin typeface="+mn-lt"/>
                <a:ea typeface="+mn-ea"/>
                <a:cs typeface="+mn-cs"/>
              </a:rPr>
              <a:t>leverage current technological capabilities applied to large datasets</a:t>
            </a:r>
            <a:r>
              <a:rPr lang="en-GB" sz="1200" kern="1200" dirty="0">
                <a:solidFill>
                  <a:schemeClr val="tx1"/>
                </a:solidFill>
                <a:effectLst/>
                <a:latin typeface="+mn-lt"/>
                <a:ea typeface="+mn-ea"/>
                <a:cs typeface="+mn-cs"/>
              </a:rPr>
              <a:t>. To this end, we aim to develop such a constrained portfolio optimization model that determines the optimal investment strategy (asset allocation and rebalancing), in a dynamic way, given any combination of input parameters provided by the user (desired investment outcomes, liquidity requirements and risk constraints).</a:t>
            </a:r>
          </a:p>
          <a:p>
            <a:r>
              <a:rPr lang="en-GB" sz="1200" kern="1200" dirty="0">
                <a:solidFill>
                  <a:schemeClr val="tx1"/>
                </a:solidFill>
                <a:effectLst/>
                <a:latin typeface="+mn-lt"/>
                <a:ea typeface="+mn-ea"/>
                <a:cs typeface="+mn-cs"/>
              </a:rPr>
              <a:t>A </a:t>
            </a:r>
            <a:r>
              <a:rPr lang="en-BE" sz="1200" u="sng" kern="1200" dirty="0">
                <a:solidFill>
                  <a:schemeClr val="tx1"/>
                </a:solidFill>
                <a:effectLst/>
                <a:latin typeface="+mn-lt"/>
                <a:ea typeface="+mn-ea"/>
                <a:cs typeface="+mn-cs"/>
              </a:rPr>
              <a:t>key</a:t>
            </a:r>
            <a:r>
              <a:rPr lang="en-GB" sz="1200" u="sng" kern="1200" dirty="0">
                <a:solidFill>
                  <a:schemeClr val="tx1"/>
                </a:solidFill>
                <a:effectLst/>
                <a:latin typeface="+mn-lt"/>
                <a:ea typeface="+mn-ea"/>
                <a:cs typeface="+mn-cs"/>
              </a:rPr>
              <a:t> inefficiency</a:t>
            </a:r>
            <a:r>
              <a:rPr lang="en-GB" sz="1200" kern="1200" dirty="0">
                <a:solidFill>
                  <a:schemeClr val="tx1"/>
                </a:solidFill>
                <a:effectLst/>
                <a:latin typeface="+mn-lt"/>
                <a:ea typeface="+mn-ea"/>
                <a:cs typeface="+mn-cs"/>
              </a:rPr>
              <a:t> is that </a:t>
            </a:r>
            <a:r>
              <a:rPr lang="en-GB" sz="1200" b="1" kern="1200" dirty="0">
                <a:solidFill>
                  <a:schemeClr val="tx1"/>
                </a:solidFill>
                <a:effectLst/>
                <a:latin typeface="+mn-lt"/>
                <a:ea typeface="+mn-ea"/>
                <a:cs typeface="+mn-cs"/>
              </a:rPr>
              <a:t>investors are still being offered traditional investment solutions that also do not capture an investor’s unique goals</a:t>
            </a:r>
            <a:r>
              <a:rPr lang="en-GB" sz="1200" kern="1200" dirty="0">
                <a:solidFill>
                  <a:schemeClr val="tx1"/>
                </a:solidFill>
                <a:effectLst/>
                <a:latin typeface="+mn-lt"/>
                <a:ea typeface="+mn-ea"/>
                <a:cs typeface="+mn-cs"/>
              </a:rPr>
              <a:t>. </a:t>
            </a:r>
          </a:p>
          <a:p>
            <a:r>
              <a:rPr lang="en-BE" sz="1200" u="sng" kern="1200" dirty="0">
                <a:solidFill>
                  <a:schemeClr val="tx1"/>
                </a:solidFill>
                <a:effectLst/>
                <a:latin typeface="+mn-lt"/>
                <a:ea typeface="+mn-ea"/>
                <a:cs typeface="+mn-cs"/>
              </a:rPr>
              <a:t>Tailor-made, data-driven</a:t>
            </a:r>
            <a:r>
              <a:rPr lang="en-GB" sz="1200" u="sng" kern="1200" dirty="0">
                <a:solidFill>
                  <a:schemeClr val="tx1"/>
                </a:solidFill>
                <a:effectLst/>
                <a:latin typeface="+mn-lt"/>
                <a:ea typeface="+mn-ea"/>
                <a:cs typeface="+mn-cs"/>
              </a:rPr>
              <a:t> model</a:t>
            </a:r>
            <a:r>
              <a:rPr lang="en-BE" sz="1200" u="sng" kern="1200" dirty="0">
                <a:solidFill>
                  <a:schemeClr val="tx1"/>
                </a:solidFill>
                <a:effectLst/>
                <a:latin typeface="+mn-lt"/>
                <a:ea typeface="+mn-ea"/>
                <a:cs typeface="+mn-cs"/>
              </a:rPr>
              <a:t>s</a:t>
            </a:r>
            <a:r>
              <a:rPr lang="en-GB" sz="1200" kern="1200" dirty="0">
                <a:solidFill>
                  <a:schemeClr val="tx1"/>
                </a:solidFill>
                <a:effectLst/>
                <a:latin typeface="+mn-lt"/>
                <a:ea typeface="+mn-ea"/>
                <a:cs typeface="+mn-cs"/>
              </a:rPr>
              <a:t> could support the </a:t>
            </a:r>
            <a:r>
              <a:rPr lang="en-GB" sz="1200" b="1" kern="1200" dirty="0">
                <a:solidFill>
                  <a:schemeClr val="tx1"/>
                </a:solidFill>
                <a:effectLst/>
                <a:latin typeface="+mn-lt"/>
                <a:ea typeface="+mn-ea"/>
                <a:cs typeface="+mn-cs"/>
              </a:rPr>
              <a:t>transition towards financial services that are less costly, more accessible, more effective and more clear</a:t>
            </a:r>
            <a:r>
              <a:rPr lang="en-GB" sz="1200" kern="1200" dirty="0">
                <a:solidFill>
                  <a:schemeClr val="tx1"/>
                </a:solidFill>
                <a:effectLst/>
                <a:latin typeface="+mn-lt"/>
                <a:ea typeface="+mn-ea"/>
                <a:cs typeface="+mn-cs"/>
              </a:rPr>
              <a:t> for investors. This is what </a:t>
            </a:r>
            <a:r>
              <a:rPr lang="en-GB" sz="1200" b="1" kern="1200" dirty="0">
                <a:solidFill>
                  <a:schemeClr val="tx1"/>
                </a:solidFill>
                <a:effectLst/>
                <a:latin typeface="+mn-lt"/>
                <a:ea typeface="+mn-ea"/>
                <a:cs typeface="+mn-cs"/>
              </a:rPr>
              <a:t>motivates us to develop strategies that align perfectly with their client's objectives</a:t>
            </a:r>
            <a:r>
              <a:rPr lang="en-BE" sz="1200" b="1" kern="1200" dirty="0">
                <a:solidFill>
                  <a:schemeClr val="tx1"/>
                </a:solidFill>
                <a:effectLst/>
                <a:latin typeface="+mn-lt"/>
                <a:ea typeface="+mn-ea"/>
                <a:cs typeface="+mn-cs"/>
              </a:rPr>
              <a:t>.</a:t>
            </a:r>
            <a:endParaRPr lang="en-GB" sz="1200" kern="1200" dirty="0">
              <a:solidFill>
                <a:schemeClr val="tx1"/>
              </a:solidFill>
              <a:effectLst/>
              <a:latin typeface="+mn-lt"/>
              <a:ea typeface="+mn-ea"/>
              <a:cs typeface="+mn-cs"/>
            </a:endParaRPr>
          </a:p>
          <a:p>
            <a:endParaRPr lang="en-GB" dirty="0"/>
          </a:p>
        </p:txBody>
      </p:sp>
      <p:sp>
        <p:nvSpPr>
          <p:cNvPr id="4" name="Slide Number Placeholder 3"/>
          <p:cNvSpPr>
            <a:spLocks noGrp="1"/>
          </p:cNvSpPr>
          <p:nvPr>
            <p:ph type="sldNum" sz="quarter" idx="10"/>
          </p:nvPr>
        </p:nvSpPr>
        <p:spPr/>
        <p:txBody>
          <a:bodyPr/>
          <a:lstStyle/>
          <a:p>
            <a:fld id="{CACB6E09-014D-47B2-8FC7-E5DDFED08A3C}" type="slidenum">
              <a:rPr lang="en-GB" smtClean="0"/>
              <a:t>3</a:t>
            </a:fld>
            <a:endParaRPr lang="en-GB"/>
          </a:p>
        </p:txBody>
      </p:sp>
    </p:spTree>
    <p:extLst>
      <p:ext uri="{BB962C8B-B14F-4D97-AF65-F5344CB8AC3E}">
        <p14:creationId xmlns:p14="http://schemas.microsoft.com/office/powerpoint/2010/main" val="32550141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a:solidFill>
                  <a:schemeClr val="tx1"/>
                </a:solidFill>
                <a:effectLst/>
                <a:latin typeface="+mn-lt"/>
                <a:ea typeface="+mn-ea"/>
                <a:cs typeface="+mn-cs"/>
              </a:rPr>
              <a:t>The </a:t>
            </a:r>
            <a:r>
              <a:rPr lang="en-GB" sz="1200" u="sng" kern="1200" dirty="0">
                <a:solidFill>
                  <a:schemeClr val="tx1"/>
                </a:solidFill>
                <a:effectLst/>
                <a:latin typeface="+mn-lt"/>
                <a:ea typeface="+mn-ea"/>
                <a:cs typeface="+mn-cs"/>
              </a:rPr>
              <a:t>main research question</a:t>
            </a:r>
            <a:r>
              <a:rPr lang="en-GB" sz="1200" kern="1200" dirty="0">
                <a:solidFill>
                  <a:schemeClr val="tx1"/>
                </a:solidFill>
                <a:effectLst/>
                <a:latin typeface="+mn-lt"/>
                <a:ea typeface="+mn-ea"/>
                <a:cs typeface="+mn-cs"/>
              </a:rPr>
              <a:t> is: "</a:t>
            </a:r>
            <a:r>
              <a:rPr lang="en-GB" sz="1200" b="1" kern="1200" dirty="0">
                <a:solidFill>
                  <a:schemeClr val="tx1"/>
                </a:solidFill>
                <a:effectLst/>
                <a:latin typeface="+mn-lt"/>
                <a:ea typeface="+mn-ea"/>
                <a:cs typeface="+mn-cs"/>
              </a:rPr>
              <a:t>What is the unique optimal investment strategy that corresponds exactly to a given user-specified set of investment parameters?</a:t>
            </a:r>
            <a:r>
              <a:rPr lang="en-GB" sz="1200" kern="1200" dirty="0">
                <a:solidFill>
                  <a:schemeClr val="tx1"/>
                </a:solidFill>
                <a:effectLst/>
                <a:latin typeface="+mn-lt"/>
                <a:ea typeface="+mn-ea"/>
                <a:cs typeface="+mn-cs"/>
              </a:rPr>
              <a:t>" To provide a comprehensive answer, we delve into </a:t>
            </a:r>
            <a:r>
              <a:rPr lang="en-GB" sz="1200" u="sng" kern="1200" dirty="0">
                <a:solidFill>
                  <a:schemeClr val="tx1"/>
                </a:solidFill>
                <a:effectLst/>
                <a:latin typeface="+mn-lt"/>
                <a:ea typeface="+mn-ea"/>
                <a:cs typeface="+mn-cs"/>
              </a:rPr>
              <a:t>a set of sub-questions</a:t>
            </a:r>
            <a:r>
              <a:rPr lang="en-GB" sz="1200" kern="1200" dirty="0">
                <a:solidFill>
                  <a:schemeClr val="tx1"/>
                </a:solidFill>
                <a:effectLst/>
                <a:latin typeface="+mn-lt"/>
                <a:ea typeface="+mn-ea"/>
                <a:cs typeface="+mn-cs"/>
              </a:rPr>
              <a:t> that contribute to the understanding of the factors influencing the choice of optimal investment strategy.</a:t>
            </a:r>
          </a:p>
          <a:p>
            <a:r>
              <a:rPr lang="en-GB" sz="1200" kern="1200" dirty="0">
                <a:solidFill>
                  <a:schemeClr val="tx1"/>
                </a:solidFill>
                <a:effectLst/>
                <a:latin typeface="+mn-lt"/>
                <a:ea typeface="+mn-ea"/>
                <a:cs typeface="+mn-cs"/>
              </a:rPr>
              <a:t>The sub-questions include considerations such as:</a:t>
            </a:r>
          </a:p>
          <a:p>
            <a:pPr lvl="0"/>
            <a:r>
              <a:rPr lang="en-GB" sz="1200" b="1" kern="1200" dirty="0">
                <a:solidFill>
                  <a:schemeClr val="tx1"/>
                </a:solidFill>
                <a:effectLst/>
                <a:latin typeface="+mn-lt"/>
                <a:ea typeface="+mn-ea"/>
                <a:cs typeface="+mn-cs"/>
              </a:rPr>
              <a:t>Identifying the </a:t>
            </a:r>
            <a:r>
              <a:rPr lang="en-BE" sz="1200" b="1" kern="1200" dirty="0">
                <a:solidFill>
                  <a:schemeClr val="tx1"/>
                </a:solidFill>
                <a:effectLst/>
                <a:latin typeface="+mn-lt"/>
                <a:ea typeface="+mn-ea"/>
                <a:cs typeface="+mn-cs"/>
              </a:rPr>
              <a:t>most </a:t>
            </a:r>
            <a:r>
              <a:rPr lang="en-GB" sz="1200" b="1" kern="1200" dirty="0">
                <a:solidFill>
                  <a:schemeClr val="tx1"/>
                </a:solidFill>
                <a:effectLst/>
                <a:latin typeface="+mn-lt"/>
                <a:ea typeface="+mn-ea"/>
                <a:cs typeface="+mn-cs"/>
              </a:rPr>
              <a:t>relevant investment parameters</a:t>
            </a:r>
            <a:r>
              <a:rPr lang="en-GB" sz="1200" kern="1200" dirty="0">
                <a:solidFill>
                  <a:schemeClr val="tx1"/>
                </a:solidFill>
                <a:effectLst/>
                <a:latin typeface="+mn-lt"/>
                <a:ea typeface="+mn-ea"/>
                <a:cs typeface="+mn-cs"/>
              </a:rPr>
              <a:t> that determine the optimal corresponding investment strategy. These parameters could be desired investment objectives, risk constraints, time horizon, future deposits/withdrawals, ESG criteria, asset class restrictions, and geographic restrictions, among others.</a:t>
            </a:r>
          </a:p>
          <a:p>
            <a:pPr lvl="0"/>
            <a:r>
              <a:rPr lang="en-GB" sz="1200" b="1" kern="1200" dirty="0">
                <a:solidFill>
                  <a:schemeClr val="tx1"/>
                </a:solidFill>
                <a:effectLst/>
                <a:latin typeface="+mn-lt"/>
                <a:ea typeface="+mn-ea"/>
                <a:cs typeface="+mn-cs"/>
              </a:rPr>
              <a:t>Choosing the appropriate securities to be considered</a:t>
            </a:r>
            <a:r>
              <a:rPr lang="en-GB" sz="1200" kern="1200" dirty="0">
                <a:solidFill>
                  <a:schemeClr val="tx1"/>
                </a:solidFill>
                <a:effectLst/>
                <a:latin typeface="+mn-lt"/>
                <a:ea typeface="+mn-ea"/>
                <a:cs typeface="+mn-cs"/>
              </a:rPr>
              <a:t> for the investment universe.</a:t>
            </a:r>
          </a:p>
          <a:p>
            <a:pPr lvl="0"/>
            <a:r>
              <a:rPr lang="en-GB" sz="1200" b="1" kern="1200" dirty="0">
                <a:solidFill>
                  <a:schemeClr val="tx1"/>
                </a:solidFill>
                <a:effectLst/>
                <a:latin typeface="+mn-lt"/>
                <a:ea typeface="+mn-ea"/>
                <a:cs typeface="+mn-cs"/>
              </a:rPr>
              <a:t>Defining the desired criteria for model accuracy and computational efficiency</a:t>
            </a:r>
            <a:r>
              <a:rPr lang="en-GB" sz="1200" kern="1200" dirty="0">
                <a:solidFill>
                  <a:schemeClr val="tx1"/>
                </a:solidFill>
                <a:effectLst/>
                <a:latin typeface="+mn-lt"/>
                <a:ea typeface="+mn-ea"/>
                <a:cs typeface="+mn-cs"/>
              </a:rPr>
              <a:t> and </a:t>
            </a:r>
            <a:r>
              <a:rPr lang="en-GB" sz="1200" b="1" kern="1200" dirty="0">
                <a:solidFill>
                  <a:schemeClr val="tx1"/>
                </a:solidFill>
                <a:effectLst/>
                <a:latin typeface="+mn-lt"/>
                <a:ea typeface="+mn-ea"/>
                <a:cs typeface="+mn-cs"/>
              </a:rPr>
              <a:t>finding the balance</a:t>
            </a:r>
            <a:r>
              <a:rPr lang="en-GB" sz="1200" kern="1200" dirty="0">
                <a:solidFill>
                  <a:schemeClr val="tx1"/>
                </a:solidFill>
                <a:effectLst/>
                <a:latin typeface="+mn-lt"/>
                <a:ea typeface="+mn-ea"/>
                <a:cs typeface="+mn-cs"/>
              </a:rPr>
              <a:t> between these two factors.</a:t>
            </a:r>
          </a:p>
          <a:p>
            <a:pPr lvl="0"/>
            <a:r>
              <a:rPr lang="en-GB" sz="1200" b="1" kern="1200" dirty="0">
                <a:solidFill>
                  <a:schemeClr val="tx1"/>
                </a:solidFill>
                <a:effectLst/>
                <a:latin typeface="+mn-lt"/>
                <a:ea typeface="+mn-ea"/>
                <a:cs typeface="+mn-cs"/>
              </a:rPr>
              <a:t>Determining the optimal approach to restricting the possible combinations of securities</a:t>
            </a:r>
            <a:r>
              <a:rPr lang="en-GB" sz="1200" kern="1200" dirty="0">
                <a:solidFill>
                  <a:schemeClr val="tx1"/>
                </a:solidFill>
                <a:effectLst/>
                <a:latin typeface="+mn-lt"/>
                <a:ea typeface="+mn-ea"/>
                <a:cs typeface="+mn-cs"/>
              </a:rPr>
              <a:t>, ensuring the balance between model accuracy and computational efficiency.</a:t>
            </a:r>
          </a:p>
          <a:p>
            <a:pPr lvl="0"/>
            <a:r>
              <a:rPr lang="en-GB" sz="1200" b="1" kern="1200" dirty="0">
                <a:solidFill>
                  <a:schemeClr val="tx1"/>
                </a:solidFill>
                <a:effectLst/>
                <a:latin typeface="+mn-lt"/>
                <a:ea typeface="+mn-ea"/>
                <a:cs typeface="+mn-cs"/>
              </a:rPr>
              <a:t>Developing a method to determine an optimal investment strategy by comparing equal-length portfolio return series of each candidate </a:t>
            </a:r>
            <a:r>
              <a:rPr lang="en-BE" sz="1200" b="1" kern="1200" dirty="0">
                <a:solidFill>
                  <a:schemeClr val="tx1"/>
                </a:solidFill>
                <a:effectLst/>
                <a:latin typeface="+mn-lt"/>
                <a:ea typeface="+mn-ea"/>
                <a:cs typeface="+mn-cs"/>
              </a:rPr>
              <a:t>strategy</a:t>
            </a:r>
            <a:r>
              <a:rPr lang="en-GB" sz="1200" kern="1200" dirty="0">
                <a:solidFill>
                  <a:schemeClr val="tx1"/>
                </a:solidFill>
                <a:effectLst/>
                <a:latin typeface="+mn-lt"/>
                <a:ea typeface="+mn-ea"/>
                <a:cs typeface="+mn-cs"/>
              </a:rPr>
              <a:t>. This process would incorporate measures such as maximum drawdown, drawdown length, and conditional </a:t>
            </a:r>
            <a:r>
              <a:rPr lang="en-GB" sz="1200" kern="1200" dirty="0" err="1">
                <a:solidFill>
                  <a:schemeClr val="tx1"/>
                </a:solidFill>
                <a:effectLst/>
                <a:latin typeface="+mn-lt"/>
                <a:ea typeface="+mn-ea"/>
                <a:cs typeface="+mn-cs"/>
              </a:rPr>
              <a:t>VaR.</a:t>
            </a:r>
            <a:endParaRPr lang="en-GB" sz="1200" kern="1200" dirty="0">
              <a:solidFill>
                <a:schemeClr val="tx1"/>
              </a:solidFill>
              <a:effectLst/>
              <a:latin typeface="+mn-lt"/>
              <a:ea typeface="+mn-ea"/>
              <a:cs typeface="+mn-cs"/>
            </a:endParaRPr>
          </a:p>
          <a:p>
            <a:pPr lvl="0"/>
            <a:r>
              <a:rPr lang="en-GB" sz="1200" b="1" kern="1200" dirty="0">
                <a:solidFill>
                  <a:schemeClr val="tx1"/>
                </a:solidFill>
                <a:effectLst/>
                <a:latin typeface="+mn-lt"/>
                <a:ea typeface="+mn-ea"/>
                <a:cs typeface="+mn-cs"/>
              </a:rPr>
              <a:t>Identifying the optimal estimation method and corresponding specification</a:t>
            </a:r>
            <a:r>
              <a:rPr lang="en-GB" sz="1200" kern="1200" dirty="0">
                <a:solidFill>
                  <a:schemeClr val="tx1"/>
                </a:solidFill>
                <a:effectLst/>
                <a:latin typeface="+mn-lt"/>
                <a:ea typeface="+mn-ea"/>
                <a:cs typeface="+mn-cs"/>
              </a:rPr>
              <a:t> for determining the optimal investment strategy.</a:t>
            </a:r>
          </a:p>
          <a:p>
            <a:pPr lvl="0"/>
            <a:r>
              <a:rPr lang="en-GB" sz="1200" b="1" kern="1200" dirty="0">
                <a:solidFill>
                  <a:schemeClr val="tx1"/>
                </a:solidFill>
                <a:effectLst/>
                <a:latin typeface="+mn-lt"/>
                <a:ea typeface="+mn-ea"/>
                <a:cs typeface="+mn-cs"/>
              </a:rPr>
              <a:t>Validating the robustness and statistical reliability of the optimal investment strategy</a:t>
            </a:r>
            <a:r>
              <a:rPr lang="en-GB" sz="1200" kern="1200" dirty="0">
                <a:solidFill>
                  <a:schemeClr val="tx1"/>
                </a:solidFill>
                <a:effectLst/>
                <a:latin typeface="+mn-lt"/>
                <a:ea typeface="+mn-ea"/>
                <a:cs typeface="+mn-cs"/>
              </a:rPr>
              <a:t>.</a:t>
            </a:r>
          </a:p>
          <a:p>
            <a:pPr lvl="0"/>
            <a:r>
              <a:rPr lang="en-GB" sz="1200" b="1" kern="1200" dirty="0">
                <a:solidFill>
                  <a:schemeClr val="tx1"/>
                </a:solidFill>
                <a:effectLst/>
                <a:latin typeface="+mn-lt"/>
                <a:ea typeface="+mn-ea"/>
                <a:cs typeface="+mn-cs"/>
              </a:rPr>
              <a:t>Considering the impact of inflation and foreign exchange movements</a:t>
            </a:r>
            <a:r>
              <a:rPr lang="en-GB" sz="1200" kern="1200" dirty="0">
                <a:solidFill>
                  <a:schemeClr val="tx1"/>
                </a:solidFill>
                <a:effectLst/>
                <a:latin typeface="+mn-lt"/>
                <a:ea typeface="+mn-ea"/>
                <a:cs typeface="+mn-cs"/>
              </a:rPr>
              <a:t> when determining the optimal investment strategy.</a:t>
            </a:r>
          </a:p>
          <a:p>
            <a:pPr lvl="0"/>
            <a:r>
              <a:rPr lang="en-GB" sz="1200" b="1" kern="1200" dirty="0">
                <a:solidFill>
                  <a:schemeClr val="tx1"/>
                </a:solidFill>
                <a:effectLst/>
                <a:latin typeface="+mn-lt"/>
                <a:ea typeface="+mn-ea"/>
                <a:cs typeface="+mn-cs"/>
              </a:rPr>
              <a:t>Evaluating the theoretical underpinnings and assumptions</a:t>
            </a:r>
            <a:r>
              <a:rPr lang="en-GB" sz="1200" kern="1200" dirty="0">
                <a:solidFill>
                  <a:schemeClr val="tx1"/>
                </a:solidFill>
                <a:effectLst/>
                <a:latin typeface="+mn-lt"/>
                <a:ea typeface="+mn-ea"/>
                <a:cs typeface="+mn-cs"/>
              </a:rPr>
              <a:t> of the optimization model.</a:t>
            </a:r>
          </a:p>
          <a:p>
            <a:pPr lvl="0"/>
            <a:r>
              <a:rPr lang="en-GB" sz="1200" b="1" kern="1200" dirty="0">
                <a:solidFill>
                  <a:schemeClr val="tx1"/>
                </a:solidFill>
                <a:effectLst/>
                <a:latin typeface="+mn-lt"/>
                <a:ea typeface="+mn-ea"/>
                <a:cs typeface="+mn-cs"/>
              </a:rPr>
              <a:t>Identifying potential drawbacks and limitations of the model</a:t>
            </a:r>
            <a:r>
              <a:rPr lang="en-GB" sz="1200" kern="1200" dirty="0">
                <a:solidFill>
                  <a:schemeClr val="tx1"/>
                </a:solidFill>
                <a:effectLst/>
                <a:latin typeface="+mn-lt"/>
                <a:ea typeface="+mn-ea"/>
                <a:cs typeface="+mn-cs"/>
              </a:rPr>
              <a:t> when applied to real-life investments and </a:t>
            </a:r>
            <a:r>
              <a:rPr lang="en-GB" sz="1200" b="1" kern="1200" dirty="0">
                <a:solidFill>
                  <a:schemeClr val="tx1"/>
                </a:solidFill>
                <a:effectLst/>
                <a:latin typeface="+mn-lt"/>
                <a:ea typeface="+mn-ea"/>
                <a:cs typeface="+mn-cs"/>
              </a:rPr>
              <a:t>finding ways to address or mitigate these issues</a:t>
            </a:r>
            <a:r>
              <a:rPr lang="en-GB" sz="1200" kern="1200" dirty="0">
                <a:solidFill>
                  <a:schemeClr val="tx1"/>
                </a:solidFill>
                <a:effectLst/>
                <a:latin typeface="+mn-lt"/>
                <a:ea typeface="+mn-ea"/>
                <a:cs typeface="+mn-cs"/>
              </a:rPr>
              <a:t>.</a:t>
            </a:r>
          </a:p>
          <a:p>
            <a:endParaRPr lang="en-GB" dirty="0"/>
          </a:p>
        </p:txBody>
      </p:sp>
      <p:sp>
        <p:nvSpPr>
          <p:cNvPr id="4" name="Slide Number Placeholder 3"/>
          <p:cNvSpPr>
            <a:spLocks noGrp="1"/>
          </p:cNvSpPr>
          <p:nvPr>
            <p:ph type="sldNum" sz="quarter" idx="10"/>
          </p:nvPr>
        </p:nvSpPr>
        <p:spPr/>
        <p:txBody>
          <a:bodyPr/>
          <a:lstStyle/>
          <a:p>
            <a:fld id="{CACB6E09-014D-47B2-8FC7-E5DDFED08A3C}" type="slidenum">
              <a:rPr lang="en-GB" smtClean="0"/>
              <a:t>8</a:t>
            </a:fld>
            <a:endParaRPr lang="en-GB"/>
          </a:p>
        </p:txBody>
      </p:sp>
    </p:spTree>
    <p:extLst>
      <p:ext uri="{BB962C8B-B14F-4D97-AF65-F5344CB8AC3E}">
        <p14:creationId xmlns:p14="http://schemas.microsoft.com/office/powerpoint/2010/main" val="2549065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a:solidFill>
                  <a:schemeClr val="tx1"/>
                </a:solidFill>
                <a:effectLst/>
                <a:latin typeface="+mn-lt"/>
                <a:ea typeface="+mn-ea"/>
                <a:cs typeface="+mn-cs"/>
              </a:rPr>
              <a:t>Our research leverages </a:t>
            </a:r>
            <a:r>
              <a:rPr lang="en-GB" sz="1200" u="sng" kern="1200" dirty="0">
                <a:solidFill>
                  <a:schemeClr val="tx1"/>
                </a:solidFill>
                <a:effectLst/>
                <a:latin typeface="+mn-lt"/>
                <a:ea typeface="+mn-ea"/>
                <a:cs typeface="+mn-cs"/>
              </a:rPr>
              <a:t>data from multiple sources</a:t>
            </a:r>
            <a:r>
              <a:rPr lang="en-GB" sz="1200" kern="1200" dirty="0">
                <a:solidFill>
                  <a:schemeClr val="tx1"/>
                </a:solidFill>
                <a:effectLst/>
                <a:latin typeface="+mn-lt"/>
                <a:ea typeface="+mn-ea"/>
                <a:cs typeface="+mn-cs"/>
              </a:rPr>
              <a:t>, including:</a:t>
            </a:r>
            <a:endParaRPr lang="en-GB" sz="1100" kern="1200" dirty="0">
              <a:solidFill>
                <a:schemeClr val="tx1"/>
              </a:solidFill>
              <a:effectLst/>
              <a:latin typeface="+mn-lt"/>
              <a:ea typeface="+mn-ea"/>
              <a:cs typeface="+mn-cs"/>
            </a:endParaRPr>
          </a:p>
          <a:p>
            <a:pPr lvl="0"/>
            <a:r>
              <a:rPr lang="en-GB" sz="1200" b="1" kern="1200" dirty="0">
                <a:solidFill>
                  <a:schemeClr val="tx1"/>
                </a:solidFill>
                <a:effectLst/>
                <a:latin typeface="+mn-lt"/>
                <a:ea typeface="+mn-ea"/>
                <a:cs typeface="+mn-cs"/>
              </a:rPr>
              <a:t>"Bloomberg Terminal spreadsheet builder.xlsx"</a:t>
            </a:r>
            <a:r>
              <a:rPr lang="en-GB" sz="1200" kern="1200" dirty="0">
                <a:solidFill>
                  <a:schemeClr val="tx1"/>
                </a:solidFill>
                <a:effectLst/>
                <a:latin typeface="+mn-lt"/>
                <a:ea typeface="+mn-ea"/>
                <a:cs typeface="+mn-cs"/>
              </a:rPr>
              <a:t> </a:t>
            </a:r>
            <a:endParaRPr lang="en-GB" sz="1100" kern="1200" dirty="0">
              <a:solidFill>
                <a:schemeClr val="tx1"/>
              </a:solidFill>
              <a:effectLst/>
              <a:latin typeface="+mn-lt"/>
              <a:ea typeface="+mn-ea"/>
              <a:cs typeface="+mn-cs"/>
            </a:endParaRPr>
          </a:p>
          <a:p>
            <a:pPr lvl="1"/>
            <a:r>
              <a:rPr lang="en-GB" sz="1200" kern="1200" dirty="0">
                <a:solidFill>
                  <a:schemeClr val="tx1"/>
                </a:solidFill>
                <a:effectLst/>
                <a:latin typeface="+mn-lt"/>
                <a:ea typeface="+mn-ea"/>
                <a:cs typeface="+mn-cs"/>
              </a:rPr>
              <a:t>from </a:t>
            </a:r>
            <a:r>
              <a:rPr lang="en-GB" sz="1200" b="1" kern="1200" dirty="0">
                <a:solidFill>
                  <a:schemeClr val="tx1"/>
                </a:solidFill>
                <a:effectLst/>
                <a:latin typeface="+mn-lt"/>
                <a:ea typeface="+mn-ea"/>
                <a:cs typeface="+mn-cs"/>
              </a:rPr>
              <a:t>Bloomberg Terminal</a:t>
            </a:r>
            <a:r>
              <a:rPr lang="en-GB" sz="1200" kern="1200" dirty="0">
                <a:solidFill>
                  <a:schemeClr val="tx1"/>
                </a:solidFill>
                <a:effectLst/>
                <a:latin typeface="+mn-lt"/>
                <a:ea typeface="+mn-ea"/>
                <a:cs typeface="+mn-cs"/>
              </a:rPr>
              <a:t>, </a:t>
            </a:r>
            <a:endParaRPr lang="en-GB" sz="1100" kern="1200" dirty="0">
              <a:solidFill>
                <a:schemeClr val="tx1"/>
              </a:solidFill>
              <a:effectLst/>
              <a:latin typeface="+mn-lt"/>
              <a:ea typeface="+mn-ea"/>
              <a:cs typeface="+mn-cs"/>
            </a:endParaRPr>
          </a:p>
          <a:p>
            <a:pPr lvl="1"/>
            <a:r>
              <a:rPr lang="en-GB" sz="1200" kern="1200" dirty="0">
                <a:solidFill>
                  <a:schemeClr val="tx1"/>
                </a:solidFill>
                <a:effectLst/>
                <a:latin typeface="+mn-lt"/>
                <a:ea typeface="+mn-ea"/>
                <a:cs typeface="+mn-cs"/>
              </a:rPr>
              <a:t>providing </a:t>
            </a:r>
            <a:r>
              <a:rPr lang="en-GB" sz="1200" b="1" kern="1200" dirty="0">
                <a:solidFill>
                  <a:schemeClr val="tx1"/>
                </a:solidFill>
                <a:effectLst/>
                <a:latin typeface="+mn-lt"/>
                <a:ea typeface="+mn-ea"/>
                <a:cs typeface="+mn-cs"/>
              </a:rPr>
              <a:t>price data of selected indices and currency pairs</a:t>
            </a:r>
            <a:r>
              <a:rPr lang="en-GB" sz="1200" kern="1200" dirty="0">
                <a:solidFill>
                  <a:schemeClr val="tx1"/>
                </a:solidFill>
                <a:effectLst/>
                <a:latin typeface="+mn-lt"/>
                <a:ea typeface="+mn-ea"/>
                <a:cs typeface="+mn-cs"/>
              </a:rPr>
              <a:t>,</a:t>
            </a:r>
            <a:endParaRPr lang="en-GB" sz="1100" kern="1200" dirty="0">
              <a:solidFill>
                <a:schemeClr val="tx1"/>
              </a:solidFill>
              <a:effectLst/>
              <a:latin typeface="+mn-lt"/>
              <a:ea typeface="+mn-ea"/>
              <a:cs typeface="+mn-cs"/>
            </a:endParaRPr>
          </a:p>
          <a:p>
            <a:pPr lvl="1"/>
            <a:r>
              <a:rPr lang="en-BE" sz="1200" kern="1200" dirty="0">
                <a:solidFill>
                  <a:schemeClr val="tx1"/>
                </a:solidFill>
                <a:effectLst/>
                <a:latin typeface="+mn-lt"/>
                <a:ea typeface="+mn-ea"/>
                <a:cs typeface="+mn-cs"/>
              </a:rPr>
              <a:t>ranging </a:t>
            </a:r>
            <a:r>
              <a:rPr lang="en-BE" sz="1200" b="1" kern="1200" dirty="0">
                <a:solidFill>
                  <a:schemeClr val="tx1"/>
                </a:solidFill>
                <a:effectLst/>
                <a:latin typeface="+mn-lt"/>
                <a:ea typeface="+mn-ea"/>
                <a:cs typeface="+mn-cs"/>
              </a:rPr>
              <a:t>from 1 Jan 1973 to 16 May 2023</a:t>
            </a:r>
            <a:endParaRPr lang="en-GB" sz="1100" kern="1200" dirty="0">
              <a:solidFill>
                <a:schemeClr val="tx1"/>
              </a:solidFill>
              <a:effectLst/>
              <a:latin typeface="+mn-lt"/>
              <a:ea typeface="+mn-ea"/>
              <a:cs typeface="+mn-cs"/>
            </a:endParaRPr>
          </a:p>
          <a:p>
            <a:pPr lvl="1"/>
            <a:r>
              <a:rPr lang="en-BE" sz="1200" kern="1200" dirty="0">
                <a:solidFill>
                  <a:schemeClr val="tx1"/>
                </a:solidFill>
                <a:effectLst/>
                <a:latin typeface="+mn-lt"/>
                <a:ea typeface="+mn-ea"/>
                <a:cs typeface="+mn-cs"/>
              </a:rPr>
              <a:t>size </a:t>
            </a:r>
            <a:r>
              <a:rPr lang="en-BE" sz="1200" b="1" kern="1200" dirty="0">
                <a:solidFill>
                  <a:schemeClr val="tx1"/>
                </a:solidFill>
                <a:effectLst/>
                <a:latin typeface="+mn-lt"/>
                <a:ea typeface="+mn-ea"/>
                <a:cs typeface="+mn-cs"/>
              </a:rPr>
              <a:t>4.363 KB</a:t>
            </a:r>
            <a:endParaRPr lang="en-GB" sz="1100" kern="1200" dirty="0">
              <a:solidFill>
                <a:schemeClr val="tx1"/>
              </a:solidFill>
              <a:effectLst/>
              <a:latin typeface="+mn-lt"/>
              <a:ea typeface="+mn-ea"/>
              <a:cs typeface="+mn-cs"/>
            </a:endParaRPr>
          </a:p>
          <a:p>
            <a:pPr lvl="0"/>
            <a:r>
              <a:rPr lang="en-GB" sz="1200" kern="1200" dirty="0">
                <a:solidFill>
                  <a:schemeClr val="tx1"/>
                </a:solidFill>
                <a:effectLst/>
                <a:latin typeface="+mn-lt"/>
                <a:ea typeface="+mn-ea"/>
                <a:cs typeface="+mn-cs"/>
              </a:rPr>
              <a:t>"</a:t>
            </a:r>
            <a:r>
              <a:rPr lang="en-GB" sz="1200" b="1" kern="1200" dirty="0">
                <a:solidFill>
                  <a:schemeClr val="tx1"/>
                </a:solidFill>
                <a:effectLst/>
                <a:latin typeface="+mn-lt"/>
                <a:ea typeface="+mn-ea"/>
                <a:cs typeface="+mn-cs"/>
              </a:rPr>
              <a:t>API_FP.CPI.TOTL.ZG_DS2_en_excel_v2_5454868.xls</a:t>
            </a:r>
            <a:r>
              <a:rPr lang="en-GB" sz="1200" kern="1200" dirty="0">
                <a:solidFill>
                  <a:schemeClr val="tx1"/>
                </a:solidFill>
                <a:effectLst/>
                <a:latin typeface="+mn-lt"/>
                <a:ea typeface="+mn-ea"/>
                <a:cs typeface="+mn-cs"/>
              </a:rPr>
              <a:t>" </a:t>
            </a:r>
            <a:endParaRPr lang="en-GB" sz="1100" kern="1200" dirty="0">
              <a:solidFill>
                <a:schemeClr val="tx1"/>
              </a:solidFill>
              <a:effectLst/>
              <a:latin typeface="+mn-lt"/>
              <a:ea typeface="+mn-ea"/>
              <a:cs typeface="+mn-cs"/>
            </a:endParaRPr>
          </a:p>
          <a:p>
            <a:pPr lvl="1"/>
            <a:r>
              <a:rPr lang="en-GB" sz="1200" kern="1200" dirty="0">
                <a:solidFill>
                  <a:schemeClr val="tx1"/>
                </a:solidFill>
                <a:effectLst/>
                <a:latin typeface="+mn-lt"/>
                <a:ea typeface="+mn-ea"/>
                <a:cs typeface="+mn-cs"/>
              </a:rPr>
              <a:t>from </a:t>
            </a:r>
            <a:r>
              <a:rPr lang="en-BE" sz="1200" b="1" kern="1200" dirty="0">
                <a:solidFill>
                  <a:schemeClr val="tx1"/>
                </a:solidFill>
                <a:effectLst/>
                <a:latin typeface="+mn-lt"/>
                <a:ea typeface="+mn-ea"/>
                <a:cs typeface="+mn-cs"/>
              </a:rPr>
              <a:t>World Bank Open Data</a:t>
            </a:r>
            <a:r>
              <a:rPr lang="en-GB" sz="1200" kern="1200" dirty="0">
                <a:solidFill>
                  <a:schemeClr val="tx1"/>
                </a:solidFill>
                <a:effectLst/>
                <a:latin typeface="+mn-lt"/>
                <a:ea typeface="+mn-ea"/>
                <a:cs typeface="+mn-cs"/>
              </a:rPr>
              <a:t>, </a:t>
            </a:r>
            <a:endParaRPr lang="en-GB" sz="1100" kern="1200" dirty="0">
              <a:solidFill>
                <a:schemeClr val="tx1"/>
              </a:solidFill>
              <a:effectLst/>
              <a:latin typeface="+mn-lt"/>
              <a:ea typeface="+mn-ea"/>
              <a:cs typeface="+mn-cs"/>
            </a:endParaRPr>
          </a:p>
          <a:p>
            <a:pPr lvl="1"/>
            <a:r>
              <a:rPr lang="en-GB" sz="1200" kern="1200" dirty="0">
                <a:solidFill>
                  <a:schemeClr val="tx1"/>
                </a:solidFill>
                <a:effectLst/>
                <a:latin typeface="+mn-lt"/>
                <a:ea typeface="+mn-ea"/>
                <a:cs typeface="+mn-cs"/>
              </a:rPr>
              <a:t>providing </a:t>
            </a:r>
            <a:r>
              <a:rPr lang="en-GB" sz="1200" b="1" kern="1200" dirty="0">
                <a:solidFill>
                  <a:schemeClr val="tx1"/>
                </a:solidFill>
                <a:effectLst/>
                <a:latin typeface="+mn-lt"/>
                <a:ea typeface="+mn-ea"/>
                <a:cs typeface="+mn-cs"/>
              </a:rPr>
              <a:t>Swiss inflation data (CPI in %)</a:t>
            </a:r>
            <a:r>
              <a:rPr lang="en-GB" sz="1200" kern="1200" dirty="0">
                <a:solidFill>
                  <a:schemeClr val="tx1"/>
                </a:solidFill>
                <a:effectLst/>
                <a:latin typeface="+mn-lt"/>
                <a:ea typeface="+mn-ea"/>
                <a:cs typeface="+mn-cs"/>
              </a:rPr>
              <a:t>,</a:t>
            </a:r>
            <a:endParaRPr lang="en-GB" sz="1100" kern="1200" dirty="0">
              <a:solidFill>
                <a:schemeClr val="tx1"/>
              </a:solidFill>
              <a:effectLst/>
              <a:latin typeface="+mn-lt"/>
              <a:ea typeface="+mn-ea"/>
              <a:cs typeface="+mn-cs"/>
            </a:endParaRPr>
          </a:p>
          <a:p>
            <a:pPr lvl="1"/>
            <a:r>
              <a:rPr lang="en-BE" sz="1200" kern="1200" dirty="0">
                <a:solidFill>
                  <a:schemeClr val="tx1"/>
                </a:solidFill>
                <a:effectLst/>
                <a:latin typeface="+mn-lt"/>
                <a:ea typeface="+mn-ea"/>
                <a:cs typeface="+mn-cs"/>
              </a:rPr>
              <a:t>ranging </a:t>
            </a:r>
            <a:r>
              <a:rPr lang="en-BE" sz="1200" b="1" kern="1200" dirty="0">
                <a:solidFill>
                  <a:schemeClr val="tx1"/>
                </a:solidFill>
                <a:effectLst/>
                <a:latin typeface="+mn-lt"/>
                <a:ea typeface="+mn-ea"/>
                <a:cs typeface="+mn-cs"/>
              </a:rPr>
              <a:t>from 1960 to 2022</a:t>
            </a:r>
            <a:endParaRPr lang="en-GB" sz="1100" kern="1200" dirty="0">
              <a:solidFill>
                <a:schemeClr val="tx1"/>
              </a:solidFill>
              <a:effectLst/>
              <a:latin typeface="+mn-lt"/>
              <a:ea typeface="+mn-ea"/>
              <a:cs typeface="+mn-cs"/>
            </a:endParaRPr>
          </a:p>
          <a:p>
            <a:pPr lvl="1"/>
            <a:r>
              <a:rPr lang="en-BE" sz="1200" kern="1200" dirty="0">
                <a:solidFill>
                  <a:schemeClr val="tx1"/>
                </a:solidFill>
                <a:effectLst/>
                <a:latin typeface="+mn-lt"/>
                <a:ea typeface="+mn-ea"/>
                <a:cs typeface="+mn-cs"/>
              </a:rPr>
              <a:t>size </a:t>
            </a:r>
            <a:r>
              <a:rPr lang="en-BE" sz="1200" b="1" kern="1200" dirty="0">
                <a:solidFill>
                  <a:schemeClr val="tx1"/>
                </a:solidFill>
                <a:effectLst/>
                <a:latin typeface="+mn-lt"/>
                <a:ea typeface="+mn-ea"/>
                <a:cs typeface="+mn-cs"/>
              </a:rPr>
              <a:t>315 KB</a:t>
            </a:r>
            <a:endParaRPr lang="en-GB" sz="1100" kern="1200" dirty="0">
              <a:solidFill>
                <a:schemeClr val="tx1"/>
              </a:solidFill>
              <a:effectLst/>
              <a:latin typeface="+mn-lt"/>
              <a:ea typeface="+mn-ea"/>
              <a:cs typeface="+mn-cs"/>
            </a:endParaRPr>
          </a:p>
          <a:p>
            <a:pPr lvl="0"/>
            <a:r>
              <a:rPr lang="en-GB" sz="1200" kern="1200" dirty="0">
                <a:solidFill>
                  <a:schemeClr val="tx1"/>
                </a:solidFill>
                <a:effectLst/>
                <a:latin typeface="+mn-lt"/>
                <a:ea typeface="+mn-ea"/>
                <a:cs typeface="+mn-cs"/>
              </a:rPr>
              <a:t>"</a:t>
            </a:r>
            <a:r>
              <a:rPr lang="en-GB" sz="1200" b="1" kern="1200" dirty="0">
                <a:solidFill>
                  <a:schemeClr val="tx1"/>
                </a:solidFill>
                <a:effectLst/>
                <a:latin typeface="+mn-lt"/>
                <a:ea typeface="+mn-ea"/>
                <a:cs typeface="+mn-cs"/>
              </a:rPr>
              <a:t>snb-chart-data-rendeidglfzch-en-all-20230502_1430.xlsx</a:t>
            </a:r>
            <a:r>
              <a:rPr lang="en-GB" sz="1200" kern="1200" dirty="0">
                <a:solidFill>
                  <a:schemeClr val="tx1"/>
                </a:solidFill>
                <a:effectLst/>
                <a:latin typeface="+mn-lt"/>
                <a:ea typeface="+mn-ea"/>
                <a:cs typeface="+mn-cs"/>
              </a:rPr>
              <a:t>" </a:t>
            </a:r>
            <a:endParaRPr lang="en-GB" sz="1100" kern="1200" dirty="0">
              <a:solidFill>
                <a:schemeClr val="tx1"/>
              </a:solidFill>
              <a:effectLst/>
              <a:latin typeface="+mn-lt"/>
              <a:ea typeface="+mn-ea"/>
              <a:cs typeface="+mn-cs"/>
            </a:endParaRPr>
          </a:p>
          <a:p>
            <a:pPr lvl="1"/>
            <a:r>
              <a:rPr lang="en-GB" sz="1200" kern="1200" dirty="0">
                <a:solidFill>
                  <a:schemeClr val="tx1"/>
                </a:solidFill>
                <a:effectLst/>
                <a:latin typeface="+mn-lt"/>
                <a:ea typeface="+mn-ea"/>
                <a:cs typeface="+mn-cs"/>
              </a:rPr>
              <a:t>from </a:t>
            </a:r>
            <a:r>
              <a:rPr lang="en-GB" sz="1200" b="1" kern="1200" dirty="0">
                <a:solidFill>
                  <a:schemeClr val="tx1"/>
                </a:solidFill>
                <a:effectLst/>
                <a:latin typeface="+mn-lt"/>
                <a:ea typeface="+mn-ea"/>
                <a:cs typeface="+mn-cs"/>
              </a:rPr>
              <a:t>Swiss National Bank data portal</a:t>
            </a:r>
            <a:r>
              <a:rPr lang="en-GB" sz="1200" kern="1200" dirty="0">
                <a:solidFill>
                  <a:schemeClr val="tx1"/>
                </a:solidFill>
                <a:effectLst/>
                <a:latin typeface="+mn-lt"/>
                <a:ea typeface="+mn-ea"/>
                <a:cs typeface="+mn-cs"/>
              </a:rPr>
              <a:t>, </a:t>
            </a:r>
            <a:endParaRPr lang="en-GB" sz="1100" kern="1200" dirty="0">
              <a:solidFill>
                <a:schemeClr val="tx1"/>
              </a:solidFill>
              <a:effectLst/>
              <a:latin typeface="+mn-lt"/>
              <a:ea typeface="+mn-ea"/>
              <a:cs typeface="+mn-cs"/>
            </a:endParaRPr>
          </a:p>
          <a:p>
            <a:pPr lvl="1"/>
            <a:r>
              <a:rPr lang="en-GB" sz="1200" kern="1200" dirty="0">
                <a:solidFill>
                  <a:schemeClr val="tx1"/>
                </a:solidFill>
                <a:effectLst/>
                <a:latin typeface="+mn-lt"/>
                <a:ea typeface="+mn-ea"/>
                <a:cs typeface="+mn-cs"/>
              </a:rPr>
              <a:t>providing </a:t>
            </a:r>
            <a:r>
              <a:rPr lang="en-GB" sz="1200" b="1" kern="1200" dirty="0">
                <a:solidFill>
                  <a:schemeClr val="tx1"/>
                </a:solidFill>
                <a:effectLst/>
                <a:latin typeface="+mn-lt"/>
                <a:ea typeface="+mn-ea"/>
                <a:cs typeface="+mn-cs"/>
              </a:rPr>
              <a:t>CHF money market rates</a:t>
            </a:r>
            <a:r>
              <a:rPr lang="en-GB" sz="1200" kern="1200" dirty="0">
                <a:solidFill>
                  <a:schemeClr val="tx1"/>
                </a:solidFill>
                <a:effectLst/>
                <a:latin typeface="+mn-lt"/>
                <a:ea typeface="+mn-ea"/>
                <a:cs typeface="+mn-cs"/>
              </a:rPr>
              <a:t> </a:t>
            </a:r>
            <a:endParaRPr lang="en-GB" sz="1100" kern="1200" dirty="0">
              <a:solidFill>
                <a:schemeClr val="tx1"/>
              </a:solidFill>
              <a:effectLst/>
              <a:latin typeface="+mn-lt"/>
              <a:ea typeface="+mn-ea"/>
              <a:cs typeface="+mn-cs"/>
            </a:endParaRPr>
          </a:p>
          <a:p>
            <a:pPr lvl="1"/>
            <a:r>
              <a:rPr lang="en-BE" sz="1200" kern="1200" dirty="0">
                <a:solidFill>
                  <a:schemeClr val="tx1"/>
                </a:solidFill>
                <a:effectLst/>
                <a:latin typeface="+mn-lt"/>
                <a:ea typeface="+mn-ea"/>
                <a:cs typeface="+mn-cs"/>
              </a:rPr>
              <a:t>ranging </a:t>
            </a:r>
            <a:r>
              <a:rPr lang="en-BE" sz="1200" b="1" kern="1200" dirty="0">
                <a:solidFill>
                  <a:schemeClr val="tx1"/>
                </a:solidFill>
                <a:effectLst/>
                <a:latin typeface="+mn-lt"/>
                <a:ea typeface="+mn-ea"/>
                <a:cs typeface="+mn-cs"/>
              </a:rPr>
              <a:t>from 4 Jan 1988 to 28 April 2023</a:t>
            </a:r>
            <a:endParaRPr lang="en-GB" sz="1100" kern="1200" dirty="0">
              <a:solidFill>
                <a:schemeClr val="tx1"/>
              </a:solidFill>
              <a:effectLst/>
              <a:latin typeface="+mn-lt"/>
              <a:ea typeface="+mn-ea"/>
              <a:cs typeface="+mn-cs"/>
            </a:endParaRPr>
          </a:p>
          <a:p>
            <a:pPr lvl="1"/>
            <a:r>
              <a:rPr lang="en-BE" sz="1200" kern="1200" dirty="0">
                <a:solidFill>
                  <a:schemeClr val="tx1"/>
                </a:solidFill>
                <a:effectLst/>
                <a:latin typeface="+mn-lt"/>
                <a:ea typeface="+mn-ea"/>
                <a:cs typeface="+mn-cs"/>
              </a:rPr>
              <a:t>size </a:t>
            </a:r>
            <a:r>
              <a:rPr lang="en-BE" sz="1200" b="1" kern="1200" dirty="0">
                <a:solidFill>
                  <a:schemeClr val="tx1"/>
                </a:solidFill>
                <a:effectLst/>
                <a:latin typeface="+mn-lt"/>
                <a:ea typeface="+mn-ea"/>
                <a:cs typeface="+mn-cs"/>
              </a:rPr>
              <a:t>359 KB</a:t>
            </a:r>
            <a:endParaRPr lang="en-GB" sz="1100" kern="1200" dirty="0">
              <a:solidFill>
                <a:schemeClr val="tx1"/>
              </a:solidFill>
              <a:effectLst/>
              <a:latin typeface="+mn-lt"/>
              <a:ea typeface="+mn-ea"/>
              <a:cs typeface="+mn-cs"/>
            </a:endParaRPr>
          </a:p>
          <a:p>
            <a:pPr lvl="0"/>
            <a:r>
              <a:rPr lang="en-GB" sz="1200" kern="1200" dirty="0">
                <a:solidFill>
                  <a:schemeClr val="tx1"/>
                </a:solidFill>
                <a:effectLst/>
                <a:latin typeface="+mn-lt"/>
                <a:ea typeface="+mn-ea"/>
                <a:cs typeface="+mn-cs"/>
              </a:rPr>
              <a:t>"snb-chart-data-zimomach-en-all-20230502_1430.xlsx" </a:t>
            </a:r>
            <a:endParaRPr lang="en-GB" sz="1100" kern="1200" dirty="0">
              <a:solidFill>
                <a:schemeClr val="tx1"/>
              </a:solidFill>
              <a:effectLst/>
              <a:latin typeface="+mn-lt"/>
              <a:ea typeface="+mn-ea"/>
              <a:cs typeface="+mn-cs"/>
            </a:endParaRPr>
          </a:p>
          <a:p>
            <a:pPr lvl="1"/>
            <a:r>
              <a:rPr lang="en-GB" sz="1200" kern="1200" dirty="0">
                <a:solidFill>
                  <a:schemeClr val="tx1"/>
                </a:solidFill>
                <a:effectLst/>
                <a:latin typeface="+mn-lt"/>
                <a:ea typeface="+mn-ea"/>
                <a:cs typeface="+mn-cs"/>
              </a:rPr>
              <a:t>from </a:t>
            </a:r>
            <a:r>
              <a:rPr lang="en-GB" sz="1200" b="1" kern="1200" dirty="0">
                <a:solidFill>
                  <a:schemeClr val="tx1"/>
                </a:solidFill>
                <a:effectLst/>
                <a:latin typeface="+mn-lt"/>
                <a:ea typeface="+mn-ea"/>
                <a:cs typeface="+mn-cs"/>
              </a:rPr>
              <a:t>Swiss National Bank data portal</a:t>
            </a:r>
            <a:r>
              <a:rPr lang="en-GB" sz="1200" kern="1200" dirty="0">
                <a:solidFill>
                  <a:schemeClr val="tx1"/>
                </a:solidFill>
                <a:effectLst/>
                <a:latin typeface="+mn-lt"/>
                <a:ea typeface="+mn-ea"/>
                <a:cs typeface="+mn-cs"/>
              </a:rPr>
              <a:t>, </a:t>
            </a:r>
            <a:endParaRPr lang="en-GB" sz="1100" kern="1200" dirty="0">
              <a:solidFill>
                <a:schemeClr val="tx1"/>
              </a:solidFill>
              <a:effectLst/>
              <a:latin typeface="+mn-lt"/>
              <a:ea typeface="+mn-ea"/>
              <a:cs typeface="+mn-cs"/>
            </a:endParaRPr>
          </a:p>
          <a:p>
            <a:pPr lvl="1"/>
            <a:r>
              <a:rPr lang="en-GB" sz="1200" kern="1200" dirty="0">
                <a:solidFill>
                  <a:schemeClr val="tx1"/>
                </a:solidFill>
                <a:effectLst/>
                <a:latin typeface="+mn-lt"/>
                <a:ea typeface="+mn-ea"/>
                <a:cs typeface="+mn-cs"/>
              </a:rPr>
              <a:t>providing </a:t>
            </a:r>
            <a:r>
              <a:rPr lang="en-GB" sz="1200" b="1" kern="1200" dirty="0">
                <a:solidFill>
                  <a:schemeClr val="tx1"/>
                </a:solidFill>
                <a:effectLst/>
                <a:latin typeface="+mn-lt"/>
                <a:ea typeface="+mn-ea"/>
                <a:cs typeface="+mn-cs"/>
              </a:rPr>
              <a:t>CHF spot interest rates on Swiss Confederation bond issues</a:t>
            </a:r>
            <a:r>
              <a:rPr lang="en-GB" sz="1200" kern="1200" dirty="0">
                <a:solidFill>
                  <a:schemeClr val="tx1"/>
                </a:solidFill>
                <a:effectLst/>
                <a:latin typeface="+mn-lt"/>
                <a:ea typeface="+mn-ea"/>
                <a:cs typeface="+mn-cs"/>
              </a:rPr>
              <a:t> </a:t>
            </a:r>
            <a:endParaRPr lang="en-GB" sz="1100" kern="1200" dirty="0">
              <a:solidFill>
                <a:schemeClr val="tx1"/>
              </a:solidFill>
              <a:effectLst/>
              <a:latin typeface="+mn-lt"/>
              <a:ea typeface="+mn-ea"/>
              <a:cs typeface="+mn-cs"/>
            </a:endParaRPr>
          </a:p>
          <a:p>
            <a:pPr lvl="1"/>
            <a:r>
              <a:rPr lang="en-BE" sz="1200" kern="1200" dirty="0">
                <a:solidFill>
                  <a:schemeClr val="tx1"/>
                </a:solidFill>
                <a:effectLst/>
                <a:latin typeface="+mn-lt"/>
                <a:ea typeface="+mn-ea"/>
                <a:cs typeface="+mn-cs"/>
              </a:rPr>
              <a:t>ranging </a:t>
            </a:r>
            <a:r>
              <a:rPr lang="en-BE" sz="1200" b="1" kern="1200" dirty="0">
                <a:solidFill>
                  <a:schemeClr val="tx1"/>
                </a:solidFill>
                <a:effectLst/>
                <a:latin typeface="+mn-lt"/>
                <a:ea typeface="+mn-ea"/>
                <a:cs typeface="+mn-cs"/>
              </a:rPr>
              <a:t>from 3 Jan 2000 to 28 April 2023</a:t>
            </a:r>
            <a:endParaRPr lang="en-GB" sz="1100" kern="1200" dirty="0">
              <a:solidFill>
                <a:schemeClr val="tx1"/>
              </a:solidFill>
              <a:effectLst/>
              <a:latin typeface="+mn-lt"/>
              <a:ea typeface="+mn-ea"/>
              <a:cs typeface="+mn-cs"/>
            </a:endParaRPr>
          </a:p>
          <a:p>
            <a:pPr lvl="1"/>
            <a:r>
              <a:rPr lang="en-BE" sz="1200" kern="1200" dirty="0">
                <a:solidFill>
                  <a:schemeClr val="tx1"/>
                </a:solidFill>
                <a:effectLst/>
                <a:latin typeface="+mn-lt"/>
                <a:ea typeface="+mn-ea"/>
                <a:cs typeface="+mn-cs"/>
              </a:rPr>
              <a:t>size </a:t>
            </a:r>
            <a:r>
              <a:rPr lang="en-BE" sz="1200" b="1" kern="1200" dirty="0">
                <a:solidFill>
                  <a:schemeClr val="tx1"/>
                </a:solidFill>
                <a:effectLst/>
                <a:latin typeface="+mn-lt"/>
                <a:ea typeface="+mn-ea"/>
                <a:cs typeface="+mn-cs"/>
              </a:rPr>
              <a:t>177 KB</a:t>
            </a:r>
            <a:endParaRPr lang="en-GB" sz="1100" kern="1200" dirty="0">
              <a:solidFill>
                <a:schemeClr val="tx1"/>
              </a:solidFill>
              <a:effectLst/>
              <a:latin typeface="+mn-lt"/>
              <a:ea typeface="+mn-ea"/>
              <a:cs typeface="+mn-cs"/>
            </a:endParaRPr>
          </a:p>
          <a:p>
            <a:r>
              <a:rPr lang="en-GB" sz="1200" kern="1200" dirty="0">
                <a:solidFill>
                  <a:schemeClr val="tx1"/>
                </a:solidFill>
                <a:effectLst/>
                <a:latin typeface="+mn-lt"/>
                <a:ea typeface="+mn-ea"/>
                <a:cs typeface="+mn-cs"/>
              </a:rPr>
              <a:t>These sources are both reliable and comprehensive, thus well-suited for our research objectives.</a:t>
            </a:r>
            <a:endParaRPr lang="en-BE" sz="1200" kern="1200" dirty="0">
              <a:solidFill>
                <a:schemeClr val="tx1"/>
              </a:solidFill>
              <a:effectLst/>
              <a:latin typeface="+mn-lt"/>
              <a:ea typeface="+mn-ea"/>
              <a:cs typeface="+mn-cs"/>
            </a:endParaRPr>
          </a:p>
          <a:p>
            <a:endParaRPr lang="en-BE" sz="1200" kern="1200" dirty="0">
              <a:solidFill>
                <a:schemeClr val="tx1"/>
              </a:solidFill>
              <a:effectLst/>
              <a:latin typeface="+mn-lt"/>
              <a:ea typeface="+mn-ea"/>
              <a:cs typeface="+mn-cs"/>
            </a:endParaRPr>
          </a:p>
          <a:p>
            <a:r>
              <a:rPr lang="en-GB" sz="1100" u="sng" kern="1200" dirty="0">
                <a:solidFill>
                  <a:schemeClr val="tx1"/>
                </a:solidFill>
                <a:effectLst/>
                <a:latin typeface="+mn-lt"/>
                <a:ea typeface="+mn-ea"/>
                <a:cs typeface="+mn-cs"/>
              </a:rPr>
              <a:t>Collecting data</a:t>
            </a:r>
            <a:r>
              <a:rPr lang="en-GB" sz="1100" kern="1200" dirty="0">
                <a:solidFill>
                  <a:schemeClr val="tx1"/>
                </a:solidFill>
                <a:effectLst/>
                <a:latin typeface="+mn-lt"/>
                <a:ea typeface="+mn-ea"/>
                <a:cs typeface="+mn-cs"/>
              </a:rPr>
              <a:t> was a significant task as it required </a:t>
            </a:r>
            <a:r>
              <a:rPr lang="en-GB" sz="1100" b="1" kern="1200" dirty="0">
                <a:solidFill>
                  <a:schemeClr val="tx1"/>
                </a:solidFill>
                <a:effectLst/>
                <a:latin typeface="+mn-lt"/>
                <a:ea typeface="+mn-ea"/>
                <a:cs typeface="+mn-cs"/>
              </a:rPr>
              <a:t>dealing with </a:t>
            </a:r>
            <a:r>
              <a:rPr lang="en-BE" sz="1100" b="1" kern="1200" dirty="0">
                <a:solidFill>
                  <a:schemeClr val="tx1"/>
                </a:solidFill>
                <a:effectLst/>
                <a:latin typeface="+mn-lt"/>
                <a:ea typeface="+mn-ea"/>
                <a:cs typeface="+mn-cs"/>
              </a:rPr>
              <a:t>different</a:t>
            </a:r>
            <a:r>
              <a:rPr lang="en-GB" sz="1100" b="1" kern="1200" dirty="0">
                <a:solidFill>
                  <a:schemeClr val="tx1"/>
                </a:solidFill>
                <a:effectLst/>
                <a:latin typeface="+mn-lt"/>
                <a:ea typeface="+mn-ea"/>
                <a:cs typeface="+mn-cs"/>
              </a:rPr>
              <a:t> sources, each with different data formats</a:t>
            </a:r>
            <a:r>
              <a:rPr lang="en-GB" sz="1100" kern="1200" dirty="0">
                <a:solidFill>
                  <a:schemeClr val="tx1"/>
                </a:solidFill>
                <a:effectLst/>
                <a:latin typeface="+mn-lt"/>
                <a:ea typeface="+mn-ea"/>
                <a:cs typeface="+mn-cs"/>
              </a:rPr>
              <a:t>. We used specific libraries and functions in R to load data from Excel</a:t>
            </a:r>
            <a:r>
              <a:rPr lang="en-BE" sz="1100" kern="1200" dirty="0">
                <a:solidFill>
                  <a:schemeClr val="tx1"/>
                </a:solidFill>
                <a:effectLst/>
                <a:latin typeface="+mn-lt"/>
                <a:ea typeface="+mn-ea"/>
                <a:cs typeface="+mn-cs"/>
              </a:rPr>
              <a:t> files</a:t>
            </a:r>
            <a:r>
              <a:rPr lang="en-GB" sz="1100" kern="1200" dirty="0">
                <a:solidFill>
                  <a:schemeClr val="tx1"/>
                </a:solidFill>
                <a:effectLst/>
                <a:latin typeface="+mn-lt"/>
                <a:ea typeface="+mn-ea"/>
                <a:cs typeface="+mn-cs"/>
              </a:rPr>
              <a:t>, convert data types, and select the necessary parts of the data. Seeing as the different files include </a:t>
            </a:r>
            <a:r>
              <a:rPr lang="en-US" sz="1100" kern="1200" dirty="0">
                <a:solidFill>
                  <a:schemeClr val="tx1"/>
                </a:solidFill>
                <a:effectLst/>
                <a:latin typeface="+mn-lt"/>
                <a:ea typeface="+mn-ea"/>
                <a:cs typeface="+mn-cs"/>
              </a:rPr>
              <a:t>the desired data in different </a:t>
            </a:r>
            <a:r>
              <a:rPr lang="en-GB" sz="1100" kern="1200" dirty="0">
                <a:solidFill>
                  <a:schemeClr val="tx1"/>
                </a:solidFill>
                <a:effectLst/>
                <a:latin typeface="+mn-lt"/>
                <a:ea typeface="+mn-ea"/>
                <a:cs typeface="+mn-cs"/>
              </a:rPr>
              <a:t>tabs, rows and columns, we had to navigate through this to correctly extract </a:t>
            </a:r>
            <a:r>
              <a:rPr lang="en-US" sz="1100" kern="1200" dirty="0">
                <a:solidFill>
                  <a:schemeClr val="tx1"/>
                </a:solidFill>
                <a:effectLst/>
                <a:latin typeface="+mn-lt"/>
                <a:ea typeface="+mn-ea"/>
                <a:cs typeface="+mn-cs"/>
              </a:rPr>
              <a:t>our data</a:t>
            </a:r>
            <a:r>
              <a:rPr lang="en-GB" sz="1100" kern="1200" dirty="0">
                <a:solidFill>
                  <a:schemeClr val="tx1"/>
                </a:solidFill>
                <a:effectLst/>
                <a:latin typeface="+mn-lt"/>
                <a:ea typeface="+mn-ea"/>
                <a:cs typeface="+mn-cs"/>
              </a:rPr>
              <a:t>, </a:t>
            </a:r>
            <a:r>
              <a:rPr lang="en-US" sz="1100" kern="1200" dirty="0">
                <a:solidFill>
                  <a:schemeClr val="tx1"/>
                </a:solidFill>
                <a:effectLst/>
                <a:latin typeface="+mn-lt"/>
                <a:ea typeface="+mn-ea"/>
                <a:cs typeface="+mn-cs"/>
              </a:rPr>
              <a:t>by identifying and selecting the correct tabs, rows, and columns from each file</a:t>
            </a:r>
            <a:r>
              <a:rPr lang="en-BE" sz="1100" kern="1200" dirty="0">
                <a:solidFill>
                  <a:schemeClr val="tx1"/>
                </a:solidFill>
                <a:effectLst/>
                <a:latin typeface="+mn-lt"/>
                <a:ea typeface="+mn-ea"/>
                <a:cs typeface="+mn-cs"/>
              </a:rPr>
              <a:t>.</a:t>
            </a:r>
            <a:endParaRPr lang="en-GB" sz="1100" kern="1200" dirty="0">
              <a:solidFill>
                <a:schemeClr val="tx1"/>
              </a:solidFill>
              <a:effectLst/>
              <a:latin typeface="+mn-lt"/>
              <a:ea typeface="+mn-ea"/>
              <a:cs typeface="+mn-cs"/>
            </a:endParaRPr>
          </a:p>
          <a:p>
            <a:r>
              <a:rPr lang="en-BE" sz="1100" kern="1200" dirty="0">
                <a:solidFill>
                  <a:schemeClr val="tx1"/>
                </a:solidFill>
                <a:effectLst/>
                <a:latin typeface="+mn-lt"/>
                <a:ea typeface="+mn-ea"/>
                <a:cs typeface="+mn-cs"/>
              </a:rPr>
              <a:t>We </a:t>
            </a:r>
            <a:r>
              <a:rPr lang="en-BE" sz="1100" b="1" kern="1200" dirty="0">
                <a:solidFill>
                  <a:schemeClr val="tx1"/>
                </a:solidFill>
                <a:effectLst/>
                <a:latin typeface="+mn-lt"/>
                <a:ea typeface="+mn-ea"/>
                <a:cs typeface="+mn-cs"/>
              </a:rPr>
              <a:t>loaded and stored the relevant raw data into R data frames</a:t>
            </a:r>
            <a:r>
              <a:rPr lang="en-GB" sz="1100" kern="1200" dirty="0">
                <a:solidFill>
                  <a:schemeClr val="tx1"/>
                </a:solidFill>
                <a:effectLst/>
                <a:latin typeface="+mn-lt"/>
                <a:ea typeface="+mn-ea"/>
                <a:cs typeface="+mn-cs"/>
              </a:rPr>
              <a:t>:</a:t>
            </a:r>
          </a:p>
          <a:p>
            <a:pPr lvl="0"/>
            <a:r>
              <a:rPr lang="en-GB" sz="1100" kern="1200" dirty="0">
                <a:solidFill>
                  <a:schemeClr val="tx1"/>
                </a:solidFill>
                <a:effectLst/>
                <a:latin typeface="+mn-lt"/>
                <a:ea typeface="+mn-ea"/>
                <a:cs typeface="+mn-cs"/>
              </a:rPr>
              <a:t>"</a:t>
            </a:r>
            <a:r>
              <a:rPr lang="en-GB" sz="1100" b="1" kern="1200" dirty="0" err="1">
                <a:solidFill>
                  <a:schemeClr val="tx1"/>
                </a:solidFill>
                <a:effectLst/>
                <a:latin typeface="+mn-lt"/>
                <a:ea typeface="+mn-ea"/>
                <a:cs typeface="+mn-cs"/>
              </a:rPr>
              <a:t>index_prices_local_currencies</a:t>
            </a:r>
            <a:r>
              <a:rPr lang="en-GB" sz="1100" kern="1200" dirty="0">
                <a:solidFill>
                  <a:schemeClr val="tx1"/>
                </a:solidFill>
                <a:effectLst/>
                <a:latin typeface="+mn-lt"/>
                <a:ea typeface="+mn-ea"/>
                <a:cs typeface="+mn-cs"/>
              </a:rPr>
              <a:t>": </a:t>
            </a:r>
            <a:r>
              <a:rPr lang="en-US" sz="1100" b="1" kern="1200" dirty="0">
                <a:solidFill>
                  <a:schemeClr val="tx1"/>
                </a:solidFill>
                <a:effectLst/>
                <a:latin typeface="+mn-lt"/>
                <a:ea typeface="+mn-ea"/>
                <a:cs typeface="+mn-cs"/>
              </a:rPr>
              <a:t>daily price data of selected indices, denoted in their local currency</a:t>
            </a:r>
            <a:r>
              <a:rPr lang="en-US" sz="1100" kern="1200" dirty="0">
                <a:solidFill>
                  <a:schemeClr val="tx1"/>
                </a:solidFill>
                <a:effectLst/>
                <a:latin typeface="+mn-lt"/>
                <a:ea typeface="+mn-ea"/>
                <a:cs typeface="+mn-cs"/>
              </a:rPr>
              <a:t>;</a:t>
            </a:r>
            <a:endParaRPr lang="en-GB" sz="1100" kern="1200" dirty="0">
              <a:solidFill>
                <a:schemeClr val="tx1"/>
              </a:solidFill>
              <a:effectLst/>
              <a:latin typeface="+mn-lt"/>
              <a:ea typeface="+mn-ea"/>
              <a:cs typeface="+mn-cs"/>
            </a:endParaRPr>
          </a:p>
          <a:p>
            <a:pPr lvl="0"/>
            <a:r>
              <a:rPr lang="en-GB" sz="1100" kern="1200" dirty="0">
                <a:solidFill>
                  <a:schemeClr val="tx1"/>
                </a:solidFill>
                <a:effectLst/>
                <a:latin typeface="+mn-lt"/>
                <a:ea typeface="+mn-ea"/>
                <a:cs typeface="+mn-cs"/>
              </a:rPr>
              <a:t>"</a:t>
            </a:r>
            <a:r>
              <a:rPr lang="en-GB" sz="1100" b="1" kern="1200" dirty="0">
                <a:solidFill>
                  <a:schemeClr val="tx1"/>
                </a:solidFill>
                <a:effectLst/>
                <a:latin typeface="+mn-lt"/>
                <a:ea typeface="+mn-ea"/>
                <a:cs typeface="+mn-cs"/>
              </a:rPr>
              <a:t>CHF_FX</a:t>
            </a:r>
            <a:r>
              <a:rPr lang="en-GB" sz="1100" kern="1200" dirty="0">
                <a:solidFill>
                  <a:schemeClr val="tx1"/>
                </a:solidFill>
                <a:effectLst/>
                <a:latin typeface="+mn-lt"/>
                <a:ea typeface="+mn-ea"/>
                <a:cs typeface="+mn-cs"/>
              </a:rPr>
              <a:t>": </a:t>
            </a:r>
            <a:r>
              <a:rPr lang="en-US" sz="1100" b="1" kern="1200" dirty="0">
                <a:solidFill>
                  <a:schemeClr val="tx1"/>
                </a:solidFill>
                <a:effectLst/>
                <a:latin typeface="+mn-lt"/>
                <a:ea typeface="+mn-ea"/>
                <a:cs typeface="+mn-cs"/>
              </a:rPr>
              <a:t>daily price data of selected currency pairs</a:t>
            </a:r>
            <a:r>
              <a:rPr lang="en-US" sz="1100" kern="1200" dirty="0">
                <a:solidFill>
                  <a:schemeClr val="tx1"/>
                </a:solidFill>
                <a:effectLst/>
                <a:latin typeface="+mn-lt"/>
                <a:ea typeface="+mn-ea"/>
                <a:cs typeface="+mn-cs"/>
              </a:rPr>
              <a:t>;</a:t>
            </a:r>
            <a:endParaRPr lang="en-GB" sz="1100" kern="1200" dirty="0">
              <a:solidFill>
                <a:schemeClr val="tx1"/>
              </a:solidFill>
              <a:effectLst/>
              <a:latin typeface="+mn-lt"/>
              <a:ea typeface="+mn-ea"/>
              <a:cs typeface="+mn-cs"/>
            </a:endParaRPr>
          </a:p>
          <a:p>
            <a:pPr lvl="0"/>
            <a:r>
              <a:rPr lang="en-GB" sz="1100" kern="1200" dirty="0">
                <a:solidFill>
                  <a:schemeClr val="tx1"/>
                </a:solidFill>
                <a:effectLst/>
                <a:latin typeface="+mn-lt"/>
                <a:ea typeface="+mn-ea"/>
                <a:cs typeface="+mn-cs"/>
              </a:rPr>
              <a:t>"</a:t>
            </a:r>
            <a:r>
              <a:rPr lang="en-GB" sz="1100" b="1" kern="1200" dirty="0" err="1">
                <a:solidFill>
                  <a:schemeClr val="tx1"/>
                </a:solidFill>
                <a:effectLst/>
                <a:latin typeface="+mn-lt"/>
                <a:ea typeface="+mn-ea"/>
                <a:cs typeface="+mn-cs"/>
              </a:rPr>
              <a:t>swiss_inflation</a:t>
            </a:r>
            <a:r>
              <a:rPr lang="en-GB" sz="1100" kern="1200" dirty="0">
                <a:solidFill>
                  <a:schemeClr val="tx1"/>
                </a:solidFill>
                <a:effectLst/>
                <a:latin typeface="+mn-lt"/>
                <a:ea typeface="+mn-ea"/>
                <a:cs typeface="+mn-cs"/>
              </a:rPr>
              <a:t>": </a:t>
            </a:r>
            <a:r>
              <a:rPr lang="en-US" sz="1100" b="1" kern="1200" dirty="0">
                <a:solidFill>
                  <a:schemeClr val="tx1"/>
                </a:solidFill>
                <a:effectLst/>
                <a:latin typeface="+mn-lt"/>
                <a:ea typeface="+mn-ea"/>
                <a:cs typeface="+mn-cs"/>
              </a:rPr>
              <a:t>annual Swiss inflation data (CPI in %)</a:t>
            </a:r>
            <a:r>
              <a:rPr lang="en-US" sz="1100" kern="1200" dirty="0">
                <a:solidFill>
                  <a:schemeClr val="tx1"/>
                </a:solidFill>
                <a:effectLst/>
                <a:latin typeface="+mn-lt"/>
                <a:ea typeface="+mn-ea"/>
                <a:cs typeface="+mn-cs"/>
              </a:rPr>
              <a:t>;</a:t>
            </a:r>
            <a:endParaRPr lang="en-GB" sz="1100" kern="1200" dirty="0">
              <a:solidFill>
                <a:schemeClr val="tx1"/>
              </a:solidFill>
              <a:effectLst/>
              <a:latin typeface="+mn-lt"/>
              <a:ea typeface="+mn-ea"/>
              <a:cs typeface="+mn-cs"/>
            </a:endParaRPr>
          </a:p>
          <a:p>
            <a:pPr lvl="0"/>
            <a:r>
              <a:rPr lang="en-GB" sz="1100" kern="1200" dirty="0">
                <a:solidFill>
                  <a:schemeClr val="tx1"/>
                </a:solidFill>
                <a:effectLst/>
                <a:latin typeface="+mn-lt"/>
                <a:ea typeface="+mn-ea"/>
                <a:cs typeface="+mn-cs"/>
              </a:rPr>
              <a:t>"</a:t>
            </a:r>
            <a:r>
              <a:rPr lang="en-GB" sz="1100" b="1" kern="1200" dirty="0" err="1">
                <a:solidFill>
                  <a:schemeClr val="tx1"/>
                </a:solidFill>
                <a:effectLst/>
                <a:latin typeface="+mn-lt"/>
                <a:ea typeface="+mn-ea"/>
                <a:cs typeface="+mn-cs"/>
              </a:rPr>
              <a:t>CHF_rf_rates</a:t>
            </a:r>
            <a:r>
              <a:rPr lang="en-GB" sz="1100" kern="1200" dirty="0">
                <a:solidFill>
                  <a:schemeClr val="tx1"/>
                </a:solidFill>
                <a:effectLst/>
                <a:latin typeface="+mn-lt"/>
                <a:ea typeface="+mn-ea"/>
                <a:cs typeface="+mn-cs"/>
              </a:rPr>
              <a:t>": </a:t>
            </a:r>
            <a:r>
              <a:rPr lang="en-US" sz="1100" b="1" kern="1200" dirty="0">
                <a:solidFill>
                  <a:schemeClr val="tx1"/>
                </a:solidFill>
                <a:effectLst/>
                <a:latin typeface="+mn-lt"/>
                <a:ea typeface="+mn-ea"/>
                <a:cs typeface="+mn-cs"/>
              </a:rPr>
              <a:t>daily CHF money market rates and spot interest rates on Swiss confederation bond issues</a:t>
            </a:r>
            <a:r>
              <a:rPr lang="en-US" sz="1100" kern="1200" dirty="0">
                <a:solidFill>
                  <a:schemeClr val="tx1"/>
                </a:solidFill>
                <a:effectLst/>
                <a:latin typeface="+mn-lt"/>
                <a:ea typeface="+mn-ea"/>
                <a:cs typeface="+mn-cs"/>
              </a:rPr>
              <a:t>.</a:t>
            </a:r>
            <a:endParaRPr lang="en-GB" sz="1100" kern="1200" dirty="0">
              <a:solidFill>
                <a:schemeClr val="tx1"/>
              </a:solidFill>
              <a:effectLst/>
              <a:latin typeface="+mn-lt"/>
              <a:ea typeface="+mn-ea"/>
              <a:cs typeface="+mn-cs"/>
            </a:endParaRPr>
          </a:p>
          <a:p>
            <a:r>
              <a:rPr lang="en-BE" sz="1100" kern="1200" dirty="0">
                <a:solidFill>
                  <a:schemeClr val="tx1"/>
                </a:solidFill>
                <a:effectLst/>
                <a:latin typeface="+mn-lt"/>
                <a:ea typeface="+mn-ea"/>
                <a:cs typeface="+mn-cs"/>
              </a:rPr>
              <a:t>Notice that for </a:t>
            </a:r>
            <a:r>
              <a:rPr lang="en-BE" sz="1100" u="sng" kern="1200" dirty="0">
                <a:solidFill>
                  <a:schemeClr val="tx1"/>
                </a:solidFill>
                <a:effectLst/>
                <a:latin typeface="+mn-lt"/>
                <a:ea typeface="+mn-ea"/>
                <a:cs typeface="+mn-cs"/>
              </a:rPr>
              <a:t>data storage</a:t>
            </a:r>
            <a:r>
              <a:rPr lang="en-BE" sz="1100" kern="1200" dirty="0">
                <a:solidFill>
                  <a:schemeClr val="tx1"/>
                </a:solidFill>
                <a:effectLst/>
                <a:latin typeface="+mn-lt"/>
                <a:ea typeface="+mn-ea"/>
                <a:cs typeface="+mn-cs"/>
              </a:rPr>
              <a:t>, we </a:t>
            </a:r>
            <a:r>
              <a:rPr lang="en-BE" sz="1100" b="1" kern="1200" dirty="0">
                <a:solidFill>
                  <a:schemeClr val="tx1"/>
                </a:solidFill>
                <a:effectLst/>
                <a:latin typeface="+mn-lt"/>
                <a:ea typeface="+mn-ea"/>
                <a:cs typeface="+mn-cs"/>
              </a:rPr>
              <a:t>also</a:t>
            </a:r>
            <a:r>
              <a:rPr lang="en-BE" sz="1100" kern="1200" dirty="0">
                <a:solidFill>
                  <a:schemeClr val="tx1"/>
                </a:solidFill>
                <a:effectLst/>
                <a:latin typeface="+mn-lt"/>
                <a:ea typeface="+mn-ea"/>
                <a:cs typeface="+mn-cs"/>
              </a:rPr>
              <a:t> </a:t>
            </a:r>
            <a:r>
              <a:rPr lang="en-BE" sz="1100" b="1" kern="1200" dirty="0">
                <a:solidFill>
                  <a:schemeClr val="tx1"/>
                </a:solidFill>
                <a:effectLst/>
                <a:latin typeface="+mn-lt"/>
                <a:ea typeface="+mn-ea"/>
                <a:cs typeface="+mn-cs"/>
              </a:rPr>
              <a:t>kept the relatively small raw data in its original (Excel) formats</a:t>
            </a:r>
            <a:r>
              <a:rPr lang="en-BE" sz="1100" kern="1200" dirty="0">
                <a:solidFill>
                  <a:schemeClr val="tx1"/>
                </a:solidFill>
                <a:effectLst/>
                <a:latin typeface="+mn-lt"/>
                <a:ea typeface="+mn-ea"/>
                <a:cs typeface="+mn-cs"/>
              </a:rPr>
              <a:t> </a:t>
            </a:r>
            <a:r>
              <a:rPr lang="en-GB" sz="1100" kern="1200" dirty="0">
                <a:solidFill>
                  <a:schemeClr val="tx1"/>
                </a:solidFill>
                <a:effectLst/>
                <a:latin typeface="+mn-lt"/>
                <a:ea typeface="+mn-ea"/>
                <a:cs typeface="+mn-cs"/>
              </a:rPr>
              <a:t>for manual review and verification</a:t>
            </a:r>
            <a:r>
              <a:rPr lang="en-BE" sz="1100" kern="1200" dirty="0">
                <a:solidFill>
                  <a:schemeClr val="tx1"/>
                </a:solidFill>
                <a:effectLst/>
                <a:latin typeface="+mn-lt"/>
                <a:ea typeface="+mn-ea"/>
                <a:cs typeface="+mn-cs"/>
              </a:rPr>
              <a:t>. From these relatively small data frames, we </a:t>
            </a:r>
            <a:r>
              <a:rPr lang="en-BE" sz="1100" b="1" kern="1200" dirty="0">
                <a:solidFill>
                  <a:schemeClr val="tx1"/>
                </a:solidFill>
                <a:effectLst/>
                <a:latin typeface="+mn-lt"/>
                <a:ea typeface="+mn-ea"/>
                <a:cs typeface="+mn-cs"/>
              </a:rPr>
              <a:t>generated much larger data frames which were immediately </a:t>
            </a:r>
            <a:r>
              <a:rPr lang="en-GB" sz="1100" b="1" kern="1200" dirty="0">
                <a:solidFill>
                  <a:schemeClr val="tx1"/>
                </a:solidFill>
                <a:effectLst/>
                <a:latin typeface="+mn-lt"/>
                <a:ea typeface="+mn-ea"/>
                <a:cs typeface="+mn-cs"/>
              </a:rPr>
              <a:t>stored in a more efficient manner</a:t>
            </a:r>
            <a:r>
              <a:rPr lang="en-BE" sz="1100" b="1" kern="1200" dirty="0">
                <a:solidFill>
                  <a:schemeClr val="tx1"/>
                </a:solidFill>
                <a:effectLst/>
                <a:latin typeface="+mn-lt"/>
                <a:ea typeface="+mn-ea"/>
                <a:cs typeface="+mn-cs"/>
              </a:rPr>
              <a:t> (how?)</a:t>
            </a:r>
            <a:r>
              <a:rPr lang="en-BE" sz="1100" kern="1200" dirty="0">
                <a:solidFill>
                  <a:schemeClr val="tx1"/>
                </a:solidFill>
                <a:effectLst/>
                <a:latin typeface="+mn-lt"/>
                <a:ea typeface="+mn-ea"/>
                <a:cs typeface="+mn-cs"/>
              </a:rPr>
              <a:t> </a:t>
            </a:r>
            <a:r>
              <a:rPr lang="en-GB" sz="1100" kern="1200" dirty="0">
                <a:solidFill>
                  <a:schemeClr val="tx1"/>
                </a:solidFill>
                <a:effectLst/>
                <a:latin typeface="+mn-lt"/>
                <a:ea typeface="+mn-ea"/>
                <a:cs typeface="+mn-cs"/>
              </a:rPr>
              <a:t>for computational efficiency and the ease of management throughout the subsequent stages of our research.</a:t>
            </a:r>
          </a:p>
          <a:p>
            <a:endParaRPr lang="en-GB" sz="1100" dirty="0"/>
          </a:p>
          <a:p>
            <a:endParaRPr lang="en-GB" sz="1100" kern="1200" dirty="0">
              <a:solidFill>
                <a:schemeClr val="tx1"/>
              </a:solidFill>
              <a:effectLst/>
              <a:latin typeface="+mn-lt"/>
              <a:ea typeface="+mn-ea"/>
              <a:cs typeface="+mn-cs"/>
            </a:endParaRPr>
          </a:p>
          <a:p>
            <a:endParaRPr lang="en-GB" dirty="0"/>
          </a:p>
        </p:txBody>
      </p:sp>
      <p:sp>
        <p:nvSpPr>
          <p:cNvPr id="4" name="Slide Number Placeholder 3"/>
          <p:cNvSpPr>
            <a:spLocks noGrp="1"/>
          </p:cNvSpPr>
          <p:nvPr>
            <p:ph type="sldNum" sz="quarter" idx="10"/>
          </p:nvPr>
        </p:nvSpPr>
        <p:spPr/>
        <p:txBody>
          <a:bodyPr/>
          <a:lstStyle/>
          <a:p>
            <a:fld id="{CACB6E09-014D-47B2-8FC7-E5DDFED08A3C}" type="slidenum">
              <a:rPr lang="en-GB" smtClean="0"/>
              <a:t>10</a:t>
            </a:fld>
            <a:endParaRPr lang="en-GB"/>
          </a:p>
        </p:txBody>
      </p:sp>
    </p:spTree>
    <p:extLst>
      <p:ext uri="{BB962C8B-B14F-4D97-AF65-F5344CB8AC3E}">
        <p14:creationId xmlns:p14="http://schemas.microsoft.com/office/powerpoint/2010/main" val="41762689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solidFill>
                  <a:schemeClr val="bg1"/>
                </a:solidFill>
              </a:rPr>
              <a:t>Our </a:t>
            </a:r>
            <a:r>
              <a:rPr lang="en-GB" u="sng" dirty="0">
                <a:solidFill>
                  <a:schemeClr val="bg1"/>
                </a:solidFill>
              </a:rPr>
              <a:t>cleaning and preparation of the data</a:t>
            </a:r>
            <a:r>
              <a:rPr lang="en-GB" dirty="0">
                <a:solidFill>
                  <a:schemeClr val="bg1"/>
                </a:solidFill>
              </a:rPr>
              <a:t> required several key steps. These steps entailed:</a:t>
            </a:r>
          </a:p>
          <a:p>
            <a:pPr lvl="1"/>
            <a:r>
              <a:rPr lang="en-GB" b="1" dirty="0">
                <a:solidFill>
                  <a:schemeClr val="bg1"/>
                </a:solidFill>
              </a:rPr>
              <a:t>aligning dates across different </a:t>
            </a:r>
            <a:r>
              <a:rPr lang="en-BE" b="1" dirty="0">
                <a:solidFill>
                  <a:schemeClr val="bg1"/>
                </a:solidFill>
              </a:rPr>
              <a:t>data frames</a:t>
            </a:r>
            <a:r>
              <a:rPr lang="en-GB" dirty="0">
                <a:solidFill>
                  <a:schemeClr val="bg1"/>
                </a:solidFill>
              </a:rPr>
              <a:t> to ensure uniformity;</a:t>
            </a:r>
          </a:p>
          <a:p>
            <a:pPr lvl="1"/>
            <a:r>
              <a:rPr lang="en-GB" b="1" dirty="0">
                <a:solidFill>
                  <a:schemeClr val="bg1"/>
                </a:solidFill>
              </a:rPr>
              <a:t>sorting and filtering data</a:t>
            </a:r>
            <a:r>
              <a:rPr lang="en-BE" dirty="0">
                <a:solidFill>
                  <a:schemeClr val="bg1"/>
                </a:solidFill>
              </a:rPr>
              <a:t> to ensure uniformity</a:t>
            </a:r>
            <a:r>
              <a:rPr lang="en-GB" dirty="0">
                <a:solidFill>
                  <a:schemeClr val="bg1"/>
                </a:solidFill>
              </a:rPr>
              <a:t>;</a:t>
            </a:r>
          </a:p>
          <a:p>
            <a:pPr lvl="1"/>
            <a:r>
              <a:rPr lang="en-GB" b="1" dirty="0">
                <a:solidFill>
                  <a:schemeClr val="bg1"/>
                </a:solidFill>
              </a:rPr>
              <a:t>revising column names</a:t>
            </a:r>
            <a:r>
              <a:rPr lang="en-GB" dirty="0">
                <a:solidFill>
                  <a:schemeClr val="bg1"/>
                </a:solidFill>
              </a:rPr>
              <a:t> for better comprehension;</a:t>
            </a:r>
          </a:p>
          <a:p>
            <a:pPr lvl="1"/>
            <a:r>
              <a:rPr lang="en-BE" b="1" dirty="0">
                <a:solidFill>
                  <a:schemeClr val="bg1"/>
                </a:solidFill>
              </a:rPr>
              <a:t>recalculating </a:t>
            </a:r>
            <a:r>
              <a:rPr lang="en-GB" b="1" dirty="0">
                <a:solidFill>
                  <a:schemeClr val="bg1"/>
                </a:solidFill>
              </a:rPr>
              <a:t>inflation values into percentages</a:t>
            </a:r>
            <a:r>
              <a:rPr lang="en-GB" dirty="0">
                <a:solidFill>
                  <a:schemeClr val="bg1"/>
                </a:solidFill>
              </a:rPr>
              <a:t> for computational ease;</a:t>
            </a:r>
          </a:p>
          <a:p>
            <a:pPr lvl="1"/>
            <a:r>
              <a:rPr lang="en-BE" b="1" dirty="0">
                <a:solidFill>
                  <a:schemeClr val="bg1"/>
                </a:solidFill>
              </a:rPr>
              <a:t>removing</a:t>
            </a:r>
            <a:r>
              <a:rPr lang="en-GB" b="1" dirty="0">
                <a:solidFill>
                  <a:schemeClr val="bg1"/>
                </a:solidFill>
              </a:rPr>
              <a:t> columns (indices) that </a:t>
            </a:r>
            <a:r>
              <a:rPr lang="en-BE" b="1" dirty="0">
                <a:solidFill>
                  <a:schemeClr val="bg1"/>
                </a:solidFill>
              </a:rPr>
              <a:t>did not contain sufficiently long dated</a:t>
            </a:r>
            <a:r>
              <a:rPr lang="en-GB" b="1" dirty="0">
                <a:solidFill>
                  <a:schemeClr val="bg1"/>
                </a:solidFill>
              </a:rPr>
              <a:t> price data and were not essential</a:t>
            </a:r>
            <a:r>
              <a:rPr lang="en-GB" dirty="0">
                <a:solidFill>
                  <a:schemeClr val="bg1"/>
                </a:solidFill>
              </a:rPr>
              <a:t> to creating </a:t>
            </a:r>
            <a:r>
              <a:rPr lang="en-BE" dirty="0">
                <a:solidFill>
                  <a:schemeClr val="bg1"/>
                </a:solidFill>
              </a:rPr>
              <a:t>the most relevant </a:t>
            </a:r>
            <a:r>
              <a:rPr lang="en-GB" dirty="0">
                <a:solidFill>
                  <a:schemeClr val="bg1"/>
                </a:solidFill>
              </a:rPr>
              <a:t>combinations of indices</a:t>
            </a:r>
            <a:r>
              <a:rPr lang="en-BE" dirty="0">
                <a:solidFill>
                  <a:schemeClr val="bg1"/>
                </a:solidFill>
              </a:rPr>
              <a:t>;</a:t>
            </a:r>
            <a:endParaRPr lang="en-GB" dirty="0">
              <a:solidFill>
                <a:schemeClr val="bg1"/>
              </a:solidFill>
            </a:endParaRPr>
          </a:p>
          <a:p>
            <a:pPr lvl="1"/>
            <a:r>
              <a:rPr lang="en-BE" b="1" dirty="0">
                <a:solidFill>
                  <a:schemeClr val="bg1"/>
                </a:solidFill>
              </a:rPr>
              <a:t>removing rows (dates) that contained N/A values</a:t>
            </a:r>
            <a:r>
              <a:rPr lang="en-BE" dirty="0">
                <a:solidFill>
                  <a:schemeClr val="bg1"/>
                </a:solidFill>
              </a:rPr>
              <a:t>, which reduced the length of the time series for each column (index) to the length of the time series of the remaining column that contains the least long dated price data.</a:t>
            </a:r>
            <a:endParaRPr lang="en-GB" dirty="0">
              <a:solidFill>
                <a:schemeClr val="bg1"/>
              </a:solidFill>
            </a:endParaRPr>
          </a:p>
          <a:p>
            <a:r>
              <a:rPr lang="en-GB" i="1" dirty="0">
                <a:solidFill>
                  <a:schemeClr val="bg1"/>
                </a:solidFill>
              </a:rPr>
              <a:t>To enhance the efficiency of our data cleaning process, we employed the </a:t>
            </a:r>
            <a:r>
              <a:rPr lang="en-GB" i="1" dirty="0" err="1">
                <a:solidFill>
                  <a:schemeClr val="bg1"/>
                </a:solidFill>
              </a:rPr>
              <a:t>dplyr</a:t>
            </a:r>
            <a:r>
              <a:rPr lang="en-GB" i="1" dirty="0">
                <a:solidFill>
                  <a:schemeClr val="bg1"/>
                </a:solidFill>
              </a:rPr>
              <a:t> library's powerful data manipulation functions and used </a:t>
            </a:r>
            <a:r>
              <a:rPr lang="en-GB" i="1" dirty="0" err="1">
                <a:solidFill>
                  <a:schemeClr val="bg1"/>
                </a:solidFill>
              </a:rPr>
              <a:t>purrr's</a:t>
            </a:r>
            <a:r>
              <a:rPr lang="en-GB" i="1" dirty="0">
                <a:solidFill>
                  <a:schemeClr val="bg1"/>
                </a:solidFill>
              </a:rPr>
              <a:t> map functions to implement changes across multiple </a:t>
            </a:r>
            <a:r>
              <a:rPr lang="en-GB" i="1" dirty="0" err="1">
                <a:solidFill>
                  <a:schemeClr val="bg1"/>
                </a:solidFill>
              </a:rPr>
              <a:t>dataframes</a:t>
            </a:r>
            <a:r>
              <a:rPr lang="en-GB" i="1" dirty="0">
                <a:solidFill>
                  <a:schemeClr val="bg1"/>
                </a:solidFill>
              </a:rPr>
              <a:t>. </a:t>
            </a:r>
            <a:endParaRPr lang="en-GB" sz="2400" dirty="0">
              <a:solidFill>
                <a:schemeClr val="bg1"/>
              </a:solidFill>
            </a:endParaRPr>
          </a:p>
          <a:p>
            <a:r>
              <a:rPr lang="en-GB" dirty="0">
                <a:solidFill>
                  <a:schemeClr val="bg1"/>
                </a:solidFill>
              </a:rPr>
              <a:t>In this way, we </a:t>
            </a:r>
            <a:r>
              <a:rPr lang="en-GB" u="sng" dirty="0">
                <a:solidFill>
                  <a:schemeClr val="bg1"/>
                </a:solidFill>
              </a:rPr>
              <a:t>ensured </a:t>
            </a:r>
            <a:r>
              <a:rPr lang="en-BE" u="sng" dirty="0">
                <a:solidFill>
                  <a:schemeClr val="bg1"/>
                </a:solidFill>
              </a:rPr>
              <a:t>that </a:t>
            </a:r>
            <a:r>
              <a:rPr lang="en-GB" u="sng" dirty="0">
                <a:solidFill>
                  <a:schemeClr val="bg1"/>
                </a:solidFill>
              </a:rPr>
              <a:t>the data </a:t>
            </a:r>
            <a:r>
              <a:rPr lang="en-BE" u="sng" dirty="0">
                <a:solidFill>
                  <a:schemeClr val="bg1"/>
                </a:solidFill>
              </a:rPr>
              <a:t>is</a:t>
            </a:r>
            <a:r>
              <a:rPr lang="en-GB" u="sng" dirty="0">
                <a:solidFill>
                  <a:schemeClr val="bg1"/>
                </a:solidFill>
              </a:rPr>
              <a:t> clean, consistent, and ready for analysis</a:t>
            </a:r>
            <a:r>
              <a:rPr lang="en-GB" dirty="0">
                <a:solidFill>
                  <a:schemeClr val="bg1"/>
                </a:solidFill>
              </a:rPr>
              <a:t>, setting a strong foundation for our research into optimal, quantitative investment strategies. </a:t>
            </a:r>
            <a:r>
              <a:rPr lang="en-BE" dirty="0">
                <a:solidFill>
                  <a:schemeClr val="bg1"/>
                </a:solidFill>
              </a:rPr>
              <a:t>Notice that </a:t>
            </a:r>
            <a:r>
              <a:rPr lang="en-BE" b="1" dirty="0">
                <a:solidFill>
                  <a:schemeClr val="bg1"/>
                </a:solidFill>
              </a:rPr>
              <a:t>we reduced </a:t>
            </a:r>
            <a:r>
              <a:rPr lang="en-US" b="1" dirty="0">
                <a:solidFill>
                  <a:schemeClr val="bg1"/>
                </a:solidFill>
              </a:rPr>
              <a:t>the number of</a:t>
            </a:r>
            <a:r>
              <a:rPr lang="en-BE" b="1" dirty="0">
                <a:solidFill>
                  <a:schemeClr val="bg1"/>
                </a:solidFill>
              </a:rPr>
              <a:t> columns (indices)</a:t>
            </a:r>
            <a:r>
              <a:rPr lang="en-US" b="1" dirty="0">
                <a:solidFill>
                  <a:schemeClr val="bg1"/>
                </a:solidFill>
              </a:rPr>
              <a:t> from 49 to 26</a:t>
            </a:r>
            <a:r>
              <a:rPr lang="en-US" dirty="0">
                <a:solidFill>
                  <a:schemeClr val="bg1"/>
                </a:solidFill>
              </a:rPr>
              <a:t>, which </a:t>
            </a:r>
            <a:r>
              <a:rPr lang="en-BE" dirty="0">
                <a:solidFill>
                  <a:schemeClr val="bg1"/>
                </a:solidFill>
              </a:rPr>
              <a:t>streamlines </a:t>
            </a:r>
            <a:r>
              <a:rPr lang="en-GB" dirty="0">
                <a:solidFill>
                  <a:schemeClr val="bg1"/>
                </a:solidFill>
              </a:rPr>
              <a:t>the process of calculating possible combinations between </a:t>
            </a:r>
            <a:r>
              <a:rPr lang="en-BE" dirty="0">
                <a:solidFill>
                  <a:schemeClr val="bg1"/>
                </a:solidFill>
              </a:rPr>
              <a:t>columns (</a:t>
            </a:r>
            <a:r>
              <a:rPr lang="en-US" dirty="0">
                <a:solidFill>
                  <a:schemeClr val="bg1"/>
                </a:solidFill>
              </a:rPr>
              <a:t>indices</a:t>
            </a:r>
            <a:r>
              <a:rPr lang="en-BE" dirty="0">
                <a:solidFill>
                  <a:schemeClr val="bg1"/>
                </a:solidFill>
              </a:rPr>
              <a:t>)</a:t>
            </a:r>
            <a:r>
              <a:rPr lang="en-US" dirty="0">
                <a:solidFill>
                  <a:schemeClr val="bg1"/>
                </a:solidFill>
              </a:rPr>
              <a:t>, and </a:t>
            </a:r>
            <a:r>
              <a:rPr lang="en-US" b="1" dirty="0">
                <a:solidFill>
                  <a:schemeClr val="bg1"/>
                </a:solidFill>
              </a:rPr>
              <a:t>we </a:t>
            </a:r>
            <a:r>
              <a:rPr lang="en-BE" b="1" dirty="0">
                <a:solidFill>
                  <a:schemeClr val="bg1"/>
                </a:solidFill>
              </a:rPr>
              <a:t>limited the number of rows (dates) to include only the observations for which each remaining column (index) contains available values</a:t>
            </a:r>
            <a:r>
              <a:rPr lang="en-BE" dirty="0">
                <a:solidFill>
                  <a:schemeClr val="bg1"/>
                </a:solidFill>
              </a:rPr>
              <a:t>.</a:t>
            </a:r>
            <a:endParaRPr lang="en-GB" sz="2400" dirty="0">
              <a:solidFill>
                <a:schemeClr val="bg1"/>
              </a:solidFill>
            </a:endParaRPr>
          </a:p>
          <a:p>
            <a:r>
              <a:rPr lang="en-GB" dirty="0">
                <a:solidFill>
                  <a:schemeClr val="bg1"/>
                </a:solidFill>
              </a:rPr>
              <a:t>The </a:t>
            </a:r>
            <a:r>
              <a:rPr lang="en-BE" u="sng" dirty="0">
                <a:solidFill>
                  <a:schemeClr val="bg1"/>
                </a:solidFill>
              </a:rPr>
              <a:t>transformed </a:t>
            </a:r>
            <a:r>
              <a:rPr lang="en-GB" u="sng" dirty="0">
                <a:solidFill>
                  <a:schemeClr val="bg1"/>
                </a:solidFill>
              </a:rPr>
              <a:t>data frames </a:t>
            </a:r>
            <a:r>
              <a:rPr lang="en-BE" u="sng" dirty="0">
                <a:solidFill>
                  <a:schemeClr val="bg1"/>
                </a:solidFill>
              </a:rPr>
              <a:t>that were </a:t>
            </a:r>
            <a:r>
              <a:rPr lang="en-US" u="sng" dirty="0">
                <a:solidFill>
                  <a:schemeClr val="bg1"/>
                </a:solidFill>
              </a:rPr>
              <a:t>generated</a:t>
            </a:r>
            <a:r>
              <a:rPr lang="en-US" dirty="0">
                <a:solidFill>
                  <a:schemeClr val="bg1"/>
                </a:solidFill>
              </a:rPr>
              <a:t> </a:t>
            </a:r>
            <a:r>
              <a:rPr lang="en-GB" dirty="0">
                <a:solidFill>
                  <a:schemeClr val="bg1"/>
                </a:solidFill>
              </a:rPr>
              <a:t>from </a:t>
            </a:r>
            <a:r>
              <a:rPr lang="en-US" dirty="0">
                <a:solidFill>
                  <a:schemeClr val="bg1"/>
                </a:solidFill>
              </a:rPr>
              <a:t>the ones introduced in the section above ("</a:t>
            </a:r>
            <a:r>
              <a:rPr lang="en-US" dirty="0" err="1">
                <a:solidFill>
                  <a:schemeClr val="bg1"/>
                </a:solidFill>
              </a:rPr>
              <a:t>swiss_inflation</a:t>
            </a:r>
            <a:r>
              <a:rPr lang="en-US" dirty="0">
                <a:solidFill>
                  <a:schemeClr val="bg1"/>
                </a:solidFill>
              </a:rPr>
              <a:t>", "</a:t>
            </a:r>
            <a:r>
              <a:rPr lang="en-US" dirty="0" err="1">
                <a:solidFill>
                  <a:schemeClr val="bg1"/>
                </a:solidFill>
              </a:rPr>
              <a:t>CHF_rf_rates</a:t>
            </a:r>
            <a:r>
              <a:rPr lang="en-US" dirty="0">
                <a:solidFill>
                  <a:schemeClr val="bg1"/>
                </a:solidFill>
              </a:rPr>
              <a:t>", "CHF_FX" and "</a:t>
            </a:r>
            <a:r>
              <a:rPr lang="en-US" dirty="0" err="1">
                <a:solidFill>
                  <a:schemeClr val="bg1"/>
                </a:solidFill>
              </a:rPr>
              <a:t>index_prices_local_currencies</a:t>
            </a:r>
            <a:r>
              <a:rPr lang="en-US" dirty="0">
                <a:solidFill>
                  <a:schemeClr val="bg1"/>
                </a:solidFill>
              </a:rPr>
              <a:t>"</a:t>
            </a:r>
            <a:r>
              <a:rPr lang="en-GB" dirty="0">
                <a:solidFill>
                  <a:schemeClr val="bg1"/>
                </a:solidFill>
              </a:rPr>
              <a:t>) include:</a:t>
            </a:r>
            <a:endParaRPr lang="en-GB" sz="2400" dirty="0">
              <a:solidFill>
                <a:schemeClr val="bg1"/>
              </a:solidFill>
            </a:endParaRPr>
          </a:p>
          <a:p>
            <a:pPr lvl="0"/>
            <a:r>
              <a:rPr lang="en-GB" dirty="0">
                <a:solidFill>
                  <a:schemeClr val="bg1"/>
                </a:solidFill>
              </a:rPr>
              <a:t>"</a:t>
            </a:r>
            <a:r>
              <a:rPr lang="en-GB" b="1" dirty="0" err="1">
                <a:solidFill>
                  <a:schemeClr val="bg1"/>
                </a:solidFill>
              </a:rPr>
              <a:t>index_prices_CHF</a:t>
            </a:r>
            <a:r>
              <a:rPr lang="en-GB" dirty="0">
                <a:solidFill>
                  <a:schemeClr val="bg1"/>
                </a:solidFill>
              </a:rPr>
              <a:t>": </a:t>
            </a:r>
            <a:r>
              <a:rPr lang="en-US" b="1" dirty="0">
                <a:solidFill>
                  <a:schemeClr val="bg1"/>
                </a:solidFill>
              </a:rPr>
              <a:t>daily price data of selected indices, denoted in CHF</a:t>
            </a:r>
            <a:r>
              <a:rPr lang="en-US" dirty="0">
                <a:solidFill>
                  <a:schemeClr val="bg1"/>
                </a:solidFill>
              </a:rPr>
              <a:t> (calculated </a:t>
            </a:r>
            <a:r>
              <a:rPr lang="en-GB" dirty="0">
                <a:solidFill>
                  <a:schemeClr val="bg1"/>
                </a:solidFill>
              </a:rPr>
              <a:t>through simple multiplication of prices with the relevant FX rate</a:t>
            </a:r>
            <a:r>
              <a:rPr lang="en-US" dirty="0">
                <a:solidFill>
                  <a:schemeClr val="bg1"/>
                </a:solidFill>
              </a:rPr>
              <a:t>);</a:t>
            </a:r>
            <a:endParaRPr lang="en-GB" sz="2400" dirty="0">
              <a:solidFill>
                <a:schemeClr val="bg1"/>
              </a:solidFill>
            </a:endParaRPr>
          </a:p>
          <a:p>
            <a:pPr lvl="0"/>
            <a:r>
              <a:rPr lang="en-GB" dirty="0">
                <a:solidFill>
                  <a:schemeClr val="bg1"/>
                </a:solidFill>
              </a:rPr>
              <a:t>"</a:t>
            </a:r>
            <a:r>
              <a:rPr lang="en-GB" b="1" dirty="0" err="1">
                <a:solidFill>
                  <a:schemeClr val="bg1"/>
                </a:solidFill>
              </a:rPr>
              <a:t>return_series_CHF_nominal</a:t>
            </a:r>
            <a:r>
              <a:rPr lang="en-GB" dirty="0">
                <a:solidFill>
                  <a:schemeClr val="bg1"/>
                </a:solidFill>
              </a:rPr>
              <a:t>": </a:t>
            </a:r>
            <a:r>
              <a:rPr lang="en-US" b="1" dirty="0">
                <a:solidFill>
                  <a:schemeClr val="bg1"/>
                </a:solidFill>
              </a:rPr>
              <a:t>daily nominal daily return series of selected indices</a:t>
            </a:r>
            <a:r>
              <a:rPr lang="en-US" dirty="0">
                <a:solidFill>
                  <a:schemeClr val="bg1"/>
                </a:solidFill>
              </a:rPr>
              <a:t>, </a:t>
            </a:r>
            <a:r>
              <a:rPr lang="en-US" b="1" dirty="0">
                <a:solidFill>
                  <a:schemeClr val="bg1"/>
                </a:solidFill>
              </a:rPr>
              <a:t>denoted in CHF</a:t>
            </a:r>
            <a:r>
              <a:rPr lang="en-US" dirty="0">
                <a:solidFill>
                  <a:schemeClr val="bg1"/>
                </a:solidFill>
              </a:rPr>
              <a:t> (calculated from daily price data of selected indices in CHF)</a:t>
            </a:r>
            <a:endParaRPr lang="en-GB" sz="2400" dirty="0">
              <a:solidFill>
                <a:schemeClr val="bg1"/>
              </a:solidFill>
            </a:endParaRPr>
          </a:p>
          <a:p>
            <a:pPr lvl="0"/>
            <a:r>
              <a:rPr lang="en-GB" dirty="0">
                <a:solidFill>
                  <a:schemeClr val="bg1"/>
                </a:solidFill>
              </a:rPr>
              <a:t>"</a:t>
            </a:r>
            <a:r>
              <a:rPr lang="en-GB" b="1" dirty="0" err="1">
                <a:solidFill>
                  <a:schemeClr val="bg1"/>
                </a:solidFill>
              </a:rPr>
              <a:t>return_series_CHF_real</a:t>
            </a:r>
            <a:r>
              <a:rPr lang="en-GB" dirty="0">
                <a:solidFill>
                  <a:schemeClr val="bg1"/>
                </a:solidFill>
              </a:rPr>
              <a:t>": </a:t>
            </a:r>
            <a:r>
              <a:rPr lang="en-US" b="1" dirty="0">
                <a:solidFill>
                  <a:schemeClr val="bg1"/>
                </a:solidFill>
              </a:rPr>
              <a:t>daily real daily return series of selected indices, denoted in CHF</a:t>
            </a:r>
            <a:r>
              <a:rPr lang="en-US" dirty="0">
                <a:solidFill>
                  <a:schemeClr val="bg1"/>
                </a:solidFill>
              </a:rPr>
              <a:t> (calculated as the difference between daily nominal daily return series of selected indices and </a:t>
            </a:r>
            <a:r>
              <a:rPr lang="en-US" dirty="0" err="1">
                <a:solidFill>
                  <a:schemeClr val="bg1"/>
                </a:solidFill>
              </a:rPr>
              <a:t>deannualized</a:t>
            </a:r>
            <a:r>
              <a:rPr lang="en-US" dirty="0">
                <a:solidFill>
                  <a:schemeClr val="bg1"/>
                </a:solidFill>
              </a:rPr>
              <a:t> Swiss inflation)</a:t>
            </a:r>
            <a:endParaRPr lang="en-GB" sz="2400" dirty="0">
              <a:solidFill>
                <a:schemeClr val="bg1"/>
              </a:solidFill>
            </a:endParaRPr>
          </a:p>
          <a:p>
            <a:pPr lvl="0"/>
            <a:r>
              <a:rPr lang="en-GB" dirty="0">
                <a:solidFill>
                  <a:schemeClr val="bg1"/>
                </a:solidFill>
              </a:rPr>
              <a:t>“</a:t>
            </a:r>
            <a:r>
              <a:rPr lang="en-GB" b="1" dirty="0" err="1">
                <a:solidFill>
                  <a:schemeClr val="bg1"/>
                </a:solidFill>
              </a:rPr>
              <a:t>return_series_CHF_excess</a:t>
            </a:r>
            <a:r>
              <a:rPr lang="en-GB" dirty="0">
                <a:solidFill>
                  <a:schemeClr val="bg1"/>
                </a:solidFill>
              </a:rPr>
              <a:t>": </a:t>
            </a:r>
            <a:r>
              <a:rPr lang="en-US" b="1" dirty="0">
                <a:solidFill>
                  <a:schemeClr val="bg1"/>
                </a:solidFill>
              </a:rPr>
              <a:t>daily excess daily return series of selected indices, denoted in CHF</a:t>
            </a:r>
            <a:r>
              <a:rPr lang="en-US" dirty="0">
                <a:solidFill>
                  <a:schemeClr val="bg1"/>
                </a:solidFill>
              </a:rPr>
              <a:t> (calculated as the difference between daily nominal daily return series of selected indices and </a:t>
            </a:r>
            <a:r>
              <a:rPr lang="en-US" dirty="0" err="1">
                <a:solidFill>
                  <a:schemeClr val="bg1"/>
                </a:solidFill>
              </a:rPr>
              <a:t>deannualized</a:t>
            </a:r>
            <a:r>
              <a:rPr lang="en-US" dirty="0">
                <a:solidFill>
                  <a:schemeClr val="bg1"/>
                </a:solidFill>
              </a:rPr>
              <a:t> risk-free rates)</a:t>
            </a:r>
            <a:endParaRPr lang="en-GB" sz="2400" dirty="0">
              <a:solidFill>
                <a:schemeClr val="bg1"/>
              </a:solidFill>
            </a:endParaRPr>
          </a:p>
          <a:p>
            <a:pPr marL="0" indent="0">
              <a:buNone/>
            </a:pPr>
            <a:endParaRPr lang="en-GB" dirty="0">
              <a:solidFill>
                <a:schemeClr val="bg1"/>
              </a:solidFill>
            </a:endParaRPr>
          </a:p>
          <a:p>
            <a:endParaRPr lang="en-GB" dirty="0"/>
          </a:p>
        </p:txBody>
      </p:sp>
      <p:sp>
        <p:nvSpPr>
          <p:cNvPr id="4" name="Slide Number Placeholder 3"/>
          <p:cNvSpPr>
            <a:spLocks noGrp="1"/>
          </p:cNvSpPr>
          <p:nvPr>
            <p:ph type="sldNum" sz="quarter" idx="10"/>
          </p:nvPr>
        </p:nvSpPr>
        <p:spPr/>
        <p:txBody>
          <a:bodyPr/>
          <a:lstStyle/>
          <a:p>
            <a:fld id="{CACB6E09-014D-47B2-8FC7-E5DDFED08A3C}" type="slidenum">
              <a:rPr lang="en-GB" smtClean="0"/>
              <a:t>11</a:t>
            </a:fld>
            <a:endParaRPr lang="en-GB"/>
          </a:p>
        </p:txBody>
      </p:sp>
    </p:spTree>
    <p:extLst>
      <p:ext uri="{BB962C8B-B14F-4D97-AF65-F5344CB8AC3E}">
        <p14:creationId xmlns:p14="http://schemas.microsoft.com/office/powerpoint/2010/main" val="25620051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endParaRPr lang="en-US" dirty="0"/>
          </a:p>
        </p:txBody>
      </p:sp>
      <p:sp>
        <p:nvSpPr>
          <p:cNvPr id="4" name="Dia számának helye 3"/>
          <p:cNvSpPr>
            <a:spLocks noGrp="1"/>
          </p:cNvSpPr>
          <p:nvPr>
            <p:ph type="sldNum" sz="quarter" idx="5"/>
          </p:nvPr>
        </p:nvSpPr>
        <p:spPr/>
        <p:txBody>
          <a:bodyPr/>
          <a:lstStyle/>
          <a:p>
            <a:fld id="{CACB6E09-014D-47B2-8FC7-E5DDFED08A3C}" type="slidenum">
              <a:rPr lang="en-GB" smtClean="0"/>
              <a:t>12</a:t>
            </a:fld>
            <a:endParaRPr lang="en-GB"/>
          </a:p>
        </p:txBody>
      </p:sp>
    </p:spTree>
    <p:extLst>
      <p:ext uri="{BB962C8B-B14F-4D97-AF65-F5344CB8AC3E}">
        <p14:creationId xmlns:p14="http://schemas.microsoft.com/office/powerpoint/2010/main" val="36087681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nSpc>
                <a:spcPct val="100000"/>
              </a:lnSpc>
              <a:buNone/>
            </a:pPr>
            <a:r>
              <a:rPr lang="en-GB" sz="1200" i="1" dirty="0">
                <a:solidFill>
                  <a:schemeClr val="bg1"/>
                </a:solidFill>
                <a:latin typeface="Tahoma" panose="020B0604030504040204" pitchFamily="34" charset="0"/>
                <a:ea typeface="Tahoma" panose="020B0604030504040204" pitchFamily="34" charset="0"/>
                <a:cs typeface="Tahoma" panose="020B0604030504040204" pitchFamily="34" charset="0"/>
              </a:rPr>
              <a:t>To ensure computational efficiency and scalability, we adopted strategies for big data analytics and cloud deployment, </a:t>
            </a:r>
            <a:endParaRPr lang="en-BE" sz="1200" i="1" dirty="0">
              <a:solidFill>
                <a:schemeClr val="bg1"/>
              </a:solidFill>
              <a:latin typeface="Tahoma" panose="020B0604030504040204" pitchFamily="34" charset="0"/>
              <a:ea typeface="Tahoma" panose="020B0604030504040204" pitchFamily="34" charset="0"/>
              <a:cs typeface="Tahoma" panose="020B0604030504040204" pitchFamily="34" charset="0"/>
            </a:endParaRPr>
          </a:p>
          <a:p>
            <a:pPr marL="0" indent="0">
              <a:lnSpc>
                <a:spcPct val="100000"/>
              </a:lnSpc>
              <a:buNone/>
            </a:pPr>
            <a:r>
              <a:rPr lang="en-BE" sz="1200" i="1" dirty="0">
                <a:solidFill>
                  <a:schemeClr val="bg1"/>
                </a:solidFill>
                <a:latin typeface="Tahoma" panose="020B0604030504040204" pitchFamily="34" charset="0"/>
                <a:ea typeface="Tahoma" panose="020B0604030504040204" pitchFamily="34" charset="0"/>
                <a:cs typeface="Tahoma" panose="020B0604030504040204" pitchFamily="34" charset="0"/>
              </a:rPr>
              <a:t>1. Identifying the most optimal machine learning </a:t>
            </a:r>
            <a:r>
              <a:rPr lang="en-GB" sz="1200" i="1" dirty="0">
                <a:solidFill>
                  <a:schemeClr val="bg1"/>
                </a:solidFill>
                <a:latin typeface="Tahoma" panose="020B0604030504040204" pitchFamily="34" charset="0"/>
                <a:ea typeface="Tahoma" panose="020B0604030504040204" pitchFamily="34" charset="0"/>
                <a:cs typeface="Tahoma" panose="020B0604030504040204" pitchFamily="34" charset="0"/>
              </a:rPr>
              <a:t>algorithms, and the reasoning behind these choices</a:t>
            </a:r>
            <a:endParaRPr lang="en-BE" sz="1200" i="1" dirty="0">
              <a:solidFill>
                <a:schemeClr val="bg1"/>
              </a:solidFill>
              <a:latin typeface="Tahoma" panose="020B0604030504040204" pitchFamily="34" charset="0"/>
              <a:ea typeface="Tahoma" panose="020B0604030504040204" pitchFamily="34" charset="0"/>
              <a:cs typeface="Tahoma" panose="020B0604030504040204" pitchFamily="34" charset="0"/>
            </a:endParaRPr>
          </a:p>
          <a:p>
            <a:pPr marL="0" indent="0">
              <a:lnSpc>
                <a:spcPct val="100000"/>
              </a:lnSpc>
              <a:buNone/>
            </a:pPr>
            <a:r>
              <a:rPr lang="en-BE" sz="1200" i="1" dirty="0">
                <a:solidFill>
                  <a:schemeClr val="bg1"/>
                </a:solidFill>
                <a:latin typeface="Tahoma" panose="020B0604030504040204" pitchFamily="34" charset="0"/>
                <a:ea typeface="Tahoma" panose="020B0604030504040204" pitchFamily="34" charset="0"/>
                <a:cs typeface="Tahoma" panose="020B0604030504040204" pitchFamily="34" charset="0"/>
              </a:rPr>
              <a:t>2. </a:t>
            </a:r>
            <a:r>
              <a:rPr lang="en-GB" sz="1200" i="1" dirty="0">
                <a:solidFill>
                  <a:schemeClr val="bg1"/>
                </a:solidFill>
                <a:latin typeface="Tahoma" panose="020B0604030504040204" pitchFamily="34" charset="0"/>
                <a:ea typeface="Tahoma" panose="020B0604030504040204" pitchFamily="34" charset="0"/>
                <a:cs typeface="Tahoma" panose="020B0604030504040204" pitchFamily="34" charset="0"/>
              </a:rPr>
              <a:t>If our optimisation algorithm runs fast enough on this dataset with cloud computing then we can expand our data generation to include combinations of up to 6 or 7 with </a:t>
            </a:r>
            <a:r>
              <a:rPr lang="en-GB" sz="1200" i="1" dirty="0" err="1">
                <a:solidFill>
                  <a:schemeClr val="bg1"/>
                </a:solidFill>
                <a:latin typeface="Tahoma" panose="020B0604030504040204" pitchFamily="34" charset="0"/>
                <a:ea typeface="Tahoma" panose="020B0604030504040204" pitchFamily="34" charset="0"/>
                <a:cs typeface="Tahoma" panose="020B0604030504040204" pitchFamily="34" charset="0"/>
              </a:rPr>
              <a:t>sparkR</a:t>
            </a:r>
            <a:r>
              <a:rPr lang="en-GB" sz="1200" i="1" dirty="0">
                <a:solidFill>
                  <a:schemeClr val="bg1"/>
                </a:solidFill>
                <a:latin typeface="Tahoma" panose="020B0604030504040204" pitchFamily="34" charset="0"/>
                <a:ea typeface="Tahoma" panose="020B0604030504040204" pitchFamily="34" charset="0"/>
                <a:cs typeface="Tahoma" panose="020B0604030504040204" pitchFamily="34" charset="0"/>
              </a:rPr>
              <a:t>.</a:t>
            </a:r>
            <a:r>
              <a:rPr lang="en-US" sz="1200" i="1" dirty="0">
                <a:solidFill>
                  <a:schemeClr val="bg1"/>
                </a:solidFill>
                <a:latin typeface="Tahoma" panose="020B0604030504040204" pitchFamily="34" charset="0"/>
                <a:ea typeface="Tahoma" panose="020B0604030504040204" pitchFamily="34" charset="0"/>
                <a:cs typeface="Tahoma" panose="020B0604030504040204" pitchFamily="34" charset="0"/>
              </a:rPr>
              <a:t> </a:t>
            </a:r>
            <a:endParaRPr lang="en-BE" sz="1200" i="1" dirty="0">
              <a:solidFill>
                <a:schemeClr val="bg1"/>
              </a:solidFill>
              <a:latin typeface="Tahoma" panose="020B0604030504040204" pitchFamily="34" charset="0"/>
              <a:ea typeface="Tahoma" panose="020B0604030504040204" pitchFamily="34" charset="0"/>
              <a:cs typeface="Tahoma" panose="020B0604030504040204" pitchFamily="34" charset="0"/>
            </a:endParaRPr>
          </a:p>
          <a:p>
            <a:pPr marL="0" indent="0">
              <a:lnSpc>
                <a:spcPct val="100000"/>
              </a:lnSpc>
              <a:buNone/>
            </a:pPr>
            <a:r>
              <a:rPr lang="en-BE" sz="1200" i="1" dirty="0">
                <a:solidFill>
                  <a:schemeClr val="bg1"/>
                </a:solidFill>
                <a:latin typeface="Tahoma" panose="020B0604030504040204" pitchFamily="34" charset="0"/>
                <a:ea typeface="Tahoma" panose="020B0604030504040204" pitchFamily="34" charset="0"/>
                <a:cs typeface="Tahoma" panose="020B0604030504040204" pitchFamily="34" charset="0"/>
              </a:rPr>
              <a:t>3. </a:t>
            </a:r>
            <a:r>
              <a:rPr lang="en-GB" sz="1200" i="1" dirty="0">
                <a:solidFill>
                  <a:schemeClr val="bg1"/>
                </a:solidFill>
                <a:latin typeface="Tahoma" panose="020B0604030504040204" pitchFamily="34" charset="0"/>
                <a:ea typeface="Tahoma" panose="020B0604030504040204" pitchFamily="34" charset="0"/>
                <a:cs typeface="Tahoma" panose="020B0604030504040204" pitchFamily="34" charset="0"/>
              </a:rPr>
              <a:t>evaluating the out-of-sample performance of such strategies.</a:t>
            </a:r>
            <a:endParaRPr lang="en-BE" sz="1200" i="1" dirty="0">
              <a:solidFill>
                <a:schemeClr val="bg1"/>
              </a:solidFill>
              <a:latin typeface="Tahoma" panose="020B0604030504040204" pitchFamily="34" charset="0"/>
              <a:ea typeface="Tahoma" panose="020B0604030504040204" pitchFamily="34" charset="0"/>
              <a:cs typeface="Tahoma" panose="020B0604030504040204" pitchFamily="34" charset="0"/>
            </a:endParaRPr>
          </a:p>
          <a:p>
            <a:pPr marL="0" indent="0">
              <a:lnSpc>
                <a:spcPct val="100000"/>
              </a:lnSpc>
              <a:buFont typeface="Arial" panose="020B0604020202020204" pitchFamily="34" charset="0"/>
              <a:buNone/>
            </a:pPr>
            <a:r>
              <a:rPr lang="en-BE" sz="1200" i="1" dirty="0">
                <a:solidFill>
                  <a:schemeClr val="bg1"/>
                </a:solidFill>
                <a:latin typeface="Tahoma" panose="020B0604030504040204" pitchFamily="34" charset="0"/>
                <a:ea typeface="Tahoma" panose="020B0604030504040204" pitchFamily="34" charset="0"/>
                <a:cs typeface="Tahoma" panose="020B0604030504040204" pitchFamily="34" charset="0"/>
              </a:rPr>
              <a:t>4. </a:t>
            </a:r>
            <a:r>
              <a:rPr lang="en-GB" sz="1200" i="1" dirty="0">
                <a:solidFill>
                  <a:schemeClr val="bg1"/>
                </a:solidFill>
                <a:latin typeface="Tahoma" panose="020B0604030504040204" pitchFamily="34" charset="0"/>
                <a:ea typeface="Tahoma" panose="020B0604030504040204" pitchFamily="34" charset="0"/>
                <a:cs typeface="Tahoma" panose="020B0604030504040204" pitchFamily="34" charset="0"/>
              </a:rPr>
              <a:t>much larger data frames which were immediately stored in a more efficient manner (how?) </a:t>
            </a:r>
          </a:p>
          <a:p>
            <a:endParaRPr lang="en-GB" dirty="0"/>
          </a:p>
        </p:txBody>
      </p:sp>
      <p:sp>
        <p:nvSpPr>
          <p:cNvPr id="4" name="Slide Number Placeholder 3"/>
          <p:cNvSpPr>
            <a:spLocks noGrp="1"/>
          </p:cNvSpPr>
          <p:nvPr>
            <p:ph type="sldNum" sz="quarter" idx="10"/>
          </p:nvPr>
        </p:nvSpPr>
        <p:spPr/>
        <p:txBody>
          <a:bodyPr/>
          <a:lstStyle/>
          <a:p>
            <a:fld id="{CACB6E09-014D-47B2-8FC7-E5DDFED08A3C}" type="slidenum">
              <a:rPr lang="en-GB" smtClean="0"/>
              <a:t>18</a:t>
            </a:fld>
            <a:endParaRPr lang="en-GB"/>
          </a:p>
        </p:txBody>
      </p:sp>
    </p:spTree>
    <p:extLst>
      <p:ext uri="{BB962C8B-B14F-4D97-AF65-F5344CB8AC3E}">
        <p14:creationId xmlns:p14="http://schemas.microsoft.com/office/powerpoint/2010/main" val="5728523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F97EA7D6-1BAF-4656-97B9-63A86D9CFAEF}" type="datetimeFigureOut">
              <a:rPr lang="en-GB" smtClean="0"/>
              <a:t>24/05/2023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A307BEC-DADA-4A58-8241-87B4CFF041AE}" type="slidenum">
              <a:rPr lang="en-GB" smtClean="0"/>
              <a:t>‹#›</a:t>
            </a:fld>
            <a:endParaRPr lang="en-GB"/>
          </a:p>
        </p:txBody>
      </p:sp>
    </p:spTree>
    <p:extLst>
      <p:ext uri="{BB962C8B-B14F-4D97-AF65-F5344CB8AC3E}">
        <p14:creationId xmlns:p14="http://schemas.microsoft.com/office/powerpoint/2010/main" val="30078478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F97EA7D6-1BAF-4656-97B9-63A86D9CFAEF}" type="datetimeFigureOut">
              <a:rPr lang="en-GB" smtClean="0"/>
              <a:t>24/05/2023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A307BEC-DADA-4A58-8241-87B4CFF041AE}" type="slidenum">
              <a:rPr lang="en-GB" smtClean="0"/>
              <a:t>‹#›</a:t>
            </a:fld>
            <a:endParaRPr lang="en-GB"/>
          </a:p>
        </p:txBody>
      </p:sp>
    </p:spTree>
    <p:extLst>
      <p:ext uri="{BB962C8B-B14F-4D97-AF65-F5344CB8AC3E}">
        <p14:creationId xmlns:p14="http://schemas.microsoft.com/office/powerpoint/2010/main" val="2316740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F97EA7D6-1BAF-4656-97B9-63A86D9CFAEF}" type="datetimeFigureOut">
              <a:rPr lang="en-GB" smtClean="0"/>
              <a:t>24/05/2023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A307BEC-DADA-4A58-8241-87B4CFF041AE}" type="slidenum">
              <a:rPr lang="en-GB" smtClean="0"/>
              <a:t>‹#›</a:t>
            </a:fld>
            <a:endParaRPr lang="en-GB"/>
          </a:p>
        </p:txBody>
      </p:sp>
    </p:spTree>
    <p:extLst>
      <p:ext uri="{BB962C8B-B14F-4D97-AF65-F5344CB8AC3E}">
        <p14:creationId xmlns:p14="http://schemas.microsoft.com/office/powerpoint/2010/main" val="3689723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F97EA7D6-1BAF-4656-97B9-63A86D9CFAEF}" type="datetimeFigureOut">
              <a:rPr lang="en-GB" smtClean="0"/>
              <a:t>24/05/2023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A307BEC-DADA-4A58-8241-87B4CFF041AE}" type="slidenum">
              <a:rPr lang="en-GB" smtClean="0"/>
              <a:t>‹#›</a:t>
            </a:fld>
            <a:endParaRPr lang="en-GB"/>
          </a:p>
        </p:txBody>
      </p:sp>
    </p:spTree>
    <p:extLst>
      <p:ext uri="{BB962C8B-B14F-4D97-AF65-F5344CB8AC3E}">
        <p14:creationId xmlns:p14="http://schemas.microsoft.com/office/powerpoint/2010/main" val="122480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97EA7D6-1BAF-4656-97B9-63A86D9CFAEF}" type="datetimeFigureOut">
              <a:rPr lang="en-GB" smtClean="0"/>
              <a:t>24/05/2023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A307BEC-DADA-4A58-8241-87B4CFF041AE}" type="slidenum">
              <a:rPr lang="en-GB" smtClean="0"/>
              <a:t>‹#›</a:t>
            </a:fld>
            <a:endParaRPr lang="en-GB"/>
          </a:p>
        </p:txBody>
      </p:sp>
    </p:spTree>
    <p:extLst>
      <p:ext uri="{BB962C8B-B14F-4D97-AF65-F5344CB8AC3E}">
        <p14:creationId xmlns:p14="http://schemas.microsoft.com/office/powerpoint/2010/main" val="23633373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F97EA7D6-1BAF-4656-97B9-63A86D9CFAEF}" type="datetimeFigureOut">
              <a:rPr lang="en-GB" smtClean="0"/>
              <a:t>24/05/2023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A307BEC-DADA-4A58-8241-87B4CFF041AE}" type="slidenum">
              <a:rPr lang="en-GB" smtClean="0"/>
              <a:t>‹#›</a:t>
            </a:fld>
            <a:endParaRPr lang="en-GB"/>
          </a:p>
        </p:txBody>
      </p:sp>
    </p:spTree>
    <p:extLst>
      <p:ext uri="{BB962C8B-B14F-4D97-AF65-F5344CB8AC3E}">
        <p14:creationId xmlns:p14="http://schemas.microsoft.com/office/powerpoint/2010/main" val="36237919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F97EA7D6-1BAF-4656-97B9-63A86D9CFAEF}" type="datetimeFigureOut">
              <a:rPr lang="en-GB" smtClean="0"/>
              <a:t>24/05/2023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0A307BEC-DADA-4A58-8241-87B4CFF041AE}" type="slidenum">
              <a:rPr lang="en-GB" smtClean="0"/>
              <a:t>‹#›</a:t>
            </a:fld>
            <a:endParaRPr lang="en-GB"/>
          </a:p>
        </p:txBody>
      </p:sp>
    </p:spTree>
    <p:extLst>
      <p:ext uri="{BB962C8B-B14F-4D97-AF65-F5344CB8AC3E}">
        <p14:creationId xmlns:p14="http://schemas.microsoft.com/office/powerpoint/2010/main" val="22219328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F97EA7D6-1BAF-4656-97B9-63A86D9CFAEF}" type="datetimeFigureOut">
              <a:rPr lang="en-GB" smtClean="0"/>
              <a:t>24/05/2023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0A307BEC-DADA-4A58-8241-87B4CFF041AE}" type="slidenum">
              <a:rPr lang="en-GB" smtClean="0"/>
              <a:t>‹#›</a:t>
            </a:fld>
            <a:endParaRPr lang="en-GB"/>
          </a:p>
        </p:txBody>
      </p:sp>
    </p:spTree>
    <p:extLst>
      <p:ext uri="{BB962C8B-B14F-4D97-AF65-F5344CB8AC3E}">
        <p14:creationId xmlns:p14="http://schemas.microsoft.com/office/powerpoint/2010/main" val="15819466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97EA7D6-1BAF-4656-97B9-63A86D9CFAEF}" type="datetimeFigureOut">
              <a:rPr lang="en-GB" smtClean="0"/>
              <a:t>24/05/2023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0A307BEC-DADA-4A58-8241-87B4CFF041AE}" type="slidenum">
              <a:rPr lang="en-GB" smtClean="0"/>
              <a:t>‹#›</a:t>
            </a:fld>
            <a:endParaRPr lang="en-GB"/>
          </a:p>
        </p:txBody>
      </p:sp>
    </p:spTree>
    <p:extLst>
      <p:ext uri="{BB962C8B-B14F-4D97-AF65-F5344CB8AC3E}">
        <p14:creationId xmlns:p14="http://schemas.microsoft.com/office/powerpoint/2010/main" val="9230912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97EA7D6-1BAF-4656-97B9-63A86D9CFAEF}" type="datetimeFigureOut">
              <a:rPr lang="en-GB" smtClean="0"/>
              <a:t>24/05/2023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A307BEC-DADA-4A58-8241-87B4CFF041AE}" type="slidenum">
              <a:rPr lang="en-GB" smtClean="0"/>
              <a:t>‹#›</a:t>
            </a:fld>
            <a:endParaRPr lang="en-GB"/>
          </a:p>
        </p:txBody>
      </p:sp>
    </p:spTree>
    <p:extLst>
      <p:ext uri="{BB962C8B-B14F-4D97-AF65-F5344CB8AC3E}">
        <p14:creationId xmlns:p14="http://schemas.microsoft.com/office/powerpoint/2010/main" val="26669119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97EA7D6-1BAF-4656-97B9-63A86D9CFAEF}" type="datetimeFigureOut">
              <a:rPr lang="en-GB" smtClean="0"/>
              <a:t>24/05/2023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A307BEC-DADA-4A58-8241-87B4CFF041AE}" type="slidenum">
              <a:rPr lang="en-GB" smtClean="0"/>
              <a:t>‹#›</a:t>
            </a:fld>
            <a:endParaRPr lang="en-GB"/>
          </a:p>
        </p:txBody>
      </p:sp>
    </p:spTree>
    <p:extLst>
      <p:ext uri="{BB962C8B-B14F-4D97-AF65-F5344CB8AC3E}">
        <p14:creationId xmlns:p14="http://schemas.microsoft.com/office/powerpoint/2010/main" val="3988381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97EA7D6-1BAF-4656-97B9-63A86D9CFAEF}" type="datetimeFigureOut">
              <a:rPr lang="en-GB" smtClean="0"/>
              <a:t>24/05/2023</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A307BEC-DADA-4A58-8241-87B4CFF041AE}" type="slidenum">
              <a:rPr lang="en-GB" smtClean="0"/>
              <a:t>‹#›</a:t>
            </a:fld>
            <a:endParaRPr lang="en-GB"/>
          </a:p>
        </p:txBody>
      </p:sp>
    </p:spTree>
    <p:extLst>
      <p:ext uri="{BB962C8B-B14F-4D97-AF65-F5344CB8AC3E}">
        <p14:creationId xmlns:p14="http://schemas.microsoft.com/office/powerpoint/2010/main" val="42831937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4"/>
          <p:cNvPicPr>
            <a:picLocks noChangeAspect="1"/>
          </p:cNvPicPr>
          <p:nvPr/>
        </p:nvPicPr>
        <p:blipFill rotWithShape="1">
          <a:blip r:embed="rId2">
            <a:extLst>
              <a:ext uri="{28A0092B-C50C-407E-A947-70E740481C1C}">
                <a14:useLocalDpi xmlns:a14="http://schemas.microsoft.com/office/drawing/2010/main" val="0"/>
              </a:ext>
            </a:extLst>
          </a:blip>
          <a:srcRect l="3596" r="9702"/>
          <a:stretch/>
        </p:blipFill>
        <p:spPr>
          <a:xfrm>
            <a:off x="6315972" y="365125"/>
            <a:ext cx="5037828" cy="5810400"/>
          </a:xfrm>
          <a:prstGeom prst="rect">
            <a:avLst/>
          </a:prstGeom>
          <a:ln>
            <a:noFill/>
          </a:ln>
          <a:effectLst>
            <a:softEdge rad="112500"/>
          </a:effectLst>
        </p:spPr>
      </p:pic>
      <p:sp>
        <p:nvSpPr>
          <p:cNvPr id="10" name="TextBox 9"/>
          <p:cNvSpPr txBox="1"/>
          <p:nvPr/>
        </p:nvSpPr>
        <p:spPr>
          <a:xfrm>
            <a:off x="838200" y="1825625"/>
            <a:ext cx="5040000" cy="1077218"/>
          </a:xfrm>
          <a:prstGeom prst="rect">
            <a:avLst/>
          </a:prstGeom>
          <a:noFill/>
        </p:spPr>
        <p:txBody>
          <a:bodyPr wrap="square" rtlCol="0">
            <a:spAutoFit/>
          </a:bodyPr>
          <a:lstStyle/>
          <a:p>
            <a:r>
              <a:rPr lang="en-BE" sz="3200" b="1" dirty="0">
                <a:solidFill>
                  <a:schemeClr val="accent4"/>
                </a:solidFill>
                <a:latin typeface="Tahoma" panose="020B0604030504040204" pitchFamily="34" charset="0"/>
                <a:ea typeface="Tahoma" panose="020B0604030504040204" pitchFamily="34" charset="0"/>
                <a:cs typeface="Tahoma" panose="020B0604030504040204" pitchFamily="34" charset="0"/>
              </a:rPr>
              <a:t>BIG DATA ANALYTICS</a:t>
            </a:r>
          </a:p>
          <a:p>
            <a:r>
              <a:rPr lang="en-BE" sz="3200" dirty="0">
                <a:solidFill>
                  <a:schemeClr val="accent4"/>
                </a:solidFill>
                <a:latin typeface="Tahoma" panose="020B0604030504040204" pitchFamily="34" charset="0"/>
                <a:ea typeface="Tahoma" panose="020B0604030504040204" pitchFamily="34" charset="0"/>
                <a:cs typeface="Tahoma" panose="020B0604030504040204" pitchFamily="34" charset="0"/>
              </a:rPr>
              <a:t>project presentation</a:t>
            </a:r>
          </a:p>
        </p:txBody>
      </p:sp>
      <p:sp>
        <p:nvSpPr>
          <p:cNvPr id="13" name="Rectangle 12"/>
          <p:cNvSpPr/>
          <p:nvPr/>
        </p:nvSpPr>
        <p:spPr>
          <a:xfrm>
            <a:off x="845070" y="4975196"/>
            <a:ext cx="3219151" cy="1200329"/>
          </a:xfrm>
          <a:prstGeom prst="rect">
            <a:avLst/>
          </a:prstGeom>
        </p:spPr>
        <p:txBody>
          <a:bodyPr wrap="none">
            <a:spAutoFit/>
          </a:bodyPr>
          <a:lstStyle/>
          <a:p>
            <a:r>
              <a:rPr lang="en-BE" b="1" i="1" dirty="0">
                <a:solidFill>
                  <a:schemeClr val="bg1"/>
                </a:solidFill>
                <a:latin typeface="Tahoma" panose="020B0604030504040204" pitchFamily="34" charset="0"/>
                <a:ea typeface="Tahoma" panose="020B0604030504040204" pitchFamily="34" charset="0"/>
                <a:cs typeface="Tahoma" panose="020B0604030504040204" pitchFamily="34" charset="0"/>
              </a:rPr>
              <a:t>By “Big Data Big Dreams”</a:t>
            </a:r>
          </a:p>
          <a:p>
            <a:pPr marL="285750" indent="-285750">
              <a:buFont typeface="Wingdings" panose="05000000000000000000" pitchFamily="2" charset="2"/>
              <a:buChar char="Ø"/>
            </a:pPr>
            <a:r>
              <a:rPr lang="en-BE" i="1" dirty="0">
                <a:solidFill>
                  <a:schemeClr val="bg1"/>
                </a:solidFill>
                <a:latin typeface="Tahoma" panose="020B0604030504040204" pitchFamily="34" charset="0"/>
                <a:ea typeface="Tahoma" panose="020B0604030504040204" pitchFamily="34" charset="0"/>
                <a:cs typeface="Tahoma" panose="020B0604030504040204" pitchFamily="34" charset="0"/>
              </a:rPr>
              <a:t>Ariq Bintang</a:t>
            </a:r>
          </a:p>
          <a:p>
            <a:pPr marL="285750" indent="-285750">
              <a:buFont typeface="Wingdings" panose="05000000000000000000" pitchFamily="2" charset="2"/>
              <a:buChar char="Ø"/>
            </a:pPr>
            <a:r>
              <a:rPr lang="en-BE" i="1" dirty="0">
                <a:solidFill>
                  <a:schemeClr val="bg1"/>
                </a:solidFill>
                <a:latin typeface="Tahoma" panose="020B0604030504040204" pitchFamily="34" charset="0"/>
                <a:ea typeface="Tahoma" panose="020B0604030504040204" pitchFamily="34" charset="0"/>
                <a:cs typeface="Tahoma" panose="020B0604030504040204" pitchFamily="34" charset="0"/>
              </a:rPr>
              <a:t>Luca Gewehr</a:t>
            </a:r>
          </a:p>
          <a:p>
            <a:pPr marL="285750" indent="-285750">
              <a:buFont typeface="Wingdings" panose="05000000000000000000" pitchFamily="2" charset="2"/>
              <a:buChar char="Ø"/>
            </a:pPr>
            <a:r>
              <a:rPr lang="en-BE" i="1" dirty="0">
                <a:solidFill>
                  <a:schemeClr val="bg1"/>
                </a:solidFill>
                <a:latin typeface="Tahoma" panose="020B0604030504040204" pitchFamily="34" charset="0"/>
                <a:ea typeface="Tahoma" panose="020B0604030504040204" pitchFamily="34" charset="0"/>
                <a:cs typeface="Tahoma" panose="020B0604030504040204" pitchFamily="34" charset="0"/>
              </a:rPr>
              <a:t>Marco Hafid</a:t>
            </a:r>
          </a:p>
        </p:txBody>
      </p:sp>
      <p:sp>
        <p:nvSpPr>
          <p:cNvPr id="15" name="Rectangle 14"/>
          <p:cNvSpPr/>
          <p:nvPr/>
        </p:nvSpPr>
        <p:spPr>
          <a:xfrm>
            <a:off x="845070" y="3585076"/>
            <a:ext cx="5470902" cy="707886"/>
          </a:xfrm>
          <a:prstGeom prst="rect">
            <a:avLst/>
          </a:prstGeom>
        </p:spPr>
        <p:txBody>
          <a:bodyPr wrap="square">
            <a:spAutoFit/>
          </a:bodyPr>
          <a:lstStyle/>
          <a:p>
            <a:r>
              <a:rPr lang="en-BE" sz="2000" b="1" dirty="0">
                <a:solidFill>
                  <a:schemeClr val="bg1"/>
                </a:solidFill>
                <a:latin typeface="Tahoma" panose="020B0604030504040204" pitchFamily="34" charset="0"/>
                <a:ea typeface="Tahoma" panose="020B0604030504040204" pitchFamily="34" charset="0"/>
                <a:cs typeface="Tahoma" panose="020B0604030504040204" pitchFamily="34" charset="0"/>
              </a:rPr>
              <a:t>Unique, optimal investment </a:t>
            </a:r>
            <a:r>
              <a:rPr lang="en-GB" sz="2000" b="1" dirty="0" err="1">
                <a:solidFill>
                  <a:schemeClr val="bg1"/>
                </a:solidFill>
                <a:latin typeface="Tahoma" panose="020B0604030504040204" pitchFamily="34" charset="0"/>
                <a:ea typeface="Tahoma" panose="020B0604030504040204" pitchFamily="34" charset="0"/>
                <a:cs typeface="Tahoma" panose="020B0604030504040204" pitchFamily="34" charset="0"/>
              </a:rPr>
              <a:t>strateg</a:t>
            </a:r>
            <a:r>
              <a:rPr lang="en-BE" sz="2000" b="1" dirty="0">
                <a:solidFill>
                  <a:schemeClr val="bg1"/>
                </a:solidFill>
                <a:latin typeface="Tahoma" panose="020B0604030504040204" pitchFamily="34" charset="0"/>
                <a:ea typeface="Tahoma" panose="020B0604030504040204" pitchFamily="34" charset="0"/>
                <a:cs typeface="Tahoma" panose="020B0604030504040204" pitchFamily="34" charset="0"/>
              </a:rPr>
              <a:t>ies </a:t>
            </a:r>
            <a:br>
              <a:rPr lang="en-BE" sz="2000" b="1" dirty="0">
                <a:solidFill>
                  <a:schemeClr val="bg1"/>
                </a:solidFill>
                <a:latin typeface="Tahoma" panose="020B0604030504040204" pitchFamily="34" charset="0"/>
                <a:ea typeface="Tahoma" panose="020B0604030504040204" pitchFamily="34" charset="0"/>
                <a:cs typeface="Tahoma" panose="020B0604030504040204" pitchFamily="34" charset="0"/>
              </a:rPr>
            </a:br>
            <a:r>
              <a:rPr lang="en-BE" sz="2000" b="1" dirty="0">
                <a:solidFill>
                  <a:schemeClr val="bg1"/>
                </a:solidFill>
                <a:latin typeface="Tahoma" panose="020B0604030504040204" pitchFamily="34" charset="0"/>
                <a:ea typeface="Tahoma" panose="020B0604030504040204" pitchFamily="34" charset="0"/>
                <a:cs typeface="Tahoma" panose="020B0604030504040204" pitchFamily="34" charset="0"/>
              </a:rPr>
              <a:t>for user-specified </a:t>
            </a:r>
            <a:r>
              <a:rPr lang="en-GB" sz="2000" b="1" dirty="0">
                <a:solidFill>
                  <a:schemeClr val="bg1"/>
                </a:solidFill>
                <a:latin typeface="Tahoma" panose="020B0604030504040204" pitchFamily="34" charset="0"/>
                <a:ea typeface="Tahoma" panose="020B0604030504040204" pitchFamily="34" charset="0"/>
                <a:cs typeface="Tahoma" panose="020B0604030504040204" pitchFamily="34" charset="0"/>
              </a:rPr>
              <a:t>parameters</a:t>
            </a:r>
            <a:endParaRPr lang="en-BE" sz="2000" b="1"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345714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BE" sz="3600" b="1" dirty="0">
                <a:solidFill>
                  <a:schemeClr val="accent4"/>
                </a:solidFill>
                <a:latin typeface="Tahoma" panose="020B0604030504040204" pitchFamily="34" charset="0"/>
                <a:ea typeface="Tahoma" panose="020B0604030504040204" pitchFamily="34" charset="0"/>
                <a:cs typeface="Tahoma" panose="020B0604030504040204" pitchFamily="34" charset="0"/>
              </a:rPr>
              <a:t>Data</a:t>
            </a:r>
            <a:br>
              <a:rPr lang="en-BE" sz="3600" b="1" dirty="0">
                <a:solidFill>
                  <a:schemeClr val="accent4"/>
                </a:solidFill>
                <a:latin typeface="Tahoma" panose="020B0604030504040204" pitchFamily="34" charset="0"/>
                <a:ea typeface="Tahoma" panose="020B0604030504040204" pitchFamily="34" charset="0"/>
                <a:cs typeface="Tahoma" panose="020B0604030504040204" pitchFamily="34" charset="0"/>
              </a:rPr>
            </a:br>
            <a:r>
              <a:rPr lang="en-BE" sz="3600" dirty="0">
                <a:solidFill>
                  <a:schemeClr val="accent4"/>
                </a:solidFill>
                <a:latin typeface="Tahoma" panose="020B0604030504040204" pitchFamily="34" charset="0"/>
                <a:ea typeface="Tahoma" panose="020B0604030504040204" pitchFamily="34" charset="0"/>
                <a:cs typeface="Tahoma" panose="020B0604030504040204" pitchFamily="34" charset="0"/>
              </a:rPr>
              <a:t>Data sources and data collection</a:t>
            </a:r>
            <a:endParaRPr lang="en-GB" sz="3600" dirty="0">
              <a:solidFill>
                <a:schemeClr val="accent4"/>
              </a:solidFill>
              <a:latin typeface="Tahoma" panose="020B0604030504040204" pitchFamily="34" charset="0"/>
              <a:ea typeface="Tahoma" panose="020B0604030504040204" pitchFamily="34" charset="0"/>
              <a:cs typeface="Tahoma" panose="020B0604030504040204"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4072436333"/>
              </p:ext>
            </p:extLst>
          </p:nvPr>
        </p:nvGraphicFramePr>
        <p:xfrm>
          <a:off x="838200" y="2825155"/>
          <a:ext cx="10512720" cy="2382520"/>
        </p:xfrm>
        <a:graphic>
          <a:graphicData uri="http://schemas.openxmlformats.org/drawingml/2006/table">
            <a:tbl>
              <a:tblPr firstRow="1" bandRow="1">
                <a:tableStyleId>{D27102A9-8310-4765-A935-A1911B00CA55}</a:tableStyleId>
              </a:tblPr>
              <a:tblGrid>
                <a:gridCol w="2282400">
                  <a:extLst>
                    <a:ext uri="{9D8B030D-6E8A-4147-A177-3AD203B41FA5}">
                      <a16:colId xmlns:a16="http://schemas.microsoft.com/office/drawing/2014/main" val="4031300961"/>
                    </a:ext>
                  </a:extLst>
                </a:gridCol>
                <a:gridCol w="2103120">
                  <a:extLst>
                    <a:ext uri="{9D8B030D-6E8A-4147-A177-3AD203B41FA5}">
                      <a16:colId xmlns:a16="http://schemas.microsoft.com/office/drawing/2014/main" val="1686670374"/>
                    </a:ext>
                  </a:extLst>
                </a:gridCol>
                <a:gridCol w="2462400">
                  <a:extLst>
                    <a:ext uri="{9D8B030D-6E8A-4147-A177-3AD203B41FA5}">
                      <a16:colId xmlns:a16="http://schemas.microsoft.com/office/drawing/2014/main" val="2759295372"/>
                    </a:ext>
                  </a:extLst>
                </a:gridCol>
                <a:gridCol w="2282400">
                  <a:extLst>
                    <a:ext uri="{9D8B030D-6E8A-4147-A177-3AD203B41FA5}">
                      <a16:colId xmlns:a16="http://schemas.microsoft.com/office/drawing/2014/main" val="3074924635"/>
                    </a:ext>
                  </a:extLst>
                </a:gridCol>
                <a:gridCol w="1382400">
                  <a:extLst>
                    <a:ext uri="{9D8B030D-6E8A-4147-A177-3AD203B41FA5}">
                      <a16:colId xmlns:a16="http://schemas.microsoft.com/office/drawing/2014/main" val="2760309392"/>
                    </a:ext>
                  </a:extLst>
                </a:gridCol>
              </a:tblGrid>
              <a:tr h="370840">
                <a:tc>
                  <a:txBody>
                    <a:bodyPr/>
                    <a:lstStyle/>
                    <a:p>
                      <a:r>
                        <a:rPr lang="en-BE" sz="1200" b="1" dirty="0">
                          <a:solidFill>
                            <a:schemeClr val="bg1"/>
                          </a:solidFill>
                          <a:latin typeface="Tahoma" panose="020B0604030504040204" pitchFamily="34" charset="0"/>
                          <a:ea typeface="Tahoma" panose="020B0604030504040204" pitchFamily="34" charset="0"/>
                          <a:cs typeface="Tahoma" panose="020B0604030504040204" pitchFamily="34" charset="0"/>
                        </a:rPr>
                        <a:t>File name (raw data)</a:t>
                      </a:r>
                      <a:endParaRPr lang="en-GB" sz="1200" b="1" dirty="0">
                        <a:solidFill>
                          <a:schemeClr val="bg1"/>
                        </a:solidFill>
                        <a:latin typeface="Tahoma" panose="020B0604030504040204" pitchFamily="34" charset="0"/>
                        <a:ea typeface="Tahoma" panose="020B0604030504040204" pitchFamily="34" charset="0"/>
                        <a:cs typeface="Tahoma" panose="020B0604030504040204" pitchFamily="34" charset="0"/>
                      </a:endParaRPr>
                    </a:p>
                  </a:txBody>
                  <a:tcPr/>
                </a:tc>
                <a:tc>
                  <a:txBody>
                    <a:bodyPr/>
                    <a:lstStyle/>
                    <a:p>
                      <a:r>
                        <a:rPr lang="en-BE" sz="1200" b="1" dirty="0">
                          <a:solidFill>
                            <a:schemeClr val="bg1"/>
                          </a:solidFill>
                          <a:latin typeface="Tahoma" panose="020B0604030504040204" pitchFamily="34" charset="0"/>
                          <a:ea typeface="Tahoma" panose="020B0604030504040204" pitchFamily="34" charset="0"/>
                          <a:cs typeface="Tahoma" panose="020B0604030504040204" pitchFamily="34" charset="0"/>
                        </a:rPr>
                        <a:t>Data source</a:t>
                      </a:r>
                      <a:endParaRPr lang="en-GB" sz="1200" b="1" dirty="0">
                        <a:solidFill>
                          <a:schemeClr val="bg1"/>
                        </a:solidFill>
                        <a:latin typeface="Tahoma" panose="020B0604030504040204" pitchFamily="34" charset="0"/>
                        <a:ea typeface="Tahoma" panose="020B0604030504040204" pitchFamily="34" charset="0"/>
                        <a:cs typeface="Tahoma" panose="020B0604030504040204" pitchFamily="34" charset="0"/>
                      </a:endParaRPr>
                    </a:p>
                  </a:txBody>
                  <a:tcPr/>
                </a:tc>
                <a:tc>
                  <a:txBody>
                    <a:bodyPr/>
                    <a:lstStyle/>
                    <a:p>
                      <a:r>
                        <a:rPr lang="en-BE" sz="1200" b="1" dirty="0">
                          <a:solidFill>
                            <a:schemeClr val="bg1"/>
                          </a:solidFill>
                          <a:latin typeface="Tahoma" panose="020B0604030504040204" pitchFamily="34" charset="0"/>
                          <a:ea typeface="Tahoma" panose="020B0604030504040204" pitchFamily="34" charset="0"/>
                          <a:cs typeface="Tahoma" panose="020B0604030504040204" pitchFamily="34" charset="0"/>
                        </a:rPr>
                        <a:t>Description</a:t>
                      </a:r>
                      <a:endParaRPr lang="en-GB" sz="1200" b="1" dirty="0">
                        <a:solidFill>
                          <a:schemeClr val="bg1"/>
                        </a:solidFill>
                        <a:latin typeface="Tahoma" panose="020B0604030504040204" pitchFamily="34" charset="0"/>
                        <a:ea typeface="Tahoma" panose="020B0604030504040204" pitchFamily="34" charset="0"/>
                        <a:cs typeface="Tahoma" panose="020B0604030504040204" pitchFamily="34" charset="0"/>
                      </a:endParaRPr>
                    </a:p>
                  </a:txBody>
                  <a:tcPr/>
                </a:tc>
                <a:tc>
                  <a:txBody>
                    <a:bodyPr/>
                    <a:lstStyle/>
                    <a:p>
                      <a:r>
                        <a:rPr lang="en-BE" sz="1200" b="1" dirty="0">
                          <a:solidFill>
                            <a:schemeClr val="bg1"/>
                          </a:solidFill>
                          <a:latin typeface="Tahoma" panose="020B0604030504040204" pitchFamily="34" charset="0"/>
                          <a:ea typeface="Tahoma" panose="020B0604030504040204" pitchFamily="34" charset="0"/>
                          <a:cs typeface="Tahoma" panose="020B0604030504040204" pitchFamily="34" charset="0"/>
                        </a:rPr>
                        <a:t>Date range (frequency)</a:t>
                      </a:r>
                      <a:endParaRPr lang="en-GB" sz="1200" b="1" dirty="0">
                        <a:solidFill>
                          <a:schemeClr val="bg1"/>
                        </a:solidFill>
                        <a:latin typeface="Tahoma" panose="020B0604030504040204" pitchFamily="34" charset="0"/>
                        <a:ea typeface="Tahoma" panose="020B0604030504040204" pitchFamily="34" charset="0"/>
                        <a:cs typeface="Tahoma" panose="020B0604030504040204" pitchFamily="34" charset="0"/>
                      </a:endParaRPr>
                    </a:p>
                  </a:txBody>
                  <a:tcPr/>
                </a:tc>
                <a:tc>
                  <a:txBody>
                    <a:bodyPr/>
                    <a:lstStyle/>
                    <a:p>
                      <a:r>
                        <a:rPr lang="en-BE" sz="1200" b="1" dirty="0">
                          <a:solidFill>
                            <a:schemeClr val="bg1"/>
                          </a:solidFill>
                          <a:latin typeface="Tahoma" panose="020B0604030504040204" pitchFamily="34" charset="0"/>
                          <a:ea typeface="Tahoma" panose="020B0604030504040204" pitchFamily="34" charset="0"/>
                          <a:cs typeface="Tahoma" panose="020B0604030504040204" pitchFamily="34" charset="0"/>
                        </a:rPr>
                        <a:t>File</a:t>
                      </a:r>
                      <a:r>
                        <a:rPr lang="en-BE" sz="1200" b="1" baseline="0" dirty="0">
                          <a:solidFill>
                            <a:schemeClr val="bg1"/>
                          </a:solidFill>
                          <a:latin typeface="Tahoma" panose="020B0604030504040204" pitchFamily="34" charset="0"/>
                          <a:ea typeface="Tahoma" panose="020B0604030504040204" pitchFamily="34" charset="0"/>
                          <a:cs typeface="Tahoma" panose="020B0604030504040204" pitchFamily="34" charset="0"/>
                        </a:rPr>
                        <a:t> size</a:t>
                      </a:r>
                      <a:endParaRPr lang="en-GB" sz="1200" b="1" dirty="0">
                        <a:solidFill>
                          <a:schemeClr val="bg1"/>
                        </a:solidFill>
                        <a:latin typeface="Tahoma" panose="020B0604030504040204" pitchFamily="34" charset="0"/>
                        <a:ea typeface="Tahoma" panose="020B0604030504040204" pitchFamily="34" charset="0"/>
                        <a:cs typeface="Tahoma" panose="020B0604030504040204" pitchFamily="34" charset="0"/>
                      </a:endParaRPr>
                    </a:p>
                  </a:txBody>
                  <a:tcPr/>
                </a:tc>
                <a:extLst>
                  <a:ext uri="{0D108BD9-81ED-4DB2-BD59-A6C34878D82A}">
                    <a16:rowId xmlns:a16="http://schemas.microsoft.com/office/drawing/2014/main" val="142994124"/>
                  </a:ext>
                </a:extLst>
              </a:tr>
              <a:tr h="370840">
                <a:tc>
                  <a:txBody>
                    <a:bodyPr/>
                    <a:lstStyle/>
                    <a:p>
                      <a:r>
                        <a:rPr lang="en-GB" sz="1200" b="0" dirty="0">
                          <a:solidFill>
                            <a:schemeClr val="bg1"/>
                          </a:solidFill>
                          <a:latin typeface="Tahoma" panose="020B0604030504040204" pitchFamily="34" charset="0"/>
                          <a:ea typeface="Tahoma" panose="020B0604030504040204" pitchFamily="34" charset="0"/>
                          <a:cs typeface="Tahoma" panose="020B0604030504040204" pitchFamily="34" charset="0"/>
                        </a:rPr>
                        <a:t>Bloomberg</a:t>
                      </a:r>
                      <a:r>
                        <a:rPr lang="en-BE" sz="1200" b="0" dirty="0">
                          <a:solidFill>
                            <a:schemeClr val="bg1"/>
                          </a:solidFill>
                          <a:latin typeface="Tahoma" panose="020B0604030504040204" pitchFamily="34" charset="0"/>
                          <a:ea typeface="Tahoma" panose="020B0604030504040204" pitchFamily="34" charset="0"/>
                          <a:cs typeface="Tahoma" panose="020B0604030504040204" pitchFamily="34" charset="0"/>
                        </a:rPr>
                        <a:t>_</a:t>
                      </a:r>
                      <a:r>
                        <a:rPr lang="en-GB" sz="1200" b="0" dirty="0">
                          <a:solidFill>
                            <a:schemeClr val="bg1"/>
                          </a:solidFill>
                          <a:latin typeface="Tahoma" panose="020B0604030504040204" pitchFamily="34" charset="0"/>
                          <a:ea typeface="Tahoma" panose="020B0604030504040204" pitchFamily="34" charset="0"/>
                          <a:cs typeface="Tahoma" panose="020B0604030504040204" pitchFamily="34" charset="0"/>
                        </a:rPr>
                        <a:t>Terminal</a:t>
                      </a:r>
                      <a:r>
                        <a:rPr lang="en-BE" sz="1200" b="0" dirty="0">
                          <a:solidFill>
                            <a:schemeClr val="bg1"/>
                          </a:solidFill>
                          <a:latin typeface="Tahoma" panose="020B0604030504040204" pitchFamily="34" charset="0"/>
                          <a:ea typeface="Tahoma" panose="020B0604030504040204" pitchFamily="34" charset="0"/>
                          <a:cs typeface="Tahoma" panose="020B0604030504040204" pitchFamily="34" charset="0"/>
                        </a:rPr>
                        <a:t>-</a:t>
                      </a:r>
                      <a:r>
                        <a:rPr lang="en-GB" sz="1200" b="0" dirty="0">
                          <a:solidFill>
                            <a:schemeClr val="bg1"/>
                          </a:solidFill>
                          <a:latin typeface="Tahoma" panose="020B0604030504040204" pitchFamily="34" charset="0"/>
                          <a:ea typeface="Tahoma" panose="020B0604030504040204" pitchFamily="34" charset="0"/>
                          <a:cs typeface="Tahoma" panose="020B0604030504040204" pitchFamily="34" charset="0"/>
                        </a:rPr>
                        <a:t>spreadsheet</a:t>
                      </a:r>
                      <a:r>
                        <a:rPr lang="en-BE" sz="1200" b="0" dirty="0">
                          <a:solidFill>
                            <a:schemeClr val="bg1"/>
                          </a:solidFill>
                          <a:latin typeface="Tahoma" panose="020B0604030504040204" pitchFamily="34" charset="0"/>
                          <a:ea typeface="Tahoma" panose="020B0604030504040204" pitchFamily="34" charset="0"/>
                          <a:cs typeface="Tahoma" panose="020B0604030504040204" pitchFamily="34" charset="0"/>
                        </a:rPr>
                        <a:t>_</a:t>
                      </a:r>
                      <a:r>
                        <a:rPr lang="en-GB" sz="1200" b="0" dirty="0">
                          <a:solidFill>
                            <a:schemeClr val="bg1"/>
                          </a:solidFill>
                          <a:latin typeface="Tahoma" panose="020B0604030504040204" pitchFamily="34" charset="0"/>
                          <a:ea typeface="Tahoma" panose="020B0604030504040204" pitchFamily="34" charset="0"/>
                          <a:cs typeface="Tahoma" panose="020B0604030504040204" pitchFamily="34" charset="0"/>
                        </a:rPr>
                        <a:t>builder.xlsx</a:t>
                      </a: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dirty="0">
                          <a:solidFill>
                            <a:schemeClr val="bg1"/>
                          </a:solidFill>
                          <a:latin typeface="Tahoma" panose="020B0604030504040204" pitchFamily="34" charset="0"/>
                          <a:ea typeface="Tahoma" panose="020B0604030504040204" pitchFamily="34" charset="0"/>
                          <a:cs typeface="Tahoma" panose="020B0604030504040204" pitchFamily="34" charset="0"/>
                        </a:rPr>
                        <a:t>Bloomberg Terminal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r>
                        <a:rPr lang="en-GB" sz="1200" b="0" dirty="0">
                          <a:solidFill>
                            <a:schemeClr val="bg1"/>
                          </a:solidFill>
                          <a:latin typeface="Tahoma" panose="020B0604030504040204" pitchFamily="34" charset="0"/>
                          <a:ea typeface="Tahoma" panose="020B0604030504040204" pitchFamily="34" charset="0"/>
                          <a:cs typeface="Tahoma" panose="020B0604030504040204" pitchFamily="34" charset="0"/>
                        </a:rPr>
                        <a:t>price data of selected indices and currency pairs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BE" sz="1200" b="0" dirty="0">
                          <a:solidFill>
                            <a:schemeClr val="bg1"/>
                          </a:solidFill>
                          <a:latin typeface="Tahoma" panose="020B0604030504040204" pitchFamily="34" charset="0"/>
                          <a:ea typeface="Tahoma" panose="020B0604030504040204" pitchFamily="34" charset="0"/>
                          <a:cs typeface="Tahoma" panose="020B0604030504040204" pitchFamily="34" charset="0"/>
                        </a:rPr>
                        <a:t>1 Jan 1973 –</a:t>
                      </a:r>
                      <a:r>
                        <a:rPr lang="en-BE" sz="1200" b="0" baseline="0" dirty="0">
                          <a:solidFill>
                            <a:schemeClr val="bg1"/>
                          </a:solidFill>
                          <a:latin typeface="Tahoma" panose="020B0604030504040204" pitchFamily="34" charset="0"/>
                          <a:ea typeface="Tahoma" panose="020B0604030504040204" pitchFamily="34" charset="0"/>
                          <a:cs typeface="Tahoma" panose="020B0604030504040204" pitchFamily="34" charset="0"/>
                        </a:rPr>
                        <a:t> </a:t>
                      </a:r>
                      <a:r>
                        <a:rPr lang="en-BE" sz="1200" b="0" dirty="0">
                          <a:solidFill>
                            <a:schemeClr val="bg1"/>
                          </a:solidFill>
                          <a:latin typeface="Tahoma" panose="020B0604030504040204" pitchFamily="34" charset="0"/>
                          <a:ea typeface="Tahoma" panose="020B0604030504040204" pitchFamily="34" charset="0"/>
                          <a:cs typeface="Tahoma" panose="020B0604030504040204" pitchFamily="34" charset="0"/>
                        </a:rPr>
                        <a:t>16 May 2023</a:t>
                      </a:r>
                    </a:p>
                    <a:p>
                      <a:pPr marL="0" marR="0" lvl="0" indent="0" algn="l" defTabSz="914400" rtl="0" eaLnBrk="1" fontAlgn="auto" latinLnBrk="0" hangingPunct="1">
                        <a:lnSpc>
                          <a:spcPct val="100000"/>
                        </a:lnSpc>
                        <a:spcBef>
                          <a:spcPts val="0"/>
                        </a:spcBef>
                        <a:spcAft>
                          <a:spcPts val="0"/>
                        </a:spcAft>
                        <a:buClrTx/>
                        <a:buSzTx/>
                        <a:buFontTx/>
                        <a:buNone/>
                        <a:tabLst/>
                        <a:defRPr/>
                      </a:pPr>
                      <a:r>
                        <a:rPr lang="en-BE" sz="1200" b="0" dirty="0">
                          <a:solidFill>
                            <a:schemeClr val="bg1"/>
                          </a:solidFill>
                          <a:latin typeface="Tahoma" panose="020B0604030504040204" pitchFamily="34" charset="0"/>
                          <a:ea typeface="Tahoma" panose="020B0604030504040204" pitchFamily="34" charset="0"/>
                          <a:cs typeface="Tahoma" panose="020B0604030504040204" pitchFamily="34" charset="0"/>
                        </a:rPr>
                        <a:t>(daily</a:t>
                      </a:r>
                      <a:r>
                        <a:rPr lang="en-BE" sz="1200" b="0" baseline="0" dirty="0">
                          <a:solidFill>
                            <a:schemeClr val="bg1"/>
                          </a:solidFill>
                          <a:latin typeface="Tahoma" panose="020B0604030504040204" pitchFamily="34" charset="0"/>
                          <a:ea typeface="Tahoma" panose="020B0604030504040204" pitchFamily="34" charset="0"/>
                          <a:cs typeface="Tahoma" panose="020B0604030504040204" pitchFamily="34" charset="0"/>
                        </a:rPr>
                        <a:t>)</a:t>
                      </a:r>
                      <a:endParaRPr lang="en-GB" sz="1200" b="0" dirty="0">
                        <a:solidFill>
                          <a:schemeClr val="bg1"/>
                        </a:solidFill>
                        <a:latin typeface="Tahoma" panose="020B0604030504040204" pitchFamily="34" charset="0"/>
                        <a:ea typeface="Tahoma" panose="020B0604030504040204" pitchFamily="34" charset="0"/>
                        <a:cs typeface="Tahoma" panose="020B0604030504040204" pitchFamily="34" charset="0"/>
                      </a:endParaRPr>
                    </a:p>
                    <a:p>
                      <a:endParaRPr lang="en-GB" sz="1200" b="0" dirty="0">
                        <a:solidFill>
                          <a:schemeClr val="bg1"/>
                        </a:solidFill>
                        <a:latin typeface="Tahoma" panose="020B0604030504040204" pitchFamily="34" charset="0"/>
                        <a:ea typeface="Tahoma" panose="020B0604030504040204" pitchFamily="34" charset="0"/>
                        <a:cs typeface="Tahoma" panose="020B060403050404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r>
                        <a:rPr lang="en-BE" sz="1200" b="0" dirty="0">
                          <a:solidFill>
                            <a:schemeClr val="bg1"/>
                          </a:solidFill>
                          <a:latin typeface="Tahoma" panose="020B0604030504040204" pitchFamily="34" charset="0"/>
                          <a:ea typeface="Tahoma" panose="020B0604030504040204" pitchFamily="34" charset="0"/>
                          <a:cs typeface="Tahoma" panose="020B0604030504040204" pitchFamily="34" charset="0"/>
                        </a:rPr>
                        <a:t>4.363 KB</a:t>
                      </a:r>
                      <a:endParaRPr lang="en-GB" sz="1200" b="0" dirty="0">
                        <a:solidFill>
                          <a:schemeClr val="bg1"/>
                        </a:solidFill>
                        <a:latin typeface="Tahoma" panose="020B0604030504040204" pitchFamily="34" charset="0"/>
                        <a:ea typeface="Tahoma" panose="020B0604030504040204" pitchFamily="34" charset="0"/>
                        <a:cs typeface="Tahoma" panose="020B0604030504040204" pitchFamily="34" charset="0"/>
                      </a:endParaRP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9729021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dirty="0">
                          <a:solidFill>
                            <a:schemeClr val="bg1"/>
                          </a:solidFill>
                          <a:latin typeface="Tahoma" panose="020B0604030504040204" pitchFamily="34" charset="0"/>
                          <a:ea typeface="Tahoma" panose="020B0604030504040204" pitchFamily="34" charset="0"/>
                          <a:cs typeface="Tahoma" panose="020B0604030504040204" pitchFamily="34" charset="0"/>
                        </a:rPr>
                        <a:t>API_FP.CPI.TOTL.ZG_DS2_en_excel_v2_5454868.xls</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BE" sz="1200" b="0" dirty="0">
                          <a:solidFill>
                            <a:schemeClr val="bg1"/>
                          </a:solidFill>
                          <a:latin typeface="Tahoma" panose="020B0604030504040204" pitchFamily="34" charset="0"/>
                          <a:ea typeface="Tahoma" panose="020B0604030504040204" pitchFamily="34" charset="0"/>
                          <a:cs typeface="Tahoma" panose="020B0604030504040204" pitchFamily="34" charset="0"/>
                        </a:rPr>
                        <a:t>World Bank Open Data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200" b="0" dirty="0">
                          <a:solidFill>
                            <a:schemeClr val="bg1"/>
                          </a:solidFill>
                          <a:latin typeface="Tahoma" panose="020B0604030504040204" pitchFamily="34" charset="0"/>
                          <a:ea typeface="Tahoma" panose="020B0604030504040204" pitchFamily="34" charset="0"/>
                          <a:cs typeface="Tahoma" panose="020B0604030504040204" pitchFamily="34" charset="0"/>
                        </a:rPr>
                        <a:t>Swiss inflation data (CPI in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BE" sz="1200" b="0" dirty="0">
                          <a:solidFill>
                            <a:schemeClr val="bg1"/>
                          </a:solidFill>
                          <a:latin typeface="Tahoma" panose="020B0604030504040204" pitchFamily="34" charset="0"/>
                          <a:ea typeface="Tahoma" panose="020B0604030504040204" pitchFamily="34" charset="0"/>
                          <a:cs typeface="Tahoma" panose="020B0604030504040204" pitchFamily="34" charset="0"/>
                        </a:rPr>
                        <a:t>1960 – 2022</a:t>
                      </a:r>
                    </a:p>
                    <a:p>
                      <a:r>
                        <a:rPr lang="en-BE" sz="1200" b="0" dirty="0">
                          <a:solidFill>
                            <a:schemeClr val="bg1"/>
                          </a:solidFill>
                          <a:latin typeface="Tahoma" panose="020B0604030504040204" pitchFamily="34" charset="0"/>
                          <a:ea typeface="Tahoma" panose="020B0604030504040204" pitchFamily="34" charset="0"/>
                          <a:cs typeface="Tahoma" panose="020B0604030504040204" pitchFamily="34" charset="0"/>
                        </a:rPr>
                        <a:t>(annual)</a:t>
                      </a:r>
                      <a:endParaRPr lang="en-GB" sz="1200" b="0" dirty="0">
                        <a:solidFill>
                          <a:schemeClr val="bg1"/>
                        </a:solidFill>
                        <a:latin typeface="Tahoma" panose="020B0604030504040204" pitchFamily="34" charset="0"/>
                        <a:ea typeface="Tahoma" panose="020B0604030504040204" pitchFamily="34" charset="0"/>
                        <a:cs typeface="Tahoma" panose="020B060403050404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BE" sz="1200" b="0" dirty="0">
                          <a:solidFill>
                            <a:schemeClr val="bg1"/>
                          </a:solidFill>
                          <a:latin typeface="Tahoma" panose="020B0604030504040204" pitchFamily="34" charset="0"/>
                          <a:ea typeface="Tahoma" panose="020B0604030504040204" pitchFamily="34" charset="0"/>
                          <a:cs typeface="Tahoma" panose="020B0604030504040204" pitchFamily="34" charset="0"/>
                        </a:rPr>
                        <a:t>315 KB</a:t>
                      </a:r>
                      <a:endParaRPr lang="en-GB" sz="1200" b="0" dirty="0">
                        <a:solidFill>
                          <a:schemeClr val="bg1"/>
                        </a:solidFill>
                        <a:latin typeface="Tahoma" panose="020B0604030504040204" pitchFamily="34" charset="0"/>
                        <a:ea typeface="Tahoma" panose="020B0604030504040204" pitchFamily="34" charset="0"/>
                        <a:cs typeface="Tahoma" panose="020B0604030504040204" pitchFamily="34" charset="0"/>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84380754"/>
                  </a:ext>
                </a:extLst>
              </a:tr>
              <a:tr h="370840">
                <a:tc>
                  <a:txBody>
                    <a:bodyPr/>
                    <a:lstStyle/>
                    <a:p>
                      <a:r>
                        <a:rPr lang="en-GB" sz="1200" b="0" dirty="0">
                          <a:solidFill>
                            <a:schemeClr val="bg1"/>
                          </a:solidFill>
                          <a:latin typeface="Tahoma" panose="020B0604030504040204" pitchFamily="34" charset="0"/>
                          <a:ea typeface="Tahoma" panose="020B0604030504040204" pitchFamily="34" charset="0"/>
                          <a:cs typeface="Tahoma" panose="020B0604030504040204" pitchFamily="34" charset="0"/>
                        </a:rPr>
                        <a:t>snb-chart-data-rendeidglfzch-en-all-20230502_1430.xlsx</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200" b="0" dirty="0">
                          <a:solidFill>
                            <a:schemeClr val="bg1"/>
                          </a:solidFill>
                          <a:latin typeface="Tahoma" panose="020B0604030504040204" pitchFamily="34" charset="0"/>
                          <a:ea typeface="Tahoma" panose="020B0604030504040204" pitchFamily="34" charset="0"/>
                          <a:cs typeface="Tahoma" panose="020B0604030504040204" pitchFamily="34" charset="0"/>
                        </a:rPr>
                        <a:t>Swiss National Bank data portal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200" b="0" dirty="0">
                          <a:solidFill>
                            <a:schemeClr val="bg1"/>
                          </a:solidFill>
                          <a:latin typeface="Tahoma" panose="020B0604030504040204" pitchFamily="34" charset="0"/>
                          <a:ea typeface="Tahoma" panose="020B0604030504040204" pitchFamily="34" charset="0"/>
                          <a:cs typeface="Tahoma" panose="020B0604030504040204" pitchFamily="34" charset="0"/>
                        </a:rPr>
                        <a:t>CHF money market rates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200" b="0" dirty="0">
                          <a:solidFill>
                            <a:schemeClr val="bg1"/>
                          </a:solidFill>
                          <a:latin typeface="Tahoma" panose="020B0604030504040204" pitchFamily="34" charset="0"/>
                          <a:ea typeface="Tahoma" panose="020B0604030504040204" pitchFamily="34" charset="0"/>
                          <a:cs typeface="Tahoma" panose="020B0604030504040204" pitchFamily="34" charset="0"/>
                        </a:rPr>
                        <a:t>4 Jan 1988 </a:t>
                      </a:r>
                      <a:r>
                        <a:rPr lang="en-BE" sz="1200" b="0" dirty="0">
                          <a:solidFill>
                            <a:schemeClr val="bg1"/>
                          </a:solidFill>
                          <a:latin typeface="Tahoma" panose="020B0604030504040204" pitchFamily="34" charset="0"/>
                          <a:ea typeface="Tahoma" panose="020B0604030504040204" pitchFamily="34" charset="0"/>
                          <a:cs typeface="Tahoma" panose="020B0604030504040204" pitchFamily="34" charset="0"/>
                        </a:rPr>
                        <a:t>–</a:t>
                      </a:r>
                      <a:r>
                        <a:rPr lang="en-GB" sz="1200" b="0" dirty="0">
                          <a:solidFill>
                            <a:schemeClr val="bg1"/>
                          </a:solidFill>
                          <a:latin typeface="Tahoma" panose="020B0604030504040204" pitchFamily="34" charset="0"/>
                          <a:ea typeface="Tahoma" panose="020B0604030504040204" pitchFamily="34" charset="0"/>
                          <a:cs typeface="Tahoma" panose="020B0604030504040204" pitchFamily="34" charset="0"/>
                        </a:rPr>
                        <a:t> 28 </a:t>
                      </a:r>
                      <a:r>
                        <a:rPr lang="en-BE" sz="1200" b="0" dirty="0">
                          <a:solidFill>
                            <a:schemeClr val="bg1"/>
                          </a:solidFill>
                          <a:latin typeface="Tahoma" panose="020B0604030504040204" pitchFamily="34" charset="0"/>
                          <a:ea typeface="Tahoma" panose="020B0604030504040204" pitchFamily="34" charset="0"/>
                          <a:cs typeface="Tahoma" panose="020B0604030504040204" pitchFamily="34" charset="0"/>
                        </a:rPr>
                        <a:t>Apr </a:t>
                      </a:r>
                      <a:r>
                        <a:rPr lang="en-GB" sz="1200" b="0" dirty="0">
                          <a:solidFill>
                            <a:schemeClr val="bg1"/>
                          </a:solidFill>
                          <a:latin typeface="Tahoma" panose="020B0604030504040204" pitchFamily="34" charset="0"/>
                          <a:ea typeface="Tahoma" panose="020B0604030504040204" pitchFamily="34" charset="0"/>
                          <a:cs typeface="Tahoma" panose="020B0604030504040204" pitchFamily="34" charset="0"/>
                        </a:rPr>
                        <a:t>2023</a:t>
                      </a:r>
                      <a:endParaRPr lang="en-BE" sz="1200" b="0" dirty="0">
                        <a:solidFill>
                          <a:schemeClr val="bg1"/>
                        </a:solidFill>
                        <a:latin typeface="Tahoma" panose="020B0604030504040204" pitchFamily="34" charset="0"/>
                        <a:ea typeface="Tahoma" panose="020B0604030504040204" pitchFamily="34" charset="0"/>
                        <a:cs typeface="Tahoma" panose="020B0604030504040204" pitchFamily="34" charset="0"/>
                      </a:endParaRPr>
                    </a:p>
                    <a:p>
                      <a:r>
                        <a:rPr lang="en-BE" sz="1200" b="0" dirty="0">
                          <a:solidFill>
                            <a:schemeClr val="bg1"/>
                          </a:solidFill>
                          <a:latin typeface="Tahoma" panose="020B0604030504040204" pitchFamily="34" charset="0"/>
                          <a:ea typeface="Tahoma" panose="020B0604030504040204" pitchFamily="34" charset="0"/>
                          <a:cs typeface="Tahoma" panose="020B0604030504040204" pitchFamily="34" charset="0"/>
                        </a:rPr>
                        <a:t>(daily)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BE" sz="1200" b="0" dirty="0">
                          <a:solidFill>
                            <a:schemeClr val="bg1"/>
                          </a:solidFill>
                          <a:latin typeface="Tahoma" panose="020B0604030504040204" pitchFamily="34" charset="0"/>
                          <a:ea typeface="Tahoma" panose="020B0604030504040204" pitchFamily="34" charset="0"/>
                          <a:cs typeface="Tahoma" panose="020B0604030504040204" pitchFamily="34" charset="0"/>
                        </a:rPr>
                        <a:t>359 KB</a:t>
                      </a:r>
                      <a:endParaRPr lang="en-GB" sz="1200" b="0" dirty="0">
                        <a:solidFill>
                          <a:schemeClr val="bg1"/>
                        </a:solidFill>
                        <a:latin typeface="Tahoma" panose="020B0604030504040204" pitchFamily="34" charset="0"/>
                        <a:ea typeface="Tahoma" panose="020B0604030504040204" pitchFamily="34" charset="0"/>
                        <a:cs typeface="Tahoma" panose="020B0604030504040204" pitchFamily="34" charset="0"/>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87878806"/>
                  </a:ext>
                </a:extLst>
              </a:tr>
              <a:tr h="370840">
                <a:tc>
                  <a:txBody>
                    <a:bodyPr/>
                    <a:lstStyle/>
                    <a:p>
                      <a:r>
                        <a:rPr lang="en-GB" sz="1200" b="0" dirty="0">
                          <a:solidFill>
                            <a:schemeClr val="bg1"/>
                          </a:solidFill>
                          <a:latin typeface="Tahoma" panose="020B0604030504040204" pitchFamily="34" charset="0"/>
                          <a:ea typeface="Tahoma" panose="020B0604030504040204" pitchFamily="34" charset="0"/>
                          <a:cs typeface="Tahoma" panose="020B0604030504040204" pitchFamily="34" charset="0"/>
                        </a:rPr>
                        <a:t>snb-chart-data-zimomach-en-all-20230502_1430.xlsx</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r>
                        <a:rPr lang="en-GB" sz="1200" b="0" dirty="0">
                          <a:solidFill>
                            <a:schemeClr val="bg1"/>
                          </a:solidFill>
                          <a:latin typeface="Tahoma" panose="020B0604030504040204" pitchFamily="34" charset="0"/>
                          <a:ea typeface="Tahoma" panose="020B0604030504040204" pitchFamily="34" charset="0"/>
                          <a:cs typeface="Tahoma" panose="020B0604030504040204" pitchFamily="34" charset="0"/>
                        </a:rPr>
                        <a:t>Swiss National Bank data portal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r>
                        <a:rPr lang="en-GB" sz="1200" b="0" dirty="0">
                          <a:solidFill>
                            <a:schemeClr val="bg1"/>
                          </a:solidFill>
                          <a:latin typeface="Tahoma" panose="020B0604030504040204" pitchFamily="34" charset="0"/>
                          <a:ea typeface="Tahoma" panose="020B0604030504040204" pitchFamily="34" charset="0"/>
                          <a:cs typeface="Tahoma" panose="020B0604030504040204" pitchFamily="34" charset="0"/>
                        </a:rPr>
                        <a:t>CHF spot interest rates on Swiss Confederation bond issues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r>
                        <a:rPr lang="en-GB" sz="1200" b="0" dirty="0">
                          <a:solidFill>
                            <a:schemeClr val="bg1"/>
                          </a:solidFill>
                          <a:latin typeface="Tahoma" panose="020B0604030504040204" pitchFamily="34" charset="0"/>
                          <a:ea typeface="Tahoma" panose="020B0604030504040204" pitchFamily="34" charset="0"/>
                          <a:cs typeface="Tahoma" panose="020B0604030504040204" pitchFamily="34" charset="0"/>
                        </a:rPr>
                        <a:t>3 Jan 200</a:t>
                      </a:r>
                      <a:r>
                        <a:rPr lang="en-BE" sz="1200" b="0" dirty="0">
                          <a:solidFill>
                            <a:schemeClr val="bg1"/>
                          </a:solidFill>
                          <a:latin typeface="Tahoma" panose="020B0604030504040204" pitchFamily="34" charset="0"/>
                          <a:ea typeface="Tahoma" panose="020B0604030504040204" pitchFamily="34" charset="0"/>
                          <a:cs typeface="Tahoma" panose="020B0604030504040204" pitchFamily="34" charset="0"/>
                        </a:rPr>
                        <a:t>0</a:t>
                      </a:r>
                      <a:r>
                        <a:rPr lang="en-BE" sz="1200" b="0" baseline="0" dirty="0">
                          <a:solidFill>
                            <a:schemeClr val="bg1"/>
                          </a:solidFill>
                          <a:latin typeface="Tahoma" panose="020B0604030504040204" pitchFamily="34" charset="0"/>
                          <a:ea typeface="Tahoma" panose="020B0604030504040204" pitchFamily="34" charset="0"/>
                          <a:cs typeface="Tahoma" panose="020B0604030504040204" pitchFamily="34" charset="0"/>
                        </a:rPr>
                        <a:t> –</a:t>
                      </a:r>
                      <a:r>
                        <a:rPr lang="en-GB" sz="1200" b="0" dirty="0">
                          <a:solidFill>
                            <a:schemeClr val="bg1"/>
                          </a:solidFill>
                          <a:latin typeface="Tahoma" panose="020B0604030504040204" pitchFamily="34" charset="0"/>
                          <a:ea typeface="Tahoma" panose="020B0604030504040204" pitchFamily="34" charset="0"/>
                          <a:cs typeface="Tahoma" panose="020B0604030504040204" pitchFamily="34" charset="0"/>
                        </a:rPr>
                        <a:t> 28 </a:t>
                      </a:r>
                      <a:r>
                        <a:rPr lang="en-BE" sz="1200" b="0" dirty="0">
                          <a:solidFill>
                            <a:schemeClr val="bg1"/>
                          </a:solidFill>
                          <a:latin typeface="Tahoma" panose="020B0604030504040204" pitchFamily="34" charset="0"/>
                          <a:ea typeface="Tahoma" panose="020B0604030504040204" pitchFamily="34" charset="0"/>
                          <a:cs typeface="Tahoma" panose="020B0604030504040204" pitchFamily="34" charset="0"/>
                        </a:rPr>
                        <a:t>Apr </a:t>
                      </a:r>
                      <a:r>
                        <a:rPr lang="en-GB" sz="1200" b="0" dirty="0">
                          <a:solidFill>
                            <a:schemeClr val="bg1"/>
                          </a:solidFill>
                          <a:latin typeface="Tahoma" panose="020B0604030504040204" pitchFamily="34" charset="0"/>
                          <a:ea typeface="Tahoma" panose="020B0604030504040204" pitchFamily="34" charset="0"/>
                          <a:cs typeface="Tahoma" panose="020B0604030504040204" pitchFamily="34" charset="0"/>
                        </a:rPr>
                        <a:t>2023</a:t>
                      </a:r>
                      <a:endParaRPr lang="en-BE" sz="1200" b="0" dirty="0">
                        <a:solidFill>
                          <a:schemeClr val="bg1"/>
                        </a:solidFill>
                        <a:latin typeface="Tahoma" panose="020B0604030504040204" pitchFamily="34" charset="0"/>
                        <a:ea typeface="Tahoma" panose="020B0604030504040204" pitchFamily="34" charset="0"/>
                        <a:cs typeface="Tahoma" panose="020B0604030504040204" pitchFamily="34" charset="0"/>
                      </a:endParaRPr>
                    </a:p>
                    <a:p>
                      <a:r>
                        <a:rPr lang="en-BE" sz="1200" b="0" dirty="0">
                          <a:solidFill>
                            <a:schemeClr val="bg1"/>
                          </a:solidFill>
                          <a:latin typeface="Tahoma" panose="020B0604030504040204" pitchFamily="34" charset="0"/>
                          <a:ea typeface="Tahoma" panose="020B0604030504040204" pitchFamily="34" charset="0"/>
                          <a:cs typeface="Tahoma" panose="020B0604030504040204" pitchFamily="34" charset="0"/>
                        </a:rPr>
                        <a:t>(daily)</a:t>
                      </a:r>
                      <a:endParaRPr lang="en-GB" sz="1200" b="0" dirty="0">
                        <a:solidFill>
                          <a:schemeClr val="bg1"/>
                        </a:solidFill>
                        <a:latin typeface="Tahoma" panose="020B0604030504040204" pitchFamily="34" charset="0"/>
                        <a:ea typeface="Tahoma" panose="020B0604030504040204" pitchFamily="34" charset="0"/>
                        <a:cs typeface="Tahoma" panose="020B060403050404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r>
                        <a:rPr lang="en-BE" sz="1200" b="0" dirty="0">
                          <a:solidFill>
                            <a:schemeClr val="bg1"/>
                          </a:solidFill>
                          <a:latin typeface="Tahoma" panose="020B0604030504040204" pitchFamily="34" charset="0"/>
                          <a:ea typeface="Tahoma" panose="020B0604030504040204" pitchFamily="34" charset="0"/>
                          <a:cs typeface="Tahoma" panose="020B0604030504040204" pitchFamily="34" charset="0"/>
                        </a:rPr>
                        <a:t>177 KB</a:t>
                      </a:r>
                      <a:endParaRPr lang="en-GB" sz="1200" b="0" dirty="0">
                        <a:solidFill>
                          <a:schemeClr val="bg1"/>
                        </a:solidFill>
                        <a:latin typeface="Tahoma" panose="020B0604030504040204" pitchFamily="34" charset="0"/>
                        <a:ea typeface="Tahoma" panose="020B0604030504040204" pitchFamily="34" charset="0"/>
                        <a:cs typeface="Tahoma" panose="020B0604030504040204" pitchFamily="34" charset="0"/>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331359071"/>
                  </a:ext>
                </a:extLst>
              </a:tr>
            </a:tbl>
          </a:graphicData>
        </a:graphic>
      </p:graphicFrame>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1856181"/>
            <a:ext cx="609524" cy="609524"/>
          </a:xfrm>
          <a:prstGeom prst="rect">
            <a:avLst/>
          </a:prstGeom>
        </p:spPr>
      </p:pic>
      <p:graphicFrame>
        <p:nvGraphicFramePr>
          <p:cNvPr id="9" name="Table 8"/>
          <p:cNvGraphicFramePr>
            <a:graphicFrameLocks noGrp="1"/>
          </p:cNvGraphicFramePr>
          <p:nvPr>
            <p:extLst>
              <p:ext uri="{D42A27DB-BD31-4B8C-83A1-F6EECF244321}">
                <p14:modId xmlns:p14="http://schemas.microsoft.com/office/powerpoint/2010/main" val="3957705133"/>
              </p:ext>
            </p:extLst>
          </p:nvPr>
        </p:nvGraphicFramePr>
        <p:xfrm>
          <a:off x="1674687" y="1825625"/>
          <a:ext cx="9676232" cy="640080"/>
        </p:xfrm>
        <a:graphic>
          <a:graphicData uri="http://schemas.openxmlformats.org/drawingml/2006/table">
            <a:tbl>
              <a:tblPr firstRow="1" bandRow="1">
                <a:tableStyleId>{ED083AE6-46FA-4A59-8FB0-9F97EB10719F}</a:tableStyleId>
              </a:tblPr>
              <a:tblGrid>
                <a:gridCol w="9676232">
                  <a:extLst>
                    <a:ext uri="{9D8B030D-6E8A-4147-A177-3AD203B41FA5}">
                      <a16:colId xmlns:a16="http://schemas.microsoft.com/office/drawing/2014/main" val="1289683223"/>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b="1" dirty="0">
                          <a:solidFill>
                            <a:schemeClr val="bg1"/>
                          </a:solidFill>
                          <a:latin typeface="Tahoma" panose="020B0604030504040204" pitchFamily="34" charset="0"/>
                          <a:ea typeface="Tahoma" panose="020B0604030504040204" pitchFamily="34" charset="0"/>
                          <a:cs typeface="Tahoma" panose="020B0604030504040204" pitchFamily="34" charset="0"/>
                        </a:rPr>
                        <a:t>L</a:t>
                      </a:r>
                      <a:r>
                        <a:rPr lang="en-BE" sz="1800" b="1" dirty="0">
                          <a:solidFill>
                            <a:schemeClr val="bg1"/>
                          </a:solidFill>
                          <a:latin typeface="Tahoma" panose="020B0604030504040204" pitchFamily="34" charset="0"/>
                          <a:ea typeface="Tahoma" panose="020B0604030504040204" pitchFamily="34" charset="0"/>
                          <a:cs typeface="Tahoma" panose="020B0604030504040204" pitchFamily="34" charset="0"/>
                        </a:rPr>
                        <a:t>everaging data from multiple sources:</a:t>
                      </a:r>
                    </a:p>
                    <a:p>
                      <a:pPr marL="0" marR="0" lvl="0" indent="0" algn="l" defTabSz="914400" rtl="0" eaLnBrk="1" fontAlgn="auto" latinLnBrk="0" hangingPunct="1">
                        <a:lnSpc>
                          <a:spcPct val="100000"/>
                        </a:lnSpc>
                        <a:spcBef>
                          <a:spcPts val="0"/>
                        </a:spcBef>
                        <a:spcAft>
                          <a:spcPts val="0"/>
                        </a:spcAft>
                        <a:buClrTx/>
                        <a:buSzTx/>
                        <a:buFontTx/>
                        <a:buNone/>
                        <a:tabLst/>
                        <a:defRPr/>
                      </a:pPr>
                      <a:r>
                        <a:rPr lang="en-BE" sz="1800" b="0" dirty="0">
                          <a:solidFill>
                            <a:schemeClr val="bg1"/>
                          </a:solidFill>
                          <a:latin typeface="Tahoma" panose="020B0604030504040204" pitchFamily="34" charset="0"/>
                          <a:ea typeface="Tahoma" panose="020B0604030504040204" pitchFamily="34" charset="0"/>
                          <a:cs typeface="Tahoma" panose="020B0604030504040204" pitchFamily="34" charset="0"/>
                        </a:rPr>
                        <a:t>sources that are</a:t>
                      </a:r>
                      <a:r>
                        <a:rPr lang="en-GB" sz="1800" b="0" dirty="0">
                          <a:solidFill>
                            <a:schemeClr val="bg1"/>
                          </a:solidFill>
                          <a:latin typeface="Tahoma" panose="020B0604030504040204" pitchFamily="34" charset="0"/>
                          <a:ea typeface="Tahoma" panose="020B0604030504040204" pitchFamily="34" charset="0"/>
                          <a:cs typeface="Tahoma" panose="020B0604030504040204" pitchFamily="34" charset="0"/>
                        </a:rPr>
                        <a:t> reliable and comprehensive, thus well-suited for our research objectives</a:t>
                      </a:r>
                      <a:r>
                        <a:rPr lang="en-BE" sz="1800" b="0" dirty="0">
                          <a:solidFill>
                            <a:schemeClr val="bg1"/>
                          </a:solidFill>
                          <a:latin typeface="Tahoma" panose="020B0604030504040204" pitchFamily="34" charset="0"/>
                          <a:ea typeface="Tahoma" panose="020B0604030504040204" pitchFamily="34" charset="0"/>
                          <a:cs typeface="Tahoma" panose="020B0604030504040204" pitchFamily="34" charset="0"/>
                        </a:rPr>
                        <a:t>.</a:t>
                      </a:r>
                    </a:p>
                  </a:txBody>
                  <a:tcPr/>
                </a:tc>
                <a:extLst>
                  <a:ext uri="{0D108BD9-81ED-4DB2-BD59-A6C34878D82A}">
                    <a16:rowId xmlns:a16="http://schemas.microsoft.com/office/drawing/2014/main" val="847406513"/>
                  </a:ext>
                </a:extLst>
              </a:tr>
            </a:tbl>
          </a:graphicData>
        </a:graphic>
      </p:graphicFrame>
      <p:graphicFrame>
        <p:nvGraphicFramePr>
          <p:cNvPr id="23" name="Table 22"/>
          <p:cNvGraphicFramePr>
            <a:graphicFrameLocks noGrp="1"/>
          </p:cNvGraphicFramePr>
          <p:nvPr>
            <p:extLst>
              <p:ext uri="{D42A27DB-BD31-4B8C-83A1-F6EECF244321}">
                <p14:modId xmlns:p14="http://schemas.microsoft.com/office/powerpoint/2010/main" val="3616595942"/>
              </p:ext>
            </p:extLst>
          </p:nvPr>
        </p:nvGraphicFramePr>
        <p:xfrm>
          <a:off x="1674686" y="5535445"/>
          <a:ext cx="9676233" cy="640080"/>
        </p:xfrm>
        <a:graphic>
          <a:graphicData uri="http://schemas.openxmlformats.org/drawingml/2006/table">
            <a:tbl>
              <a:tblPr firstRow="1" bandRow="1">
                <a:tableStyleId>{ED083AE6-46FA-4A59-8FB0-9F97EB10719F}</a:tableStyleId>
              </a:tblPr>
              <a:tblGrid>
                <a:gridCol w="9676233">
                  <a:extLst>
                    <a:ext uri="{9D8B030D-6E8A-4147-A177-3AD203B41FA5}">
                      <a16:colId xmlns:a16="http://schemas.microsoft.com/office/drawing/2014/main" val="1289683223"/>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b="1" dirty="0">
                          <a:solidFill>
                            <a:schemeClr val="bg1"/>
                          </a:solidFill>
                          <a:latin typeface="Tahoma" panose="020B0604030504040204" pitchFamily="34" charset="0"/>
                          <a:ea typeface="Tahoma" panose="020B0604030504040204" pitchFamily="34" charset="0"/>
                          <a:cs typeface="Tahoma" panose="020B0604030504040204" pitchFamily="34" charset="0"/>
                        </a:rPr>
                        <a:t>Collecting</a:t>
                      </a:r>
                      <a:r>
                        <a:rPr lang="en-BE" sz="1800" b="1" dirty="0">
                          <a:solidFill>
                            <a:schemeClr val="bg1"/>
                          </a:solidFill>
                          <a:latin typeface="Tahoma" panose="020B0604030504040204" pitchFamily="34" charset="0"/>
                          <a:ea typeface="Tahoma" panose="020B0604030504040204" pitchFamily="34" charset="0"/>
                          <a:cs typeface="Tahoma" panose="020B0604030504040204" pitchFamily="34" charset="0"/>
                        </a:rPr>
                        <a:t> and integrating</a:t>
                      </a:r>
                      <a:r>
                        <a:rPr lang="en-BE" sz="1800" b="1" baseline="0" dirty="0">
                          <a:solidFill>
                            <a:schemeClr val="bg1"/>
                          </a:solidFill>
                          <a:latin typeface="Tahoma" panose="020B0604030504040204" pitchFamily="34" charset="0"/>
                          <a:ea typeface="Tahoma" panose="020B0604030504040204" pitchFamily="34" charset="0"/>
                          <a:cs typeface="Tahoma" panose="020B0604030504040204" pitchFamily="34" charset="0"/>
                        </a:rPr>
                        <a:t> the</a:t>
                      </a:r>
                      <a:r>
                        <a:rPr lang="en-GB" sz="1800" b="1" dirty="0">
                          <a:solidFill>
                            <a:schemeClr val="bg1"/>
                          </a:solidFill>
                          <a:latin typeface="Tahoma" panose="020B0604030504040204" pitchFamily="34" charset="0"/>
                          <a:ea typeface="Tahoma" panose="020B0604030504040204" pitchFamily="34" charset="0"/>
                          <a:cs typeface="Tahoma" panose="020B0604030504040204" pitchFamily="34" charset="0"/>
                        </a:rPr>
                        <a:t> data </a:t>
                      </a:r>
                      <a:r>
                        <a:rPr lang="en-BE" sz="1800" b="1" dirty="0">
                          <a:solidFill>
                            <a:schemeClr val="bg1"/>
                          </a:solidFill>
                          <a:latin typeface="Tahoma" panose="020B0604030504040204" pitchFamily="34" charset="0"/>
                          <a:ea typeface="Tahoma" panose="020B0604030504040204" pitchFamily="34" charset="0"/>
                          <a:cs typeface="Tahoma" panose="020B0604030504040204" pitchFamily="34" charset="0"/>
                        </a:rPr>
                        <a:t>correctly is </a:t>
                      </a:r>
                      <a:r>
                        <a:rPr lang="en-GB" sz="1800" b="1" dirty="0">
                          <a:solidFill>
                            <a:schemeClr val="bg1"/>
                          </a:solidFill>
                          <a:latin typeface="Tahoma" panose="020B0604030504040204" pitchFamily="34" charset="0"/>
                          <a:ea typeface="Tahoma" panose="020B0604030504040204" pitchFamily="34" charset="0"/>
                          <a:cs typeface="Tahoma" panose="020B0604030504040204" pitchFamily="34" charset="0"/>
                        </a:rPr>
                        <a:t>a significant </a:t>
                      </a:r>
                      <a:r>
                        <a:rPr lang="en-BE" sz="1800" b="1" dirty="0">
                          <a:solidFill>
                            <a:schemeClr val="bg1"/>
                          </a:solidFill>
                          <a:latin typeface="Tahoma" panose="020B0604030504040204" pitchFamily="34" charset="0"/>
                          <a:ea typeface="Tahoma" panose="020B0604030504040204" pitchFamily="34" charset="0"/>
                          <a:cs typeface="Tahoma" panose="020B0604030504040204" pitchFamily="34" charset="0"/>
                        </a:rPr>
                        <a:t>task:</a:t>
                      </a:r>
                      <a:r>
                        <a:rPr lang="en-BE" sz="1800" b="0" dirty="0">
                          <a:solidFill>
                            <a:schemeClr val="bg1"/>
                          </a:solidFill>
                          <a:latin typeface="Tahoma" panose="020B0604030504040204" pitchFamily="34" charset="0"/>
                          <a:ea typeface="Tahoma" panose="020B0604030504040204" pitchFamily="34" charset="0"/>
                          <a:cs typeface="Tahoma" panose="020B0604030504040204"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BE" sz="1800" b="0" dirty="0">
                          <a:solidFill>
                            <a:schemeClr val="bg1"/>
                          </a:solidFill>
                          <a:latin typeface="Tahoma" panose="020B0604030504040204" pitchFamily="34" charset="0"/>
                          <a:ea typeface="Tahoma" panose="020B0604030504040204" pitchFamily="34" charset="0"/>
                          <a:cs typeface="Tahoma" panose="020B0604030504040204" pitchFamily="34" charset="0"/>
                        </a:rPr>
                        <a:t>loading the raw data into R from different</a:t>
                      </a:r>
                      <a:r>
                        <a:rPr lang="en-GB" sz="1800" b="0" dirty="0">
                          <a:solidFill>
                            <a:schemeClr val="bg1"/>
                          </a:solidFill>
                          <a:latin typeface="Tahoma" panose="020B0604030504040204" pitchFamily="34" charset="0"/>
                          <a:ea typeface="Tahoma" panose="020B0604030504040204" pitchFamily="34" charset="0"/>
                          <a:cs typeface="Tahoma" panose="020B0604030504040204" pitchFamily="34" charset="0"/>
                        </a:rPr>
                        <a:t> sources, each with different data format</a:t>
                      </a:r>
                      <a:r>
                        <a:rPr lang="en-BE" sz="1800" b="0" dirty="0">
                          <a:solidFill>
                            <a:schemeClr val="bg1"/>
                          </a:solidFill>
                          <a:latin typeface="Tahoma" panose="020B0604030504040204" pitchFamily="34" charset="0"/>
                          <a:ea typeface="Tahoma" panose="020B0604030504040204" pitchFamily="34" charset="0"/>
                          <a:cs typeface="Tahoma" panose="020B0604030504040204" pitchFamily="34" charset="0"/>
                        </a:rPr>
                        <a:t>s.</a:t>
                      </a:r>
                    </a:p>
                  </a:txBody>
                  <a:tcPr/>
                </a:tc>
                <a:extLst>
                  <a:ext uri="{0D108BD9-81ED-4DB2-BD59-A6C34878D82A}">
                    <a16:rowId xmlns:a16="http://schemas.microsoft.com/office/drawing/2014/main" val="847406513"/>
                  </a:ext>
                </a:extLst>
              </a:tr>
            </a:tbl>
          </a:graphicData>
        </a:graphic>
      </p:graphicFrame>
      <p:pic>
        <p:nvPicPr>
          <p:cNvPr id="24" name="Picture 2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8200" y="5567125"/>
            <a:ext cx="608400" cy="608400"/>
          </a:xfrm>
          <a:prstGeom prst="rect">
            <a:avLst/>
          </a:prstGeom>
        </p:spPr>
      </p:pic>
    </p:spTree>
    <p:extLst>
      <p:ext uri="{BB962C8B-B14F-4D97-AF65-F5344CB8AC3E}">
        <p14:creationId xmlns:p14="http://schemas.microsoft.com/office/powerpoint/2010/main" val="2835484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BE" sz="3600" b="1" dirty="0">
                <a:solidFill>
                  <a:schemeClr val="accent4"/>
                </a:solidFill>
                <a:latin typeface="Tahoma" panose="020B0604030504040204" pitchFamily="34" charset="0"/>
                <a:ea typeface="Tahoma" panose="020B0604030504040204" pitchFamily="34" charset="0"/>
                <a:cs typeface="Tahoma" panose="020B0604030504040204" pitchFamily="34" charset="0"/>
              </a:rPr>
              <a:t>Data</a:t>
            </a:r>
            <a:br>
              <a:rPr lang="en-BE" sz="3600" b="1" dirty="0">
                <a:solidFill>
                  <a:schemeClr val="accent4"/>
                </a:solidFill>
                <a:latin typeface="Tahoma" panose="020B0604030504040204" pitchFamily="34" charset="0"/>
                <a:ea typeface="Tahoma" panose="020B0604030504040204" pitchFamily="34" charset="0"/>
                <a:cs typeface="Tahoma" panose="020B0604030504040204" pitchFamily="34" charset="0"/>
              </a:rPr>
            </a:br>
            <a:r>
              <a:rPr lang="en-BE" sz="3600" dirty="0">
                <a:solidFill>
                  <a:schemeClr val="accent4"/>
                </a:solidFill>
                <a:latin typeface="Tahoma" panose="020B0604030504040204" pitchFamily="34" charset="0"/>
                <a:ea typeface="Tahoma" panose="020B0604030504040204" pitchFamily="34" charset="0"/>
                <a:cs typeface="Tahoma" panose="020B0604030504040204" pitchFamily="34" charset="0"/>
              </a:rPr>
              <a:t>Data cleaning and data preparation (1/2)</a:t>
            </a:r>
            <a:endParaRPr lang="en-GB" sz="3600" dirty="0">
              <a:solidFill>
                <a:schemeClr val="accent4"/>
              </a:solidFill>
              <a:latin typeface="Tahoma" panose="020B0604030504040204" pitchFamily="34" charset="0"/>
              <a:ea typeface="Tahoma" panose="020B0604030504040204" pitchFamily="34" charset="0"/>
              <a:cs typeface="Tahoma" panose="020B0604030504040204" pitchFamily="34"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275454093"/>
              </p:ext>
            </p:extLst>
          </p:nvPr>
        </p:nvGraphicFramePr>
        <p:xfrm>
          <a:off x="838200" y="1825625"/>
          <a:ext cx="10515600" cy="1381760"/>
        </p:xfrm>
        <a:graphic>
          <a:graphicData uri="http://schemas.openxmlformats.org/drawingml/2006/table">
            <a:tbl>
              <a:tblPr firstRow="1" bandRow="1">
                <a:tableStyleId>{ED083AE6-46FA-4A59-8FB0-9F97EB10719F}</a:tableStyleId>
              </a:tblPr>
              <a:tblGrid>
                <a:gridCol w="2628900">
                  <a:extLst>
                    <a:ext uri="{9D8B030D-6E8A-4147-A177-3AD203B41FA5}">
                      <a16:colId xmlns:a16="http://schemas.microsoft.com/office/drawing/2014/main" val="3425579981"/>
                    </a:ext>
                  </a:extLst>
                </a:gridCol>
                <a:gridCol w="2628900">
                  <a:extLst>
                    <a:ext uri="{9D8B030D-6E8A-4147-A177-3AD203B41FA5}">
                      <a16:colId xmlns:a16="http://schemas.microsoft.com/office/drawing/2014/main" val="2698491855"/>
                    </a:ext>
                  </a:extLst>
                </a:gridCol>
                <a:gridCol w="2628900">
                  <a:extLst>
                    <a:ext uri="{9D8B030D-6E8A-4147-A177-3AD203B41FA5}">
                      <a16:colId xmlns:a16="http://schemas.microsoft.com/office/drawing/2014/main" val="1819455278"/>
                    </a:ext>
                  </a:extLst>
                </a:gridCol>
                <a:gridCol w="2628900">
                  <a:extLst>
                    <a:ext uri="{9D8B030D-6E8A-4147-A177-3AD203B41FA5}">
                      <a16:colId xmlns:a16="http://schemas.microsoft.com/office/drawing/2014/main" val="169653498"/>
                    </a:ext>
                  </a:extLst>
                </a:gridCol>
              </a:tblGrid>
              <a:tr h="370840">
                <a:tc gridSpan="4">
                  <a:txBody>
                    <a:bodyPr/>
                    <a:lstStyle/>
                    <a:p>
                      <a:pPr algn="ctr"/>
                      <a:r>
                        <a:rPr lang="en-BE" sz="1200" dirty="0">
                          <a:solidFill>
                            <a:schemeClr val="tx1"/>
                          </a:solidFill>
                          <a:latin typeface="Tahoma" panose="020B0604030504040204" pitchFamily="34" charset="0"/>
                          <a:ea typeface="Tahoma" panose="020B0604030504040204" pitchFamily="34" charset="0"/>
                          <a:cs typeface="Tahoma" panose="020B0604030504040204" pitchFamily="34" charset="0"/>
                        </a:rPr>
                        <a:t>R data frames</a:t>
                      </a:r>
                      <a:r>
                        <a:rPr lang="en-BE" sz="1200" baseline="0" dirty="0">
                          <a:solidFill>
                            <a:schemeClr val="tx1"/>
                          </a:solidFill>
                          <a:latin typeface="Tahoma" panose="020B0604030504040204" pitchFamily="34" charset="0"/>
                          <a:ea typeface="Tahoma" panose="020B0604030504040204" pitchFamily="34" charset="0"/>
                          <a:cs typeface="Tahoma" panose="020B0604030504040204" pitchFamily="34" charset="0"/>
                        </a:rPr>
                        <a:t> with raw data, collected from multiple sources</a:t>
                      </a:r>
                      <a:endParaRPr lang="en-GB" sz="1200" dirty="0">
                        <a:solidFill>
                          <a:schemeClr val="tx1"/>
                        </a:solidFill>
                        <a:latin typeface="Tahoma" panose="020B0604030504040204" pitchFamily="34" charset="0"/>
                        <a:ea typeface="Tahoma" panose="020B0604030504040204" pitchFamily="34" charset="0"/>
                        <a:cs typeface="Tahoma" panose="020B0604030504040204" pitchFamily="34" charset="0"/>
                      </a:endParaRPr>
                    </a:p>
                  </a:txBody>
                  <a:tcPr>
                    <a:solidFill>
                      <a:schemeClr val="accent4"/>
                    </a:solidFill>
                  </a:tcPr>
                </a:tc>
                <a:tc hMerge="1">
                  <a:txBody>
                    <a:bodyPr/>
                    <a:lstStyle/>
                    <a:p>
                      <a:endParaRPr lang="en-GB" dirty="0">
                        <a:solidFill>
                          <a:schemeClr val="bg1"/>
                        </a:solidFill>
                      </a:endParaRPr>
                    </a:p>
                  </a:txBody>
                  <a:tcPr/>
                </a:tc>
                <a:tc hMerge="1">
                  <a:txBody>
                    <a:bodyPr/>
                    <a:lstStyle/>
                    <a:p>
                      <a:endParaRPr lang="en-GB" dirty="0">
                        <a:solidFill>
                          <a:schemeClr val="bg1"/>
                        </a:solidFill>
                      </a:endParaRPr>
                    </a:p>
                  </a:txBody>
                  <a:tcPr/>
                </a:tc>
                <a:tc hMerge="1">
                  <a:txBody>
                    <a:bodyPr/>
                    <a:lstStyle/>
                    <a:p>
                      <a:endParaRPr lang="en-GB" dirty="0">
                        <a:solidFill>
                          <a:schemeClr val="bg1"/>
                        </a:solidFill>
                      </a:endParaRPr>
                    </a:p>
                  </a:txBody>
                  <a:tcPr/>
                </a:tc>
                <a:extLst>
                  <a:ext uri="{0D108BD9-81ED-4DB2-BD59-A6C34878D82A}">
                    <a16:rowId xmlns:a16="http://schemas.microsoft.com/office/drawing/2014/main" val="2478578740"/>
                  </a:ext>
                </a:extLst>
              </a:tr>
              <a:tr h="370840">
                <a:tc>
                  <a:txBody>
                    <a:bodyPr/>
                    <a:lstStyle/>
                    <a:p>
                      <a:pPr algn="ctr"/>
                      <a:r>
                        <a:rPr lang="en-GB" sz="1200" b="1" dirty="0" err="1">
                          <a:solidFill>
                            <a:schemeClr val="accent4"/>
                          </a:solidFill>
                          <a:latin typeface="Tahoma" panose="020B0604030504040204" pitchFamily="34" charset="0"/>
                          <a:ea typeface="Tahoma" panose="020B0604030504040204" pitchFamily="34" charset="0"/>
                          <a:cs typeface="Tahoma" panose="020B0604030504040204" pitchFamily="34" charset="0"/>
                        </a:rPr>
                        <a:t>index_prices_local_curr</a:t>
                      </a:r>
                      <a:r>
                        <a:rPr lang="en-BE" sz="1200" b="1" dirty="0">
                          <a:solidFill>
                            <a:schemeClr val="accent4"/>
                          </a:solidFill>
                          <a:latin typeface="Tahoma" panose="020B0604030504040204" pitchFamily="34" charset="0"/>
                          <a:ea typeface="Tahoma" panose="020B0604030504040204" pitchFamily="34" charset="0"/>
                          <a:cs typeface="Tahoma" panose="020B0604030504040204" pitchFamily="34" charset="0"/>
                        </a:rPr>
                        <a:t>ency</a:t>
                      </a:r>
                      <a:endParaRPr lang="en-GB" sz="1200" b="1" dirty="0">
                        <a:solidFill>
                          <a:schemeClr val="accent4"/>
                        </a:solidFill>
                        <a:latin typeface="Tahoma" panose="020B0604030504040204" pitchFamily="34" charset="0"/>
                        <a:ea typeface="Tahoma" panose="020B0604030504040204" pitchFamily="34" charset="0"/>
                        <a:cs typeface="Tahoma" panose="020B0604030504040204" pitchFamily="34" charset="0"/>
                      </a:endParaRPr>
                    </a:p>
                  </a:txBody>
                  <a:tcPr/>
                </a:tc>
                <a:tc>
                  <a:txBody>
                    <a:bodyPr/>
                    <a:lstStyle/>
                    <a:p>
                      <a:pPr algn="ctr"/>
                      <a:r>
                        <a:rPr lang="en-GB" sz="1200" b="1" dirty="0">
                          <a:solidFill>
                            <a:schemeClr val="accent4"/>
                          </a:solidFill>
                          <a:latin typeface="Tahoma" panose="020B0604030504040204" pitchFamily="34" charset="0"/>
                          <a:ea typeface="Tahoma" panose="020B0604030504040204" pitchFamily="34" charset="0"/>
                          <a:cs typeface="Tahoma" panose="020B0604030504040204" pitchFamily="34" charset="0"/>
                        </a:rPr>
                        <a:t>CHF_FX</a:t>
                      </a:r>
                    </a:p>
                  </a:txBody>
                  <a:tcPr/>
                </a:tc>
                <a:tc>
                  <a:txBody>
                    <a:bodyPr/>
                    <a:lstStyle/>
                    <a:p>
                      <a:pPr algn="ctr"/>
                      <a:r>
                        <a:rPr lang="en-GB" sz="1200" b="1" dirty="0" err="1">
                          <a:solidFill>
                            <a:schemeClr val="accent4"/>
                          </a:solidFill>
                          <a:latin typeface="Tahoma" panose="020B0604030504040204" pitchFamily="34" charset="0"/>
                          <a:ea typeface="Tahoma" panose="020B0604030504040204" pitchFamily="34" charset="0"/>
                          <a:cs typeface="Tahoma" panose="020B0604030504040204" pitchFamily="34" charset="0"/>
                        </a:rPr>
                        <a:t>swiss_inflation</a:t>
                      </a:r>
                      <a:endParaRPr lang="en-GB" sz="1200" b="1" dirty="0">
                        <a:solidFill>
                          <a:schemeClr val="accent4"/>
                        </a:solidFill>
                        <a:latin typeface="Tahoma" panose="020B0604030504040204" pitchFamily="34" charset="0"/>
                        <a:ea typeface="Tahoma" panose="020B0604030504040204" pitchFamily="34" charset="0"/>
                        <a:cs typeface="Tahoma" panose="020B0604030504040204" pitchFamily="34"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200" b="1" dirty="0" err="1">
                          <a:solidFill>
                            <a:schemeClr val="accent4"/>
                          </a:solidFill>
                          <a:latin typeface="Tahoma" panose="020B0604030504040204" pitchFamily="34" charset="0"/>
                          <a:ea typeface="Tahoma" panose="020B0604030504040204" pitchFamily="34" charset="0"/>
                          <a:cs typeface="Tahoma" panose="020B0604030504040204" pitchFamily="34" charset="0"/>
                        </a:rPr>
                        <a:t>CHF_rf_rates</a:t>
                      </a:r>
                      <a:endParaRPr lang="en-GB" sz="1200" b="1" dirty="0">
                        <a:solidFill>
                          <a:schemeClr val="accent4"/>
                        </a:solidFill>
                        <a:latin typeface="Tahoma" panose="020B0604030504040204" pitchFamily="34" charset="0"/>
                        <a:ea typeface="Tahoma" panose="020B0604030504040204" pitchFamily="34" charset="0"/>
                        <a:cs typeface="Tahoma" panose="020B0604030504040204" pitchFamily="34" charset="0"/>
                      </a:endParaRPr>
                    </a:p>
                  </a:txBody>
                  <a:tcPr/>
                </a:tc>
                <a:extLst>
                  <a:ext uri="{0D108BD9-81ED-4DB2-BD59-A6C34878D82A}">
                    <a16:rowId xmlns:a16="http://schemas.microsoft.com/office/drawing/2014/main" val="2755184266"/>
                  </a:ext>
                </a:extLst>
              </a:tr>
              <a:tr h="370840">
                <a:tc>
                  <a:txBody>
                    <a:bodyPr/>
                    <a:lstStyle/>
                    <a:p>
                      <a:r>
                        <a:rPr lang="en-GB" sz="1200" i="1" dirty="0">
                          <a:solidFill>
                            <a:schemeClr val="bg1"/>
                          </a:solidFill>
                          <a:latin typeface="Tahoma" panose="020B0604030504040204" pitchFamily="34" charset="0"/>
                          <a:ea typeface="Tahoma" panose="020B0604030504040204" pitchFamily="34" charset="0"/>
                          <a:cs typeface="Tahoma" panose="020B0604030504040204" pitchFamily="34" charset="0"/>
                        </a:rPr>
                        <a:t>daily price data of selected indices, denoted in their local currency</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i="1" dirty="0">
                          <a:solidFill>
                            <a:schemeClr val="bg1"/>
                          </a:solidFill>
                          <a:latin typeface="Tahoma" panose="020B0604030504040204" pitchFamily="34" charset="0"/>
                          <a:ea typeface="Tahoma" panose="020B0604030504040204" pitchFamily="34" charset="0"/>
                          <a:cs typeface="Tahoma" panose="020B0604030504040204" pitchFamily="34" charset="0"/>
                        </a:rPr>
                        <a:t>daily price data of selected currency pairs</a:t>
                      </a:r>
                    </a:p>
                  </a:txBody>
                  <a:tcPr/>
                </a:tc>
                <a:tc>
                  <a:txBody>
                    <a:bodyPr/>
                    <a:lstStyle/>
                    <a:p>
                      <a:r>
                        <a:rPr lang="en-GB" sz="1200" i="1" dirty="0">
                          <a:solidFill>
                            <a:schemeClr val="bg1"/>
                          </a:solidFill>
                          <a:latin typeface="Tahoma" panose="020B0604030504040204" pitchFamily="34" charset="0"/>
                          <a:ea typeface="Tahoma" panose="020B0604030504040204" pitchFamily="34" charset="0"/>
                          <a:cs typeface="Tahoma" panose="020B0604030504040204" pitchFamily="34" charset="0"/>
                        </a:rPr>
                        <a:t>annual Swiss inflation data (CPI</a:t>
                      </a:r>
                      <a:r>
                        <a:rPr lang="en-BE" sz="1200" i="1" dirty="0">
                          <a:solidFill>
                            <a:schemeClr val="bg1"/>
                          </a:solidFill>
                          <a:latin typeface="Tahoma" panose="020B0604030504040204" pitchFamily="34" charset="0"/>
                          <a:ea typeface="Tahoma" panose="020B0604030504040204" pitchFamily="34" charset="0"/>
                          <a:cs typeface="Tahoma" panose="020B0604030504040204" pitchFamily="34" charset="0"/>
                        </a:rPr>
                        <a:t>,</a:t>
                      </a:r>
                      <a:r>
                        <a:rPr lang="en-BE" sz="1200" i="1" baseline="0" dirty="0">
                          <a:solidFill>
                            <a:schemeClr val="bg1"/>
                          </a:solidFill>
                          <a:latin typeface="Tahoma" panose="020B0604030504040204" pitchFamily="34" charset="0"/>
                          <a:ea typeface="Tahoma" panose="020B0604030504040204" pitchFamily="34" charset="0"/>
                          <a:cs typeface="Tahoma" panose="020B0604030504040204" pitchFamily="34" charset="0"/>
                        </a:rPr>
                        <a:t> </a:t>
                      </a:r>
                      <a:r>
                        <a:rPr lang="en-GB" sz="1200" i="1" dirty="0">
                          <a:solidFill>
                            <a:schemeClr val="bg1"/>
                          </a:solidFill>
                          <a:latin typeface="Tahoma" panose="020B0604030504040204" pitchFamily="34" charset="0"/>
                          <a:ea typeface="Tahoma" panose="020B0604030504040204" pitchFamily="34" charset="0"/>
                          <a:cs typeface="Tahoma" panose="020B0604030504040204" pitchFamily="34" charset="0"/>
                        </a:rPr>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i="1" dirty="0">
                          <a:solidFill>
                            <a:schemeClr val="bg1"/>
                          </a:solidFill>
                          <a:latin typeface="Tahoma" panose="020B0604030504040204" pitchFamily="34" charset="0"/>
                          <a:ea typeface="Tahoma" panose="020B0604030504040204" pitchFamily="34" charset="0"/>
                          <a:cs typeface="Tahoma" panose="020B0604030504040204" pitchFamily="34" charset="0"/>
                        </a:rPr>
                        <a:t>daily CHF money market rates and spot interest rates on Swiss confederation bond issues</a:t>
                      </a:r>
                    </a:p>
                  </a:txBody>
                  <a:tcPr/>
                </a:tc>
                <a:extLst>
                  <a:ext uri="{0D108BD9-81ED-4DB2-BD59-A6C34878D82A}">
                    <a16:rowId xmlns:a16="http://schemas.microsoft.com/office/drawing/2014/main" val="2697275742"/>
                  </a:ext>
                </a:extLst>
              </a:tr>
            </a:tbl>
          </a:graphicData>
        </a:graphic>
      </p:graphicFrame>
      <p:sp>
        <p:nvSpPr>
          <p:cNvPr id="9" name="Rounded Rectangle 8"/>
          <p:cNvSpPr/>
          <p:nvPr/>
        </p:nvSpPr>
        <p:spPr>
          <a:xfrm>
            <a:off x="838199" y="3421295"/>
            <a:ext cx="1548000" cy="1800000"/>
          </a:xfrm>
          <a:prstGeom prst="roundRect">
            <a:avLst/>
          </a:prstGeom>
          <a:solidFill>
            <a:srgbClr val="FFC000">
              <a:alpha val="74902"/>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Tahoma" panose="020B0604030504040204" pitchFamily="34" charset="0"/>
                <a:ea typeface="Tahoma" panose="020B0604030504040204" pitchFamily="34" charset="0"/>
                <a:cs typeface="Tahoma" panose="020B0604030504040204" pitchFamily="34" charset="0"/>
              </a:rPr>
              <a:t>aligning dates across different </a:t>
            </a:r>
            <a:r>
              <a:rPr lang="en-BE" sz="1200" b="1" dirty="0">
                <a:latin typeface="Tahoma" panose="020B0604030504040204" pitchFamily="34" charset="0"/>
                <a:ea typeface="Tahoma" panose="020B0604030504040204" pitchFamily="34" charset="0"/>
                <a:cs typeface="Tahoma" panose="020B0604030504040204" pitchFamily="34" charset="0"/>
              </a:rPr>
              <a:t>data frames</a:t>
            </a:r>
            <a:r>
              <a:rPr lang="en-BE" sz="1200" dirty="0">
                <a:latin typeface="Tahoma" panose="020B0604030504040204" pitchFamily="34" charset="0"/>
                <a:ea typeface="Tahoma" panose="020B0604030504040204" pitchFamily="34" charset="0"/>
                <a:cs typeface="Tahoma" panose="020B0604030504040204" pitchFamily="34" charset="0"/>
              </a:rPr>
              <a:t> </a:t>
            </a:r>
            <a:endParaRPr lang="en-GB" sz="1200" dirty="0">
              <a:latin typeface="Tahoma" panose="020B0604030504040204" pitchFamily="34" charset="0"/>
              <a:ea typeface="Tahoma" panose="020B0604030504040204" pitchFamily="34" charset="0"/>
              <a:cs typeface="Tahoma" panose="020B0604030504040204" pitchFamily="34" charset="0"/>
            </a:endParaRPr>
          </a:p>
        </p:txBody>
      </p:sp>
      <p:sp>
        <p:nvSpPr>
          <p:cNvPr id="17" name="Rounded Rectangle 16"/>
          <p:cNvSpPr/>
          <p:nvPr/>
        </p:nvSpPr>
        <p:spPr>
          <a:xfrm>
            <a:off x="2617319" y="3421295"/>
            <a:ext cx="1548000" cy="1800000"/>
          </a:xfrm>
          <a:prstGeom prst="roundRect">
            <a:avLst/>
          </a:prstGeom>
          <a:solidFill>
            <a:srgbClr val="FFC000">
              <a:alpha val="74902"/>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Tahoma" panose="020B0604030504040204" pitchFamily="34" charset="0"/>
                <a:ea typeface="Tahoma" panose="020B0604030504040204" pitchFamily="34" charset="0"/>
                <a:cs typeface="Tahoma" panose="020B0604030504040204" pitchFamily="34" charset="0"/>
              </a:rPr>
              <a:t>sorting and filtering data </a:t>
            </a:r>
            <a:endParaRPr lang="en-GB" sz="1200" dirty="0">
              <a:latin typeface="Tahoma" panose="020B0604030504040204" pitchFamily="34" charset="0"/>
              <a:ea typeface="Tahoma" panose="020B0604030504040204" pitchFamily="34" charset="0"/>
              <a:cs typeface="Tahoma" panose="020B0604030504040204" pitchFamily="34" charset="0"/>
            </a:endParaRPr>
          </a:p>
        </p:txBody>
      </p:sp>
      <p:sp>
        <p:nvSpPr>
          <p:cNvPr id="18" name="Rounded Rectangle 17"/>
          <p:cNvSpPr/>
          <p:nvPr/>
        </p:nvSpPr>
        <p:spPr>
          <a:xfrm>
            <a:off x="4396439" y="3421295"/>
            <a:ext cx="1548000" cy="1800000"/>
          </a:xfrm>
          <a:prstGeom prst="roundRect">
            <a:avLst/>
          </a:prstGeom>
          <a:solidFill>
            <a:srgbClr val="FFC000">
              <a:alpha val="74902"/>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200" b="1" dirty="0">
                <a:latin typeface="Tahoma" panose="020B0604030504040204" pitchFamily="34" charset="0"/>
                <a:ea typeface="Tahoma" panose="020B0604030504040204" pitchFamily="34" charset="0"/>
                <a:cs typeface="Tahoma" panose="020B0604030504040204" pitchFamily="34" charset="0"/>
              </a:rPr>
              <a:t>r</a:t>
            </a:r>
            <a:r>
              <a:rPr lang="en-US" sz="1200" b="1" dirty="0" err="1">
                <a:latin typeface="Tahoma" panose="020B0604030504040204" pitchFamily="34" charset="0"/>
                <a:ea typeface="Tahoma" panose="020B0604030504040204" pitchFamily="34" charset="0"/>
                <a:cs typeface="Tahoma" panose="020B0604030504040204" pitchFamily="34" charset="0"/>
              </a:rPr>
              <a:t>evising</a:t>
            </a:r>
            <a:r>
              <a:rPr lang="en-US" sz="1200" b="1" dirty="0">
                <a:latin typeface="Tahoma" panose="020B0604030504040204" pitchFamily="34" charset="0"/>
                <a:ea typeface="Tahoma" panose="020B0604030504040204" pitchFamily="34" charset="0"/>
                <a:cs typeface="Tahoma" panose="020B0604030504040204" pitchFamily="34" charset="0"/>
              </a:rPr>
              <a:t> column names </a:t>
            </a:r>
            <a:endParaRPr lang="en-GB" sz="1200" dirty="0">
              <a:latin typeface="Tahoma" panose="020B0604030504040204" pitchFamily="34" charset="0"/>
              <a:ea typeface="Tahoma" panose="020B0604030504040204" pitchFamily="34" charset="0"/>
              <a:cs typeface="Tahoma" panose="020B0604030504040204" pitchFamily="34" charset="0"/>
            </a:endParaRPr>
          </a:p>
        </p:txBody>
      </p:sp>
      <p:sp>
        <p:nvSpPr>
          <p:cNvPr id="19" name="Rounded Rectangle 18"/>
          <p:cNvSpPr/>
          <p:nvPr/>
        </p:nvSpPr>
        <p:spPr>
          <a:xfrm>
            <a:off x="6175559" y="3421295"/>
            <a:ext cx="1548000" cy="1800000"/>
          </a:xfrm>
          <a:prstGeom prst="roundRect">
            <a:avLst/>
          </a:prstGeom>
          <a:solidFill>
            <a:srgbClr val="FFC000">
              <a:alpha val="74902"/>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dirty="0">
                <a:latin typeface="Tahoma" panose="020B0604030504040204" pitchFamily="34" charset="0"/>
                <a:ea typeface="Tahoma" panose="020B0604030504040204" pitchFamily="34" charset="0"/>
                <a:cs typeface="Tahoma" panose="020B0604030504040204" pitchFamily="34" charset="0"/>
              </a:rPr>
              <a:t>recalculating inflation values into percentages </a:t>
            </a:r>
            <a:endParaRPr lang="en-GB" sz="1200" dirty="0">
              <a:latin typeface="Tahoma" panose="020B0604030504040204" pitchFamily="34" charset="0"/>
              <a:ea typeface="Tahoma" panose="020B0604030504040204" pitchFamily="34" charset="0"/>
              <a:cs typeface="Tahoma" panose="020B0604030504040204" pitchFamily="34" charset="0"/>
            </a:endParaRPr>
          </a:p>
        </p:txBody>
      </p:sp>
      <p:sp>
        <p:nvSpPr>
          <p:cNvPr id="20" name="Rounded Rectangle 19"/>
          <p:cNvSpPr/>
          <p:nvPr/>
        </p:nvSpPr>
        <p:spPr>
          <a:xfrm>
            <a:off x="7954679" y="3421295"/>
            <a:ext cx="1548000" cy="1800000"/>
          </a:xfrm>
          <a:prstGeom prst="roundRect">
            <a:avLst/>
          </a:prstGeom>
          <a:solidFill>
            <a:srgbClr val="FFC000">
              <a:alpha val="74902"/>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sz="1200" b="1" dirty="0">
              <a:latin typeface="Tahoma" panose="020B0604030504040204" pitchFamily="34" charset="0"/>
              <a:ea typeface="Tahoma" panose="020B0604030504040204" pitchFamily="34" charset="0"/>
              <a:cs typeface="Tahoma" panose="020B0604030504040204" pitchFamily="34" charset="0"/>
            </a:endParaRPr>
          </a:p>
          <a:p>
            <a:pPr algn="ctr"/>
            <a:r>
              <a:rPr lang="en-GB" sz="1200" b="1" dirty="0">
                <a:latin typeface="Tahoma" panose="020B0604030504040204" pitchFamily="34" charset="0"/>
                <a:ea typeface="Tahoma" panose="020B0604030504040204" pitchFamily="34" charset="0"/>
                <a:cs typeface="Tahoma" panose="020B0604030504040204" pitchFamily="34" charset="0"/>
              </a:rPr>
              <a:t>removing indices that did not contain sufficiently long dated price data and were not essential </a:t>
            </a:r>
            <a:endParaRPr lang="en-GB" sz="1200" dirty="0">
              <a:latin typeface="Tahoma" panose="020B0604030504040204" pitchFamily="34" charset="0"/>
              <a:ea typeface="Tahoma" panose="020B0604030504040204" pitchFamily="34" charset="0"/>
              <a:cs typeface="Tahoma" panose="020B0604030504040204" pitchFamily="34" charset="0"/>
            </a:endParaRPr>
          </a:p>
        </p:txBody>
      </p:sp>
      <p:sp>
        <p:nvSpPr>
          <p:cNvPr id="21" name="Rounded Rectangle 20"/>
          <p:cNvSpPr/>
          <p:nvPr/>
        </p:nvSpPr>
        <p:spPr>
          <a:xfrm>
            <a:off x="9733800" y="3421295"/>
            <a:ext cx="1548000" cy="1800000"/>
          </a:xfrm>
          <a:prstGeom prst="roundRect">
            <a:avLst/>
          </a:prstGeom>
          <a:solidFill>
            <a:srgbClr val="FFC000">
              <a:alpha val="74902"/>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dirty="0">
                <a:latin typeface="Tahoma" panose="020B0604030504040204" pitchFamily="34" charset="0"/>
                <a:ea typeface="Tahoma" panose="020B0604030504040204" pitchFamily="34" charset="0"/>
                <a:cs typeface="Tahoma" panose="020B0604030504040204" pitchFamily="34" charset="0"/>
              </a:rPr>
              <a:t>removing </a:t>
            </a:r>
            <a:r>
              <a:rPr lang="en-BE" sz="1200" b="1" dirty="0">
                <a:latin typeface="Tahoma" panose="020B0604030504040204" pitchFamily="34" charset="0"/>
                <a:ea typeface="Tahoma" panose="020B0604030504040204" pitchFamily="34" charset="0"/>
                <a:cs typeface="Tahoma" panose="020B0604030504040204" pitchFamily="34" charset="0"/>
              </a:rPr>
              <a:t>dates</a:t>
            </a:r>
            <a:r>
              <a:rPr lang="en-GB" sz="1200" b="1" dirty="0">
                <a:latin typeface="Tahoma" panose="020B0604030504040204" pitchFamily="34" charset="0"/>
                <a:ea typeface="Tahoma" panose="020B0604030504040204" pitchFamily="34" charset="0"/>
                <a:cs typeface="Tahoma" panose="020B0604030504040204" pitchFamily="34" charset="0"/>
              </a:rPr>
              <a:t> that </a:t>
            </a:r>
            <a:r>
              <a:rPr lang="en-BE" sz="1200" b="1" dirty="0">
                <a:latin typeface="Tahoma" panose="020B0604030504040204" pitchFamily="34" charset="0"/>
                <a:ea typeface="Tahoma" panose="020B0604030504040204" pitchFamily="34" charset="0"/>
                <a:cs typeface="Tahoma" panose="020B0604030504040204" pitchFamily="34" charset="0"/>
              </a:rPr>
              <a:t>still </a:t>
            </a:r>
            <a:r>
              <a:rPr lang="en-GB" sz="1200" b="1" dirty="0">
                <a:latin typeface="Tahoma" panose="020B0604030504040204" pitchFamily="34" charset="0"/>
                <a:ea typeface="Tahoma" panose="020B0604030504040204" pitchFamily="34" charset="0"/>
                <a:cs typeface="Tahoma" panose="020B0604030504040204" pitchFamily="34" charset="0"/>
              </a:rPr>
              <a:t>contained N/A values</a:t>
            </a:r>
            <a:endParaRPr lang="en-GB" sz="1200" dirty="0">
              <a:latin typeface="Tahoma" panose="020B0604030504040204" pitchFamily="34" charset="0"/>
              <a:ea typeface="Tahoma" panose="020B0604030504040204" pitchFamily="34" charset="0"/>
              <a:cs typeface="Tahoma" panose="020B0604030504040204" pitchFamily="34" charset="0"/>
            </a:endParaRPr>
          </a:p>
        </p:txBody>
      </p:sp>
      <p:sp>
        <p:nvSpPr>
          <p:cNvPr id="22" name="TextBox 21"/>
          <p:cNvSpPr txBox="1"/>
          <p:nvPr/>
        </p:nvSpPr>
        <p:spPr>
          <a:xfrm>
            <a:off x="1400442" y="3421295"/>
            <a:ext cx="423514" cy="276999"/>
          </a:xfrm>
          <a:prstGeom prst="rect">
            <a:avLst/>
          </a:prstGeom>
          <a:noFill/>
        </p:spPr>
        <p:txBody>
          <a:bodyPr wrap="none" rtlCol="0">
            <a:spAutoFit/>
          </a:bodyPr>
          <a:lstStyle/>
          <a:p>
            <a:r>
              <a:rPr lang="en-BE" sz="1200" b="1">
                <a:solidFill>
                  <a:schemeClr val="bg1"/>
                </a:solidFill>
                <a:latin typeface="Tahoma" panose="020B0604030504040204" pitchFamily="34" charset="0"/>
                <a:ea typeface="Tahoma" panose="020B0604030504040204" pitchFamily="34" charset="0"/>
                <a:cs typeface="Tahoma" panose="020B0604030504040204" pitchFamily="34" charset="0"/>
              </a:rPr>
              <a:t>(1)</a:t>
            </a:r>
            <a:endParaRPr lang="en-GB" sz="1200" b="1"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23" name="TextBox 22"/>
          <p:cNvSpPr txBox="1"/>
          <p:nvPr/>
        </p:nvSpPr>
        <p:spPr>
          <a:xfrm>
            <a:off x="10296043" y="3421295"/>
            <a:ext cx="423514" cy="276999"/>
          </a:xfrm>
          <a:prstGeom prst="rect">
            <a:avLst/>
          </a:prstGeom>
          <a:noFill/>
        </p:spPr>
        <p:txBody>
          <a:bodyPr wrap="none" rtlCol="0">
            <a:spAutoFit/>
          </a:bodyPr>
          <a:lstStyle/>
          <a:p>
            <a:r>
              <a:rPr lang="en-BE" sz="1200" b="1" dirty="0">
                <a:solidFill>
                  <a:schemeClr val="bg1"/>
                </a:solidFill>
                <a:latin typeface="Tahoma" panose="020B0604030504040204" pitchFamily="34" charset="0"/>
                <a:ea typeface="Tahoma" panose="020B0604030504040204" pitchFamily="34" charset="0"/>
                <a:cs typeface="Tahoma" panose="020B0604030504040204" pitchFamily="34" charset="0"/>
              </a:rPr>
              <a:t>(6)</a:t>
            </a:r>
            <a:endParaRPr lang="en-GB" sz="1200" b="1"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24" name="TextBox 23"/>
          <p:cNvSpPr txBox="1"/>
          <p:nvPr/>
        </p:nvSpPr>
        <p:spPr>
          <a:xfrm>
            <a:off x="3179562" y="3421294"/>
            <a:ext cx="423514" cy="276999"/>
          </a:xfrm>
          <a:prstGeom prst="rect">
            <a:avLst/>
          </a:prstGeom>
          <a:noFill/>
        </p:spPr>
        <p:txBody>
          <a:bodyPr wrap="none" rtlCol="0">
            <a:spAutoFit/>
          </a:bodyPr>
          <a:lstStyle/>
          <a:p>
            <a:r>
              <a:rPr lang="en-BE" sz="1200" b="1" dirty="0">
                <a:solidFill>
                  <a:schemeClr val="bg1"/>
                </a:solidFill>
                <a:latin typeface="Tahoma" panose="020B0604030504040204" pitchFamily="34" charset="0"/>
                <a:ea typeface="Tahoma" panose="020B0604030504040204" pitchFamily="34" charset="0"/>
                <a:cs typeface="Tahoma" panose="020B0604030504040204" pitchFamily="34" charset="0"/>
              </a:rPr>
              <a:t>(2)</a:t>
            </a:r>
            <a:endParaRPr lang="en-GB" sz="1200" b="1"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28" name="TextBox 27"/>
          <p:cNvSpPr txBox="1"/>
          <p:nvPr/>
        </p:nvSpPr>
        <p:spPr>
          <a:xfrm>
            <a:off x="4958682" y="3421293"/>
            <a:ext cx="423514" cy="276999"/>
          </a:xfrm>
          <a:prstGeom prst="rect">
            <a:avLst/>
          </a:prstGeom>
          <a:noFill/>
        </p:spPr>
        <p:txBody>
          <a:bodyPr wrap="none" rtlCol="0">
            <a:spAutoFit/>
          </a:bodyPr>
          <a:lstStyle/>
          <a:p>
            <a:r>
              <a:rPr lang="en-BE" sz="1200" b="1" dirty="0">
                <a:solidFill>
                  <a:schemeClr val="bg1"/>
                </a:solidFill>
                <a:latin typeface="Tahoma" panose="020B0604030504040204" pitchFamily="34" charset="0"/>
                <a:ea typeface="Tahoma" panose="020B0604030504040204" pitchFamily="34" charset="0"/>
                <a:cs typeface="Tahoma" panose="020B0604030504040204" pitchFamily="34" charset="0"/>
              </a:rPr>
              <a:t>(3)</a:t>
            </a:r>
            <a:endParaRPr lang="en-GB" sz="1200" b="1"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29" name="TextBox 28"/>
          <p:cNvSpPr txBox="1"/>
          <p:nvPr/>
        </p:nvSpPr>
        <p:spPr>
          <a:xfrm>
            <a:off x="6737802" y="3421293"/>
            <a:ext cx="423514" cy="276999"/>
          </a:xfrm>
          <a:prstGeom prst="rect">
            <a:avLst/>
          </a:prstGeom>
          <a:noFill/>
        </p:spPr>
        <p:txBody>
          <a:bodyPr wrap="none" rtlCol="0">
            <a:spAutoFit/>
          </a:bodyPr>
          <a:lstStyle/>
          <a:p>
            <a:r>
              <a:rPr lang="en-BE" sz="1200" b="1" dirty="0">
                <a:solidFill>
                  <a:schemeClr val="bg1"/>
                </a:solidFill>
                <a:latin typeface="Tahoma" panose="020B0604030504040204" pitchFamily="34" charset="0"/>
                <a:ea typeface="Tahoma" panose="020B0604030504040204" pitchFamily="34" charset="0"/>
                <a:cs typeface="Tahoma" panose="020B0604030504040204" pitchFamily="34" charset="0"/>
              </a:rPr>
              <a:t>(4)</a:t>
            </a:r>
            <a:endParaRPr lang="en-GB" sz="1200" b="1"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30" name="TextBox 29"/>
          <p:cNvSpPr txBox="1"/>
          <p:nvPr/>
        </p:nvSpPr>
        <p:spPr>
          <a:xfrm>
            <a:off x="8516922" y="3421292"/>
            <a:ext cx="423514" cy="276999"/>
          </a:xfrm>
          <a:prstGeom prst="rect">
            <a:avLst/>
          </a:prstGeom>
          <a:noFill/>
        </p:spPr>
        <p:txBody>
          <a:bodyPr wrap="none" rtlCol="0">
            <a:spAutoFit/>
          </a:bodyPr>
          <a:lstStyle/>
          <a:p>
            <a:r>
              <a:rPr lang="en-BE" sz="1200" b="1" dirty="0">
                <a:solidFill>
                  <a:schemeClr val="bg1"/>
                </a:solidFill>
                <a:latin typeface="Tahoma" panose="020B0604030504040204" pitchFamily="34" charset="0"/>
                <a:ea typeface="Tahoma" panose="020B0604030504040204" pitchFamily="34" charset="0"/>
                <a:cs typeface="Tahoma" panose="020B0604030504040204" pitchFamily="34" charset="0"/>
              </a:rPr>
              <a:t>(5)</a:t>
            </a:r>
            <a:endParaRPr lang="en-GB" sz="1200" b="1"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cxnSp>
        <p:nvCxnSpPr>
          <p:cNvPr id="32" name="Elbow Connector 31"/>
          <p:cNvCxnSpPr>
            <a:stCxn id="4" idx="1"/>
            <a:endCxn id="9" idx="1"/>
          </p:cNvCxnSpPr>
          <p:nvPr/>
        </p:nvCxnSpPr>
        <p:spPr>
          <a:xfrm rot="10800000" flipV="1">
            <a:off x="838200" y="2516505"/>
            <a:ext cx="1" cy="1804790"/>
          </a:xfrm>
          <a:prstGeom prst="bentConnector3">
            <a:avLst>
              <a:gd name="adj1" fmla="val 22860100000"/>
            </a:avLst>
          </a:prstGeom>
          <a:ln w="3810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37" name="Elbow Connector 36"/>
          <p:cNvCxnSpPr>
            <a:stCxn id="9" idx="3"/>
            <a:endCxn id="17" idx="1"/>
          </p:cNvCxnSpPr>
          <p:nvPr/>
        </p:nvCxnSpPr>
        <p:spPr>
          <a:xfrm>
            <a:off x="2386199" y="4321295"/>
            <a:ext cx="231120" cy="12700"/>
          </a:xfrm>
          <a:prstGeom prst="bentConnector3">
            <a:avLst>
              <a:gd name="adj1" fmla="val 50000"/>
            </a:avLst>
          </a:prstGeom>
          <a:ln w="3810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40" name="Elbow Connector 39"/>
          <p:cNvCxnSpPr>
            <a:stCxn id="17" idx="3"/>
            <a:endCxn id="18" idx="1"/>
          </p:cNvCxnSpPr>
          <p:nvPr/>
        </p:nvCxnSpPr>
        <p:spPr>
          <a:xfrm>
            <a:off x="4165319" y="4321295"/>
            <a:ext cx="231120" cy="12700"/>
          </a:xfrm>
          <a:prstGeom prst="bentConnector3">
            <a:avLst>
              <a:gd name="adj1" fmla="val 50000"/>
            </a:avLst>
          </a:prstGeom>
          <a:ln w="3810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43" name="Elbow Connector 42"/>
          <p:cNvCxnSpPr>
            <a:stCxn id="18" idx="3"/>
            <a:endCxn id="19" idx="1"/>
          </p:cNvCxnSpPr>
          <p:nvPr/>
        </p:nvCxnSpPr>
        <p:spPr>
          <a:xfrm>
            <a:off x="5944439" y="4321295"/>
            <a:ext cx="231120" cy="12700"/>
          </a:xfrm>
          <a:prstGeom prst="bentConnector3">
            <a:avLst>
              <a:gd name="adj1" fmla="val 50000"/>
            </a:avLst>
          </a:prstGeom>
          <a:ln w="3810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46" name="Elbow Connector 45"/>
          <p:cNvCxnSpPr>
            <a:stCxn id="19" idx="3"/>
            <a:endCxn id="20" idx="1"/>
          </p:cNvCxnSpPr>
          <p:nvPr/>
        </p:nvCxnSpPr>
        <p:spPr>
          <a:xfrm>
            <a:off x="7723559" y="4321295"/>
            <a:ext cx="231120" cy="12700"/>
          </a:xfrm>
          <a:prstGeom prst="bentConnector3">
            <a:avLst>
              <a:gd name="adj1" fmla="val 50000"/>
            </a:avLst>
          </a:prstGeom>
          <a:ln w="3810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49" name="Elbow Connector 48"/>
          <p:cNvCxnSpPr>
            <a:stCxn id="20" idx="3"/>
            <a:endCxn id="21" idx="1"/>
          </p:cNvCxnSpPr>
          <p:nvPr/>
        </p:nvCxnSpPr>
        <p:spPr>
          <a:xfrm>
            <a:off x="9502679" y="4321295"/>
            <a:ext cx="231121" cy="12700"/>
          </a:xfrm>
          <a:prstGeom prst="bentConnector3">
            <a:avLst>
              <a:gd name="adj1" fmla="val 50000"/>
            </a:avLst>
          </a:prstGeom>
          <a:ln w="3810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52" name="Elbow Connector 51"/>
          <p:cNvCxnSpPr>
            <a:stCxn id="21" idx="3"/>
            <a:endCxn id="62" idx="3"/>
          </p:cNvCxnSpPr>
          <p:nvPr/>
        </p:nvCxnSpPr>
        <p:spPr>
          <a:xfrm>
            <a:off x="11281800" y="4321295"/>
            <a:ext cx="72000" cy="1533733"/>
          </a:xfrm>
          <a:prstGeom prst="bentConnector3">
            <a:avLst>
              <a:gd name="adj1" fmla="val 674356"/>
            </a:avLst>
          </a:prstGeom>
          <a:ln w="3810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61" name="Table 60"/>
          <p:cNvGraphicFramePr>
            <a:graphicFrameLocks noGrp="1"/>
          </p:cNvGraphicFramePr>
          <p:nvPr>
            <p:extLst>
              <p:ext uri="{D42A27DB-BD31-4B8C-83A1-F6EECF244321}">
                <p14:modId xmlns:p14="http://schemas.microsoft.com/office/powerpoint/2010/main" val="3369468744"/>
              </p:ext>
            </p:extLst>
          </p:nvPr>
        </p:nvGraphicFramePr>
        <p:xfrm>
          <a:off x="804553" y="5397828"/>
          <a:ext cx="9720000" cy="914400"/>
        </p:xfrm>
        <a:graphic>
          <a:graphicData uri="http://schemas.openxmlformats.org/drawingml/2006/table">
            <a:tbl>
              <a:tblPr firstRow="1" bandRow="1">
                <a:tableStyleId>{ED083AE6-46FA-4A59-8FB0-9F97EB10719F}</a:tableStyleId>
              </a:tblPr>
              <a:tblGrid>
                <a:gridCol w="9720000">
                  <a:extLst>
                    <a:ext uri="{9D8B030D-6E8A-4147-A177-3AD203B41FA5}">
                      <a16:colId xmlns:a16="http://schemas.microsoft.com/office/drawing/2014/main" val="1289683223"/>
                    </a:ext>
                  </a:extLst>
                </a:gridCol>
              </a:tblGrid>
              <a:tr h="370840">
                <a:tc>
                  <a:txBody>
                    <a:bodyPr/>
                    <a:lstStyle/>
                    <a:p>
                      <a:r>
                        <a:rPr lang="en-BE" b="1" dirty="0">
                          <a:solidFill>
                            <a:schemeClr val="bg1"/>
                          </a:solidFill>
                          <a:latin typeface="Tahoma" panose="020B0604030504040204" pitchFamily="34" charset="0"/>
                          <a:ea typeface="Tahoma" panose="020B0604030504040204" pitchFamily="34" charset="0"/>
                          <a:cs typeface="Tahoma" panose="020B0604030504040204" pitchFamily="34" charset="0"/>
                        </a:rPr>
                        <a:t>Data that is clean, consistent and prepared for further analysis or transformations</a:t>
                      </a:r>
                      <a:r>
                        <a:rPr lang="en-BE" dirty="0">
                          <a:solidFill>
                            <a:schemeClr val="bg1"/>
                          </a:solidFill>
                          <a:latin typeface="Tahoma" panose="020B0604030504040204" pitchFamily="34" charset="0"/>
                          <a:ea typeface="Tahoma" panose="020B0604030504040204" pitchFamily="34" charset="0"/>
                          <a:cs typeface="Tahoma" panose="020B0604030504040204" pitchFamily="34" charset="0"/>
                        </a:rPr>
                        <a:t>:</a:t>
                      </a:r>
                    </a:p>
                    <a:p>
                      <a:pPr marL="285750" indent="-285750">
                        <a:buFont typeface="Wingdings" panose="05000000000000000000" pitchFamily="2" charset="2"/>
                        <a:buChar char="Ø"/>
                      </a:pPr>
                      <a:r>
                        <a:rPr lang="en-GB" b="0" dirty="0">
                          <a:solidFill>
                            <a:schemeClr val="bg1"/>
                          </a:solidFill>
                          <a:latin typeface="Tahoma" panose="020B0604030504040204" pitchFamily="34" charset="0"/>
                          <a:ea typeface="Tahoma" panose="020B0604030504040204" pitchFamily="34" charset="0"/>
                          <a:cs typeface="Tahoma" panose="020B0604030504040204" pitchFamily="34" charset="0"/>
                        </a:rPr>
                        <a:t>number of columns (indices) </a:t>
                      </a:r>
                      <a:r>
                        <a:rPr lang="en-BE" b="0" dirty="0">
                          <a:solidFill>
                            <a:schemeClr val="bg1"/>
                          </a:solidFill>
                          <a:latin typeface="Tahoma" panose="020B0604030504040204" pitchFamily="34" charset="0"/>
                          <a:ea typeface="Tahoma" panose="020B0604030504040204" pitchFamily="34" charset="0"/>
                          <a:cs typeface="Tahoma" panose="020B0604030504040204" pitchFamily="34" charset="0"/>
                        </a:rPr>
                        <a:t>reduced </a:t>
                      </a:r>
                      <a:r>
                        <a:rPr lang="en-GB" b="0" dirty="0">
                          <a:solidFill>
                            <a:schemeClr val="bg1"/>
                          </a:solidFill>
                          <a:latin typeface="Tahoma" panose="020B0604030504040204" pitchFamily="34" charset="0"/>
                          <a:ea typeface="Tahoma" panose="020B0604030504040204" pitchFamily="34" charset="0"/>
                          <a:cs typeface="Tahoma" panose="020B0604030504040204" pitchFamily="34" charset="0"/>
                        </a:rPr>
                        <a:t>from 49 to 26</a:t>
                      </a:r>
                      <a:r>
                        <a:rPr lang="en-BE" b="0" dirty="0">
                          <a:solidFill>
                            <a:schemeClr val="bg1"/>
                          </a:solidFill>
                          <a:latin typeface="Tahoma" panose="020B0604030504040204" pitchFamily="34" charset="0"/>
                          <a:ea typeface="Tahoma" panose="020B0604030504040204" pitchFamily="34" charset="0"/>
                          <a:cs typeface="Tahoma" panose="020B0604030504040204" pitchFamily="34" charset="0"/>
                        </a:rPr>
                        <a:t>;</a:t>
                      </a:r>
                    </a:p>
                    <a:p>
                      <a:pPr marL="285750" indent="-285750">
                        <a:buFont typeface="Wingdings" panose="05000000000000000000" pitchFamily="2" charset="2"/>
                        <a:buChar char="Ø"/>
                      </a:pPr>
                      <a:r>
                        <a:rPr lang="en-GB" b="0" dirty="0">
                          <a:solidFill>
                            <a:schemeClr val="bg1"/>
                          </a:solidFill>
                          <a:latin typeface="Tahoma" panose="020B0604030504040204" pitchFamily="34" charset="0"/>
                          <a:ea typeface="Tahoma" panose="020B0604030504040204" pitchFamily="34" charset="0"/>
                          <a:cs typeface="Tahoma" panose="020B0604030504040204" pitchFamily="34" charset="0"/>
                        </a:rPr>
                        <a:t>rows (dates) include only observations for which </a:t>
                      </a:r>
                      <a:r>
                        <a:rPr lang="en-BE" b="0" dirty="0">
                          <a:solidFill>
                            <a:schemeClr val="bg1"/>
                          </a:solidFill>
                          <a:latin typeface="Tahoma" panose="020B0604030504040204" pitchFamily="34" charset="0"/>
                          <a:ea typeface="Tahoma" panose="020B0604030504040204" pitchFamily="34" charset="0"/>
                          <a:cs typeface="Tahoma" panose="020B0604030504040204" pitchFamily="34" charset="0"/>
                        </a:rPr>
                        <a:t>all</a:t>
                      </a:r>
                      <a:r>
                        <a:rPr lang="en-GB" b="0" dirty="0">
                          <a:solidFill>
                            <a:schemeClr val="bg1"/>
                          </a:solidFill>
                          <a:latin typeface="Tahoma" panose="020B0604030504040204" pitchFamily="34" charset="0"/>
                          <a:ea typeface="Tahoma" panose="020B0604030504040204" pitchFamily="34" charset="0"/>
                          <a:cs typeface="Tahoma" panose="020B0604030504040204" pitchFamily="34" charset="0"/>
                        </a:rPr>
                        <a:t> remaining </a:t>
                      </a:r>
                      <a:r>
                        <a:rPr lang="en-GB" b="0" dirty="0" err="1">
                          <a:solidFill>
                            <a:schemeClr val="bg1"/>
                          </a:solidFill>
                          <a:latin typeface="Tahoma" panose="020B0604030504040204" pitchFamily="34" charset="0"/>
                          <a:ea typeface="Tahoma" panose="020B0604030504040204" pitchFamily="34" charset="0"/>
                          <a:cs typeface="Tahoma" panose="020B0604030504040204" pitchFamily="34" charset="0"/>
                        </a:rPr>
                        <a:t>i</a:t>
                      </a:r>
                      <a:r>
                        <a:rPr lang="en-BE" b="0" dirty="0">
                          <a:solidFill>
                            <a:schemeClr val="bg1"/>
                          </a:solidFill>
                          <a:latin typeface="Tahoma" panose="020B0604030504040204" pitchFamily="34" charset="0"/>
                          <a:ea typeface="Tahoma" panose="020B0604030504040204" pitchFamily="34" charset="0"/>
                          <a:cs typeface="Tahoma" panose="020B0604030504040204" pitchFamily="34" charset="0"/>
                        </a:rPr>
                        <a:t>ndices display</a:t>
                      </a:r>
                      <a:r>
                        <a:rPr lang="en-BE" b="0" baseline="0" dirty="0">
                          <a:solidFill>
                            <a:schemeClr val="bg1"/>
                          </a:solidFill>
                          <a:latin typeface="Tahoma" panose="020B0604030504040204" pitchFamily="34" charset="0"/>
                          <a:ea typeface="Tahoma" panose="020B0604030504040204" pitchFamily="34" charset="0"/>
                          <a:cs typeface="Tahoma" panose="020B0604030504040204" pitchFamily="34" charset="0"/>
                        </a:rPr>
                        <a:t> </a:t>
                      </a:r>
                      <a:r>
                        <a:rPr lang="en-GB" b="0" dirty="0">
                          <a:solidFill>
                            <a:schemeClr val="bg1"/>
                          </a:solidFill>
                          <a:latin typeface="Tahoma" panose="020B0604030504040204" pitchFamily="34" charset="0"/>
                          <a:ea typeface="Tahoma" panose="020B0604030504040204" pitchFamily="34" charset="0"/>
                          <a:cs typeface="Tahoma" panose="020B0604030504040204" pitchFamily="34" charset="0"/>
                        </a:rPr>
                        <a:t>values</a:t>
                      </a:r>
                      <a:r>
                        <a:rPr lang="en-BE" b="0" dirty="0">
                          <a:solidFill>
                            <a:schemeClr val="bg1"/>
                          </a:solidFill>
                          <a:latin typeface="Tahoma" panose="020B0604030504040204" pitchFamily="34" charset="0"/>
                          <a:ea typeface="Tahoma" panose="020B0604030504040204" pitchFamily="34" charset="0"/>
                          <a:cs typeface="Tahoma" panose="020B0604030504040204" pitchFamily="34" charset="0"/>
                        </a:rPr>
                        <a:t>.</a:t>
                      </a:r>
                    </a:p>
                  </a:txBody>
                  <a:tcPr/>
                </a:tc>
                <a:extLst>
                  <a:ext uri="{0D108BD9-81ED-4DB2-BD59-A6C34878D82A}">
                    <a16:rowId xmlns:a16="http://schemas.microsoft.com/office/drawing/2014/main" val="847406513"/>
                  </a:ext>
                </a:extLst>
              </a:tr>
            </a:tbl>
          </a:graphicData>
        </a:graphic>
      </p:graphicFrame>
      <p:pic>
        <p:nvPicPr>
          <p:cNvPr id="62" name="Picture 6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44276" y="5550266"/>
            <a:ext cx="609524" cy="609524"/>
          </a:xfrm>
          <a:prstGeom prst="rect">
            <a:avLst/>
          </a:prstGeom>
        </p:spPr>
      </p:pic>
    </p:spTree>
    <p:extLst>
      <p:ext uri="{BB962C8B-B14F-4D97-AF65-F5344CB8AC3E}">
        <p14:creationId xmlns:p14="http://schemas.microsoft.com/office/powerpoint/2010/main" val="36166645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022BDE4A-8A20-4A69-9C5A-581C82036A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001684" y="170412"/>
            <a:ext cx="10178934" cy="1328730"/>
          </a:xfrm>
        </p:spPr>
        <p:txBody>
          <a:bodyPr vert="horz" lIns="91440" tIns="45720" rIns="91440" bIns="45720" rtlCol="0" anchor="b">
            <a:normAutofit/>
          </a:bodyPr>
          <a:lstStyle/>
          <a:p>
            <a:pPr algn="ctr"/>
            <a:r>
              <a:rPr lang="en-US" b="1" kern="1200">
                <a:solidFill>
                  <a:schemeClr val="tx1"/>
                </a:solidFill>
                <a:latin typeface="+mj-lt"/>
                <a:ea typeface="+mj-ea"/>
                <a:cs typeface="+mj-cs"/>
              </a:rPr>
              <a:t>Data</a:t>
            </a:r>
            <a:br>
              <a:rPr lang="en-US" b="1" kern="1200">
                <a:solidFill>
                  <a:schemeClr val="tx1"/>
                </a:solidFill>
                <a:latin typeface="+mj-lt"/>
                <a:ea typeface="+mj-ea"/>
                <a:cs typeface="+mj-cs"/>
              </a:rPr>
            </a:br>
            <a:r>
              <a:rPr lang="en-US" kern="1200">
                <a:solidFill>
                  <a:schemeClr val="tx1"/>
                </a:solidFill>
                <a:latin typeface="+mj-lt"/>
                <a:ea typeface="+mj-ea"/>
                <a:cs typeface="+mj-cs"/>
              </a:rPr>
              <a:t>Data cleaning and data preparation (2/2)</a:t>
            </a:r>
          </a:p>
        </p:txBody>
      </p:sp>
      <p:pic>
        <p:nvPicPr>
          <p:cNvPr id="8" name="Tartalom helye 7">
            <a:extLst>
              <a:ext uri="{FF2B5EF4-FFF2-40B4-BE49-F238E27FC236}">
                <a16:creationId xmlns:a16="http://schemas.microsoft.com/office/drawing/2014/main" id="{2BBD6067-39DF-A11C-B29F-87B7E2A03048}"/>
              </a:ext>
            </a:extLst>
          </p:cNvPr>
          <p:cNvPicPr>
            <a:picLocks noGrp="1" noChangeAspect="1"/>
          </p:cNvPicPr>
          <p:nvPr>
            <p:ph idx="1"/>
          </p:nvPr>
        </p:nvPicPr>
        <p:blipFill>
          <a:blip r:embed="rId3"/>
          <a:stretch>
            <a:fillRect/>
          </a:stretch>
        </p:blipFill>
        <p:spPr>
          <a:xfrm>
            <a:off x="6597747" y="2511083"/>
            <a:ext cx="4183704" cy="3470572"/>
          </a:xfrm>
        </p:spPr>
      </p:pic>
      <p:pic>
        <p:nvPicPr>
          <p:cNvPr id="10" name="Kép 9" descr="A képen szöveg, sor, diagram, Diagram látható&#10;&#10;Automatikusan generált leírás">
            <a:extLst>
              <a:ext uri="{FF2B5EF4-FFF2-40B4-BE49-F238E27FC236}">
                <a16:creationId xmlns:a16="http://schemas.microsoft.com/office/drawing/2014/main" id="{58A60CF6-E51B-AE61-9062-B8D20290800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5588" y="2511083"/>
            <a:ext cx="5770412" cy="3562404"/>
          </a:xfrm>
          <a:prstGeom prst="rect">
            <a:avLst/>
          </a:prstGeom>
        </p:spPr>
      </p:pic>
    </p:spTree>
    <p:extLst>
      <p:ext uri="{BB962C8B-B14F-4D97-AF65-F5344CB8AC3E}">
        <p14:creationId xmlns:p14="http://schemas.microsoft.com/office/powerpoint/2010/main" val="8865495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5040000" cy="1325563"/>
          </a:xfrm>
        </p:spPr>
        <p:txBody>
          <a:bodyPr>
            <a:normAutofit/>
          </a:bodyPr>
          <a:lstStyle/>
          <a:p>
            <a:r>
              <a:rPr lang="en-BE" sz="3600" b="1" dirty="0">
                <a:solidFill>
                  <a:schemeClr val="accent4"/>
                </a:solidFill>
                <a:latin typeface="Tahoma" panose="020B0604030504040204" pitchFamily="34" charset="0"/>
                <a:ea typeface="Tahoma" panose="020B0604030504040204" pitchFamily="34" charset="0"/>
                <a:cs typeface="Tahoma" panose="020B0604030504040204" pitchFamily="34" charset="0"/>
              </a:rPr>
              <a:t>Coming up...</a:t>
            </a:r>
            <a:br>
              <a:rPr lang="en-BE" sz="3600" b="1" dirty="0">
                <a:solidFill>
                  <a:schemeClr val="accent4"/>
                </a:solidFill>
                <a:latin typeface="Tahoma" panose="020B0604030504040204" pitchFamily="34" charset="0"/>
                <a:ea typeface="Tahoma" panose="020B0604030504040204" pitchFamily="34" charset="0"/>
                <a:cs typeface="Tahoma" panose="020B0604030504040204" pitchFamily="34" charset="0"/>
              </a:rPr>
            </a:br>
            <a:endParaRPr lang="en-GB" sz="3600" dirty="0"/>
          </a:p>
        </p:txBody>
      </p:sp>
      <p:sp>
        <p:nvSpPr>
          <p:cNvPr id="5" name="Rectangle 4"/>
          <p:cNvSpPr/>
          <p:nvPr/>
        </p:nvSpPr>
        <p:spPr>
          <a:xfrm>
            <a:off x="6320670" y="1495525"/>
            <a:ext cx="5040000" cy="4893647"/>
          </a:xfrm>
          <a:prstGeom prst="rect">
            <a:avLst/>
          </a:prstGeom>
        </p:spPr>
        <p:txBody>
          <a:bodyPr wrap="square">
            <a:spAutoFit/>
          </a:bodyPr>
          <a:lstStyle/>
          <a:p>
            <a:pPr marL="457200" indent="-457200">
              <a:buAutoNum type="arabicPeriod"/>
            </a:pPr>
            <a:r>
              <a:rPr lang="en-BE" sz="2400" dirty="0">
                <a:solidFill>
                  <a:schemeClr val="bg1"/>
                </a:solidFill>
                <a:latin typeface="Tahoma" panose="020B0604030504040204" pitchFamily="34" charset="0"/>
                <a:ea typeface="Tahoma" panose="020B0604030504040204" pitchFamily="34" charset="0"/>
                <a:cs typeface="Tahoma" panose="020B0604030504040204" pitchFamily="34" charset="0"/>
              </a:rPr>
              <a:t>Background</a:t>
            </a:r>
          </a:p>
          <a:p>
            <a:pPr marL="457200" indent="-457200">
              <a:buAutoNum type="arabicPeriod"/>
            </a:pPr>
            <a:endParaRPr lang="en-BE" sz="2400" b="1" dirty="0">
              <a:solidFill>
                <a:schemeClr val="bg1"/>
              </a:solidFill>
              <a:latin typeface="Tahoma" panose="020B0604030504040204" pitchFamily="34" charset="0"/>
              <a:ea typeface="Tahoma" panose="020B0604030504040204" pitchFamily="34" charset="0"/>
              <a:cs typeface="Tahoma" panose="020B0604030504040204" pitchFamily="34" charset="0"/>
            </a:endParaRPr>
          </a:p>
          <a:p>
            <a:pPr marL="457200" indent="-457200">
              <a:buAutoNum type="arabicPeriod"/>
            </a:pPr>
            <a:r>
              <a:rPr lang="en-BE" sz="2400" dirty="0">
                <a:solidFill>
                  <a:schemeClr val="bg1"/>
                </a:solidFill>
                <a:latin typeface="Tahoma" panose="020B0604030504040204" pitchFamily="34" charset="0"/>
                <a:ea typeface="Tahoma" panose="020B0604030504040204" pitchFamily="34" charset="0"/>
                <a:cs typeface="Tahoma" panose="020B0604030504040204" pitchFamily="34" charset="0"/>
              </a:rPr>
              <a:t>Introduction</a:t>
            </a:r>
          </a:p>
          <a:p>
            <a:pPr marL="457200" indent="-457200">
              <a:buAutoNum type="arabicPeriod"/>
            </a:pPr>
            <a:endParaRPr lang="en-BE" sz="2400" dirty="0">
              <a:solidFill>
                <a:schemeClr val="bg1"/>
              </a:solidFill>
              <a:latin typeface="Tahoma" panose="020B0604030504040204" pitchFamily="34" charset="0"/>
              <a:ea typeface="Tahoma" panose="020B0604030504040204" pitchFamily="34" charset="0"/>
              <a:cs typeface="Tahoma" panose="020B0604030504040204" pitchFamily="34" charset="0"/>
            </a:endParaRPr>
          </a:p>
          <a:p>
            <a:pPr marL="457200" indent="-457200">
              <a:buAutoNum type="arabicPeriod"/>
            </a:pPr>
            <a:r>
              <a:rPr lang="en-BE" sz="2400" dirty="0">
                <a:solidFill>
                  <a:schemeClr val="bg1"/>
                </a:solidFill>
                <a:latin typeface="Tahoma" panose="020B0604030504040204" pitchFamily="34" charset="0"/>
                <a:ea typeface="Tahoma" panose="020B0604030504040204" pitchFamily="34" charset="0"/>
                <a:cs typeface="Tahoma" panose="020B0604030504040204" pitchFamily="34" charset="0"/>
              </a:rPr>
              <a:t>Research question</a:t>
            </a:r>
          </a:p>
          <a:p>
            <a:pPr marL="457200" indent="-457200">
              <a:buAutoNum type="arabicPeriod"/>
            </a:pPr>
            <a:endParaRPr lang="en-BE" sz="2400" dirty="0">
              <a:solidFill>
                <a:schemeClr val="bg1"/>
              </a:solidFill>
              <a:latin typeface="Tahoma" panose="020B0604030504040204" pitchFamily="34" charset="0"/>
              <a:ea typeface="Tahoma" panose="020B0604030504040204" pitchFamily="34" charset="0"/>
              <a:cs typeface="Tahoma" panose="020B0604030504040204" pitchFamily="34" charset="0"/>
            </a:endParaRPr>
          </a:p>
          <a:p>
            <a:pPr marL="457200" indent="-457200">
              <a:buAutoNum type="arabicPeriod"/>
            </a:pPr>
            <a:r>
              <a:rPr lang="en-BE" sz="2400" dirty="0">
                <a:solidFill>
                  <a:schemeClr val="bg1"/>
                </a:solidFill>
                <a:latin typeface="Tahoma" panose="020B0604030504040204" pitchFamily="34" charset="0"/>
                <a:ea typeface="Tahoma" panose="020B0604030504040204" pitchFamily="34" charset="0"/>
                <a:cs typeface="Tahoma" panose="020B0604030504040204" pitchFamily="34" charset="0"/>
              </a:rPr>
              <a:t>Data</a:t>
            </a:r>
          </a:p>
          <a:p>
            <a:pPr marL="457200" indent="-457200">
              <a:buAutoNum type="arabicPeriod"/>
            </a:pPr>
            <a:endParaRPr lang="en-BE" sz="2400" dirty="0">
              <a:solidFill>
                <a:schemeClr val="bg1"/>
              </a:solidFill>
              <a:latin typeface="Tahoma" panose="020B0604030504040204" pitchFamily="34" charset="0"/>
              <a:ea typeface="Tahoma" panose="020B0604030504040204" pitchFamily="34" charset="0"/>
              <a:cs typeface="Tahoma" panose="020B0604030504040204" pitchFamily="34" charset="0"/>
            </a:endParaRPr>
          </a:p>
          <a:p>
            <a:pPr marL="457200" indent="-457200">
              <a:buAutoNum type="arabicPeriod"/>
            </a:pPr>
            <a:r>
              <a:rPr lang="en-BE" sz="2400" b="1" dirty="0">
                <a:solidFill>
                  <a:schemeClr val="accent4"/>
                </a:solidFill>
                <a:latin typeface="Tahoma" panose="020B0604030504040204" pitchFamily="34" charset="0"/>
                <a:ea typeface="Tahoma" panose="020B0604030504040204" pitchFamily="34" charset="0"/>
                <a:cs typeface="Tahoma" panose="020B0604030504040204" pitchFamily="34" charset="0"/>
              </a:rPr>
              <a:t>Analysis</a:t>
            </a:r>
          </a:p>
          <a:p>
            <a:pPr marL="457200" indent="-457200">
              <a:buAutoNum type="arabicPeriod"/>
            </a:pPr>
            <a:endParaRPr lang="en-BE" sz="2400" dirty="0">
              <a:solidFill>
                <a:schemeClr val="bg1"/>
              </a:solidFill>
              <a:latin typeface="Tahoma" panose="020B0604030504040204" pitchFamily="34" charset="0"/>
              <a:ea typeface="Tahoma" panose="020B0604030504040204" pitchFamily="34" charset="0"/>
              <a:cs typeface="Tahoma" panose="020B0604030504040204" pitchFamily="34" charset="0"/>
            </a:endParaRPr>
          </a:p>
          <a:p>
            <a:pPr marL="457200" indent="-457200">
              <a:buAutoNum type="arabicPeriod"/>
            </a:pPr>
            <a:r>
              <a:rPr lang="en-BE" sz="2400" dirty="0">
                <a:solidFill>
                  <a:schemeClr val="bg1"/>
                </a:solidFill>
                <a:latin typeface="Tahoma" panose="020B0604030504040204" pitchFamily="34" charset="0"/>
                <a:ea typeface="Tahoma" panose="020B0604030504040204" pitchFamily="34" charset="0"/>
                <a:cs typeface="Tahoma" panose="020B0604030504040204" pitchFamily="34" charset="0"/>
              </a:rPr>
              <a:t>Results</a:t>
            </a:r>
          </a:p>
          <a:p>
            <a:pPr marL="457200" indent="-457200">
              <a:buAutoNum type="arabicPeriod"/>
            </a:pPr>
            <a:endParaRPr lang="en-BE" sz="2400" dirty="0">
              <a:solidFill>
                <a:schemeClr val="bg1"/>
              </a:solidFill>
              <a:latin typeface="Tahoma" panose="020B0604030504040204" pitchFamily="34" charset="0"/>
              <a:ea typeface="Tahoma" panose="020B0604030504040204" pitchFamily="34" charset="0"/>
              <a:cs typeface="Tahoma" panose="020B0604030504040204" pitchFamily="34" charset="0"/>
            </a:endParaRPr>
          </a:p>
          <a:p>
            <a:pPr marL="457200" indent="-457200">
              <a:buAutoNum type="arabicPeriod"/>
            </a:pPr>
            <a:r>
              <a:rPr lang="en-GB" sz="2400" dirty="0">
                <a:solidFill>
                  <a:schemeClr val="bg1"/>
                </a:solidFill>
                <a:latin typeface="Tahoma" panose="020B0604030504040204" pitchFamily="34" charset="0"/>
                <a:ea typeface="Tahoma" panose="020B0604030504040204" pitchFamily="34" charset="0"/>
                <a:cs typeface="Tahoma" panose="020B0604030504040204" pitchFamily="34" charset="0"/>
              </a:rPr>
              <a:t>Scaling </a:t>
            </a:r>
            <a:r>
              <a:rPr lang="en-BE" sz="2400" dirty="0">
                <a:solidFill>
                  <a:schemeClr val="bg1"/>
                </a:solidFill>
                <a:latin typeface="Tahoma" panose="020B0604030504040204" pitchFamily="34" charset="0"/>
                <a:ea typeface="Tahoma" panose="020B0604030504040204" pitchFamily="34" charset="0"/>
                <a:cs typeface="Tahoma" panose="020B0604030504040204" pitchFamily="34" charset="0"/>
              </a:rPr>
              <a:t>&amp;</a:t>
            </a:r>
            <a:r>
              <a:rPr lang="en-GB" sz="2400" dirty="0">
                <a:solidFill>
                  <a:schemeClr val="bg1"/>
                </a:solidFill>
                <a:latin typeface="Tahoma" panose="020B0604030504040204" pitchFamily="34" charset="0"/>
                <a:ea typeface="Tahoma" panose="020B0604030504040204" pitchFamily="34" charset="0"/>
                <a:cs typeface="Tahoma" panose="020B0604030504040204" pitchFamily="34" charset="0"/>
              </a:rPr>
              <a:t> Cloud Deployment</a:t>
            </a:r>
            <a:endParaRPr lang="en-BE" sz="24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pic>
        <p:nvPicPr>
          <p:cNvPr id="13" name="Content Placeholder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838200" y="1495525"/>
            <a:ext cx="4680000" cy="4680000"/>
          </a:xfrm>
          <a:prstGeom prst="rect">
            <a:avLst/>
          </a:prstGeom>
          <a:ln>
            <a:noFill/>
          </a:ln>
          <a:effectLst>
            <a:softEdge rad="112500"/>
          </a:effectLst>
        </p:spPr>
      </p:pic>
    </p:spTree>
    <p:extLst>
      <p:ext uri="{BB962C8B-B14F-4D97-AF65-F5344CB8AC3E}">
        <p14:creationId xmlns:p14="http://schemas.microsoft.com/office/powerpoint/2010/main" val="17101962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D0394FE2-BDDA-4ECE-B320-81AE19E905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5" name="Rectangle 34">
            <a:extLst>
              <a:ext uri="{FF2B5EF4-FFF2-40B4-BE49-F238E27FC236}">
                <a16:creationId xmlns:a16="http://schemas.microsoft.com/office/drawing/2014/main" id="{0625AAC5-802A-4197-8804-2B78FF65C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03615" y="221673"/>
            <a:ext cx="8384770" cy="1332634"/>
          </a:xfrm>
          <a:prstGeom prst="rect">
            <a:avLst/>
          </a:prstGeom>
          <a:ln w="12700">
            <a:solidFill>
              <a:srgbClr val="E1E1E1"/>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2103120" y="310896"/>
            <a:ext cx="7982712" cy="868680"/>
          </a:xfrm>
        </p:spPr>
        <p:txBody>
          <a:bodyPr vert="horz" lIns="91440" tIns="45720" rIns="91440" bIns="45720" rtlCol="0" anchor="ctr">
            <a:normAutofit/>
          </a:bodyPr>
          <a:lstStyle/>
          <a:p>
            <a:pPr algn="ctr"/>
            <a:r>
              <a:rPr lang="en-US" sz="2800" b="1" kern="1200">
                <a:solidFill>
                  <a:schemeClr val="tx1"/>
                </a:solidFill>
                <a:latin typeface="+mj-lt"/>
                <a:ea typeface="+mj-ea"/>
                <a:cs typeface="+mj-cs"/>
              </a:rPr>
              <a:t>Analysis</a:t>
            </a:r>
            <a:br>
              <a:rPr lang="en-US" sz="2800" b="1" kern="1200">
                <a:solidFill>
                  <a:schemeClr val="tx1"/>
                </a:solidFill>
                <a:latin typeface="+mj-lt"/>
                <a:ea typeface="+mj-ea"/>
                <a:cs typeface="+mj-cs"/>
              </a:rPr>
            </a:br>
            <a:endParaRPr lang="en-US" sz="2800" kern="1200">
              <a:solidFill>
                <a:schemeClr val="tx1"/>
              </a:solidFill>
              <a:latin typeface="+mj-lt"/>
              <a:ea typeface="+mj-ea"/>
              <a:cs typeface="+mj-cs"/>
            </a:endParaRPr>
          </a:p>
        </p:txBody>
      </p:sp>
      <p:sp>
        <p:nvSpPr>
          <p:cNvPr id="37" name="Rectangle: Rounded Corners 36">
            <a:extLst>
              <a:ext uri="{FF2B5EF4-FFF2-40B4-BE49-F238E27FC236}">
                <a16:creationId xmlns:a16="http://schemas.microsoft.com/office/drawing/2014/main" id="{A1B139DD-0E8D-42FA-9171-C5F001754A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3110" y="1211407"/>
            <a:ext cx="7225780"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Avenir Next LT Pro"/>
            </a:endParaRPr>
          </a:p>
        </p:txBody>
      </p:sp>
      <p:pic>
        <p:nvPicPr>
          <p:cNvPr id="9" name="Kép 8" descr="A képen szöveg, képernyőkép, diagram, Diagram látható&#10;&#10;Automatikusan generált leírás">
            <a:extLst>
              <a:ext uri="{FF2B5EF4-FFF2-40B4-BE49-F238E27FC236}">
                <a16:creationId xmlns:a16="http://schemas.microsoft.com/office/drawing/2014/main" id="{DE6EDBC3-0841-E8F7-6140-AC72AD8D78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17979" y="2129884"/>
            <a:ext cx="5769811" cy="3562033"/>
          </a:xfrm>
          <a:prstGeom prst="rect">
            <a:avLst/>
          </a:prstGeom>
        </p:spPr>
      </p:pic>
      <p:pic>
        <p:nvPicPr>
          <p:cNvPr id="17" name="Tartalom helye 16" descr="A képen szöveg, képernyőkép, minta, Színesség látható&#10;&#10;Automatikusan generált leírás">
            <a:extLst>
              <a:ext uri="{FF2B5EF4-FFF2-40B4-BE49-F238E27FC236}">
                <a16:creationId xmlns:a16="http://schemas.microsoft.com/office/drawing/2014/main" id="{C5CD623D-6129-AF01-C3B5-793668D240D7}"/>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04210" y="2338399"/>
            <a:ext cx="5622977" cy="3471384"/>
          </a:xfrm>
        </p:spPr>
      </p:pic>
      <p:sp>
        <p:nvSpPr>
          <p:cNvPr id="31" name="Szövegdoboz 30">
            <a:extLst>
              <a:ext uri="{FF2B5EF4-FFF2-40B4-BE49-F238E27FC236}">
                <a16:creationId xmlns:a16="http://schemas.microsoft.com/office/drawing/2014/main" id="{A0BD9EE5-6F9C-05A2-86C4-DC48C551481C}"/>
              </a:ext>
            </a:extLst>
          </p:cNvPr>
          <p:cNvSpPr txBox="1"/>
          <p:nvPr/>
        </p:nvSpPr>
        <p:spPr>
          <a:xfrm>
            <a:off x="2159391" y="2129884"/>
            <a:ext cx="2521844" cy="246221"/>
          </a:xfrm>
          <a:prstGeom prst="rect">
            <a:avLst/>
          </a:prstGeom>
          <a:noFill/>
        </p:spPr>
        <p:txBody>
          <a:bodyPr wrap="none" rtlCol="0">
            <a:spAutoFit/>
          </a:bodyPr>
          <a:lstStyle/>
          <a:p>
            <a:r>
              <a:rPr lang="en-US" sz="1000" b="1" dirty="0">
                <a:latin typeface="Arial" panose="020B0604020202020204" pitchFamily="34" charset="0"/>
                <a:cs typeface="Arial" panose="020B0604020202020204" pitchFamily="34" charset="0"/>
              </a:rPr>
              <a:t>Correlation matrix of the initial dataset</a:t>
            </a:r>
          </a:p>
        </p:txBody>
      </p:sp>
    </p:spTree>
    <p:extLst>
      <p:ext uri="{BB962C8B-B14F-4D97-AF65-F5344CB8AC3E}">
        <p14:creationId xmlns:p14="http://schemas.microsoft.com/office/powerpoint/2010/main" val="1654463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5040000" cy="1325563"/>
          </a:xfrm>
        </p:spPr>
        <p:txBody>
          <a:bodyPr>
            <a:normAutofit/>
          </a:bodyPr>
          <a:lstStyle/>
          <a:p>
            <a:r>
              <a:rPr lang="en-BE" sz="3600" b="1" dirty="0">
                <a:solidFill>
                  <a:schemeClr val="accent4"/>
                </a:solidFill>
                <a:latin typeface="Tahoma" panose="020B0604030504040204" pitchFamily="34" charset="0"/>
                <a:ea typeface="Tahoma" panose="020B0604030504040204" pitchFamily="34" charset="0"/>
                <a:cs typeface="Tahoma" panose="020B0604030504040204" pitchFamily="34" charset="0"/>
              </a:rPr>
              <a:t>Coming up...</a:t>
            </a:r>
            <a:br>
              <a:rPr lang="en-BE" sz="3600" b="1" dirty="0">
                <a:solidFill>
                  <a:schemeClr val="accent4"/>
                </a:solidFill>
                <a:latin typeface="Tahoma" panose="020B0604030504040204" pitchFamily="34" charset="0"/>
                <a:ea typeface="Tahoma" panose="020B0604030504040204" pitchFamily="34" charset="0"/>
                <a:cs typeface="Tahoma" panose="020B0604030504040204" pitchFamily="34" charset="0"/>
              </a:rPr>
            </a:br>
            <a:endParaRPr lang="en-GB" sz="3600" dirty="0"/>
          </a:p>
        </p:txBody>
      </p:sp>
      <p:sp>
        <p:nvSpPr>
          <p:cNvPr id="5" name="Rectangle 4"/>
          <p:cNvSpPr/>
          <p:nvPr/>
        </p:nvSpPr>
        <p:spPr>
          <a:xfrm>
            <a:off x="6320670" y="1495525"/>
            <a:ext cx="5040000" cy="4893647"/>
          </a:xfrm>
          <a:prstGeom prst="rect">
            <a:avLst/>
          </a:prstGeom>
        </p:spPr>
        <p:txBody>
          <a:bodyPr wrap="square">
            <a:spAutoFit/>
          </a:bodyPr>
          <a:lstStyle/>
          <a:p>
            <a:pPr marL="457200" indent="-457200">
              <a:buAutoNum type="arabicPeriod"/>
            </a:pPr>
            <a:r>
              <a:rPr lang="en-BE" sz="2400" dirty="0">
                <a:solidFill>
                  <a:schemeClr val="bg1"/>
                </a:solidFill>
                <a:latin typeface="Tahoma" panose="020B0604030504040204" pitchFamily="34" charset="0"/>
                <a:ea typeface="Tahoma" panose="020B0604030504040204" pitchFamily="34" charset="0"/>
                <a:cs typeface="Tahoma" panose="020B0604030504040204" pitchFamily="34" charset="0"/>
              </a:rPr>
              <a:t>Background</a:t>
            </a:r>
          </a:p>
          <a:p>
            <a:pPr marL="457200" indent="-457200">
              <a:buAutoNum type="arabicPeriod"/>
            </a:pPr>
            <a:endParaRPr lang="en-BE" sz="2400" b="1" dirty="0">
              <a:solidFill>
                <a:schemeClr val="bg1"/>
              </a:solidFill>
              <a:latin typeface="Tahoma" panose="020B0604030504040204" pitchFamily="34" charset="0"/>
              <a:ea typeface="Tahoma" panose="020B0604030504040204" pitchFamily="34" charset="0"/>
              <a:cs typeface="Tahoma" panose="020B0604030504040204" pitchFamily="34" charset="0"/>
            </a:endParaRPr>
          </a:p>
          <a:p>
            <a:pPr marL="457200" indent="-457200">
              <a:buAutoNum type="arabicPeriod"/>
            </a:pPr>
            <a:r>
              <a:rPr lang="en-BE" sz="2400" dirty="0">
                <a:solidFill>
                  <a:schemeClr val="bg1"/>
                </a:solidFill>
                <a:latin typeface="Tahoma" panose="020B0604030504040204" pitchFamily="34" charset="0"/>
                <a:ea typeface="Tahoma" panose="020B0604030504040204" pitchFamily="34" charset="0"/>
                <a:cs typeface="Tahoma" panose="020B0604030504040204" pitchFamily="34" charset="0"/>
              </a:rPr>
              <a:t>Introduction</a:t>
            </a:r>
          </a:p>
          <a:p>
            <a:pPr marL="457200" indent="-457200">
              <a:buAutoNum type="arabicPeriod"/>
            </a:pPr>
            <a:endParaRPr lang="en-BE" sz="2400" dirty="0">
              <a:solidFill>
                <a:schemeClr val="bg1"/>
              </a:solidFill>
              <a:latin typeface="Tahoma" panose="020B0604030504040204" pitchFamily="34" charset="0"/>
              <a:ea typeface="Tahoma" panose="020B0604030504040204" pitchFamily="34" charset="0"/>
              <a:cs typeface="Tahoma" panose="020B0604030504040204" pitchFamily="34" charset="0"/>
            </a:endParaRPr>
          </a:p>
          <a:p>
            <a:pPr marL="457200" indent="-457200">
              <a:buAutoNum type="arabicPeriod"/>
            </a:pPr>
            <a:r>
              <a:rPr lang="en-BE" sz="2400" dirty="0">
                <a:solidFill>
                  <a:schemeClr val="bg1"/>
                </a:solidFill>
                <a:latin typeface="Tahoma" panose="020B0604030504040204" pitchFamily="34" charset="0"/>
                <a:ea typeface="Tahoma" panose="020B0604030504040204" pitchFamily="34" charset="0"/>
                <a:cs typeface="Tahoma" panose="020B0604030504040204" pitchFamily="34" charset="0"/>
              </a:rPr>
              <a:t>Research question</a:t>
            </a:r>
          </a:p>
          <a:p>
            <a:pPr marL="457200" indent="-457200">
              <a:buAutoNum type="arabicPeriod"/>
            </a:pPr>
            <a:endParaRPr lang="en-BE" sz="2400" dirty="0">
              <a:solidFill>
                <a:schemeClr val="bg1"/>
              </a:solidFill>
              <a:latin typeface="Tahoma" panose="020B0604030504040204" pitchFamily="34" charset="0"/>
              <a:ea typeface="Tahoma" panose="020B0604030504040204" pitchFamily="34" charset="0"/>
              <a:cs typeface="Tahoma" panose="020B0604030504040204" pitchFamily="34" charset="0"/>
            </a:endParaRPr>
          </a:p>
          <a:p>
            <a:pPr marL="457200" indent="-457200">
              <a:buAutoNum type="arabicPeriod"/>
            </a:pPr>
            <a:r>
              <a:rPr lang="en-BE" sz="2400" dirty="0">
                <a:solidFill>
                  <a:schemeClr val="bg1"/>
                </a:solidFill>
                <a:latin typeface="Tahoma" panose="020B0604030504040204" pitchFamily="34" charset="0"/>
                <a:ea typeface="Tahoma" panose="020B0604030504040204" pitchFamily="34" charset="0"/>
                <a:cs typeface="Tahoma" panose="020B0604030504040204" pitchFamily="34" charset="0"/>
              </a:rPr>
              <a:t>Data</a:t>
            </a:r>
          </a:p>
          <a:p>
            <a:pPr marL="457200" indent="-457200">
              <a:buAutoNum type="arabicPeriod"/>
            </a:pPr>
            <a:endParaRPr lang="en-BE" sz="2400" dirty="0">
              <a:solidFill>
                <a:schemeClr val="bg1"/>
              </a:solidFill>
              <a:latin typeface="Tahoma" panose="020B0604030504040204" pitchFamily="34" charset="0"/>
              <a:ea typeface="Tahoma" panose="020B0604030504040204" pitchFamily="34" charset="0"/>
              <a:cs typeface="Tahoma" panose="020B0604030504040204" pitchFamily="34" charset="0"/>
            </a:endParaRPr>
          </a:p>
          <a:p>
            <a:pPr marL="457200" indent="-457200">
              <a:buAutoNum type="arabicPeriod"/>
            </a:pPr>
            <a:r>
              <a:rPr lang="en-BE" sz="2400" dirty="0">
                <a:solidFill>
                  <a:schemeClr val="bg1"/>
                </a:solidFill>
                <a:latin typeface="Tahoma" panose="020B0604030504040204" pitchFamily="34" charset="0"/>
                <a:ea typeface="Tahoma" panose="020B0604030504040204" pitchFamily="34" charset="0"/>
                <a:cs typeface="Tahoma" panose="020B0604030504040204" pitchFamily="34" charset="0"/>
              </a:rPr>
              <a:t>Analysis</a:t>
            </a:r>
          </a:p>
          <a:p>
            <a:pPr marL="457200" indent="-457200">
              <a:buAutoNum type="arabicPeriod"/>
            </a:pPr>
            <a:endParaRPr lang="en-BE" sz="2400" dirty="0">
              <a:solidFill>
                <a:schemeClr val="bg1"/>
              </a:solidFill>
              <a:latin typeface="Tahoma" panose="020B0604030504040204" pitchFamily="34" charset="0"/>
              <a:ea typeface="Tahoma" panose="020B0604030504040204" pitchFamily="34" charset="0"/>
              <a:cs typeface="Tahoma" panose="020B0604030504040204" pitchFamily="34" charset="0"/>
            </a:endParaRPr>
          </a:p>
          <a:p>
            <a:pPr marL="457200" indent="-457200">
              <a:buAutoNum type="arabicPeriod"/>
            </a:pPr>
            <a:r>
              <a:rPr lang="en-BE" sz="2400" b="1" dirty="0">
                <a:solidFill>
                  <a:schemeClr val="accent4"/>
                </a:solidFill>
                <a:latin typeface="Tahoma" panose="020B0604030504040204" pitchFamily="34" charset="0"/>
                <a:ea typeface="Tahoma" panose="020B0604030504040204" pitchFamily="34" charset="0"/>
                <a:cs typeface="Tahoma" panose="020B0604030504040204" pitchFamily="34" charset="0"/>
              </a:rPr>
              <a:t>Results</a:t>
            </a:r>
          </a:p>
          <a:p>
            <a:pPr marL="457200" indent="-457200">
              <a:buAutoNum type="arabicPeriod"/>
            </a:pPr>
            <a:endParaRPr lang="en-BE" sz="2400" dirty="0">
              <a:solidFill>
                <a:schemeClr val="bg1"/>
              </a:solidFill>
              <a:latin typeface="Tahoma" panose="020B0604030504040204" pitchFamily="34" charset="0"/>
              <a:ea typeface="Tahoma" panose="020B0604030504040204" pitchFamily="34" charset="0"/>
              <a:cs typeface="Tahoma" panose="020B0604030504040204" pitchFamily="34" charset="0"/>
            </a:endParaRPr>
          </a:p>
          <a:p>
            <a:pPr marL="457200" indent="-457200">
              <a:buAutoNum type="arabicPeriod"/>
            </a:pPr>
            <a:r>
              <a:rPr lang="en-GB" sz="2400" dirty="0">
                <a:solidFill>
                  <a:schemeClr val="bg1"/>
                </a:solidFill>
                <a:latin typeface="Tahoma" panose="020B0604030504040204" pitchFamily="34" charset="0"/>
                <a:ea typeface="Tahoma" panose="020B0604030504040204" pitchFamily="34" charset="0"/>
                <a:cs typeface="Tahoma" panose="020B0604030504040204" pitchFamily="34" charset="0"/>
              </a:rPr>
              <a:t>Scaling </a:t>
            </a:r>
            <a:r>
              <a:rPr lang="en-BE" sz="2400" dirty="0">
                <a:solidFill>
                  <a:schemeClr val="bg1"/>
                </a:solidFill>
                <a:latin typeface="Tahoma" panose="020B0604030504040204" pitchFamily="34" charset="0"/>
                <a:ea typeface="Tahoma" panose="020B0604030504040204" pitchFamily="34" charset="0"/>
                <a:cs typeface="Tahoma" panose="020B0604030504040204" pitchFamily="34" charset="0"/>
              </a:rPr>
              <a:t>&amp;</a:t>
            </a:r>
            <a:r>
              <a:rPr lang="en-GB" sz="2400" dirty="0">
                <a:solidFill>
                  <a:schemeClr val="bg1"/>
                </a:solidFill>
                <a:latin typeface="Tahoma" panose="020B0604030504040204" pitchFamily="34" charset="0"/>
                <a:ea typeface="Tahoma" panose="020B0604030504040204" pitchFamily="34" charset="0"/>
                <a:cs typeface="Tahoma" panose="020B0604030504040204" pitchFamily="34" charset="0"/>
              </a:rPr>
              <a:t> Cloud Deployment</a:t>
            </a:r>
            <a:endParaRPr lang="en-BE" sz="24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pic>
        <p:nvPicPr>
          <p:cNvPr id="13" name="Content Placeholder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838200" y="1495525"/>
            <a:ext cx="4680000" cy="4680000"/>
          </a:xfrm>
          <a:prstGeom prst="rect">
            <a:avLst/>
          </a:prstGeom>
          <a:ln>
            <a:noFill/>
          </a:ln>
          <a:effectLst>
            <a:softEdge rad="112500"/>
          </a:effectLst>
        </p:spPr>
      </p:pic>
    </p:spTree>
    <p:extLst>
      <p:ext uri="{BB962C8B-B14F-4D97-AF65-F5344CB8AC3E}">
        <p14:creationId xmlns:p14="http://schemas.microsoft.com/office/powerpoint/2010/main" val="17061687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8908DB7-C3A6-4FCB-9820-CEE02B398C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30936" y="640823"/>
            <a:ext cx="3419856" cy="5583148"/>
          </a:xfrm>
        </p:spPr>
        <p:txBody>
          <a:bodyPr anchor="ctr">
            <a:normAutofit/>
          </a:bodyPr>
          <a:lstStyle/>
          <a:p>
            <a:r>
              <a:rPr lang="en-BE" sz="5400" b="1">
                <a:latin typeface="Tahoma" panose="020B0604030504040204" pitchFamily="34" charset="0"/>
                <a:ea typeface="Tahoma" panose="020B0604030504040204" pitchFamily="34" charset="0"/>
                <a:cs typeface="Tahoma" panose="020B0604030504040204" pitchFamily="34" charset="0"/>
              </a:rPr>
              <a:t>Results</a:t>
            </a:r>
            <a:br>
              <a:rPr lang="en-BE" sz="5400" b="1">
                <a:latin typeface="Tahoma" panose="020B0604030504040204" pitchFamily="34" charset="0"/>
                <a:ea typeface="Tahoma" panose="020B0604030504040204" pitchFamily="34" charset="0"/>
                <a:cs typeface="Tahoma" panose="020B0604030504040204" pitchFamily="34" charset="0"/>
              </a:rPr>
            </a:br>
            <a:endParaRPr lang="en-GB" sz="5400">
              <a:latin typeface="Tahoma" panose="020B0604030504040204" pitchFamily="34" charset="0"/>
              <a:ea typeface="Tahoma" panose="020B0604030504040204" pitchFamily="34" charset="0"/>
              <a:cs typeface="Tahoma" panose="020B0604030504040204" pitchFamily="34" charset="0"/>
            </a:endParaRPr>
          </a:p>
        </p:txBody>
      </p:sp>
      <p:sp>
        <p:nvSpPr>
          <p:cNvPr id="12" name="sketch line">
            <a:extLst>
              <a:ext uri="{FF2B5EF4-FFF2-40B4-BE49-F238E27FC236}">
                <a16:creationId xmlns:a16="http://schemas.microsoft.com/office/drawing/2014/main" id="{535742DD-1B16-4E9D-B715-0D74B4574A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267200" y="630936"/>
            <a:ext cx="18288" cy="5590381"/>
          </a:xfrm>
          <a:custGeom>
            <a:avLst/>
            <a:gdLst>
              <a:gd name="connsiteX0" fmla="*/ 0 w 18288"/>
              <a:gd name="connsiteY0" fmla="*/ 0 h 5590381"/>
              <a:gd name="connsiteX1" fmla="*/ 18288 w 18288"/>
              <a:gd name="connsiteY1" fmla="*/ 0 h 5590381"/>
              <a:gd name="connsiteX2" fmla="*/ 18288 w 18288"/>
              <a:gd name="connsiteY2" fmla="*/ 754701 h 5590381"/>
              <a:gd name="connsiteX3" fmla="*/ 18288 w 18288"/>
              <a:gd name="connsiteY3" fmla="*/ 1565307 h 5590381"/>
              <a:gd name="connsiteX4" fmla="*/ 18288 w 18288"/>
              <a:gd name="connsiteY4" fmla="*/ 2152297 h 5590381"/>
              <a:gd name="connsiteX5" fmla="*/ 18288 w 18288"/>
              <a:gd name="connsiteY5" fmla="*/ 2906998 h 5590381"/>
              <a:gd name="connsiteX6" fmla="*/ 18288 w 18288"/>
              <a:gd name="connsiteY6" fmla="*/ 3549892 h 5590381"/>
              <a:gd name="connsiteX7" fmla="*/ 18288 w 18288"/>
              <a:gd name="connsiteY7" fmla="*/ 4080978 h 5590381"/>
              <a:gd name="connsiteX8" fmla="*/ 18288 w 18288"/>
              <a:gd name="connsiteY8" fmla="*/ 4835680 h 5590381"/>
              <a:gd name="connsiteX9" fmla="*/ 18288 w 18288"/>
              <a:gd name="connsiteY9" fmla="*/ 5590381 h 5590381"/>
              <a:gd name="connsiteX10" fmla="*/ 0 w 18288"/>
              <a:gd name="connsiteY10" fmla="*/ 5590381 h 5590381"/>
              <a:gd name="connsiteX11" fmla="*/ 0 w 18288"/>
              <a:gd name="connsiteY11" fmla="*/ 4835680 h 5590381"/>
              <a:gd name="connsiteX12" fmla="*/ 0 w 18288"/>
              <a:gd name="connsiteY12" fmla="*/ 4304593 h 5590381"/>
              <a:gd name="connsiteX13" fmla="*/ 0 w 18288"/>
              <a:gd name="connsiteY13" fmla="*/ 3773507 h 5590381"/>
              <a:gd name="connsiteX14" fmla="*/ 0 w 18288"/>
              <a:gd name="connsiteY14" fmla="*/ 3186517 h 5590381"/>
              <a:gd name="connsiteX15" fmla="*/ 0 w 18288"/>
              <a:gd name="connsiteY15" fmla="*/ 2487720 h 5590381"/>
              <a:gd name="connsiteX16" fmla="*/ 0 w 18288"/>
              <a:gd name="connsiteY16" fmla="*/ 1956633 h 5590381"/>
              <a:gd name="connsiteX17" fmla="*/ 0 w 18288"/>
              <a:gd name="connsiteY17" fmla="*/ 1425547 h 5590381"/>
              <a:gd name="connsiteX18" fmla="*/ 0 w 18288"/>
              <a:gd name="connsiteY18" fmla="*/ 614942 h 5590381"/>
              <a:gd name="connsiteX19" fmla="*/ 0 w 18288"/>
              <a:gd name="connsiteY19" fmla="*/ 0 h 5590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8288" h="5590381" fill="none" extrusionOk="0">
                <a:moveTo>
                  <a:pt x="0" y="0"/>
                </a:moveTo>
                <a:cubicBezTo>
                  <a:pt x="7726" y="-435"/>
                  <a:pt x="14198" y="437"/>
                  <a:pt x="18288" y="0"/>
                </a:cubicBezTo>
                <a:cubicBezTo>
                  <a:pt x="-5226" y="225076"/>
                  <a:pt x="46275" y="562283"/>
                  <a:pt x="18288" y="754701"/>
                </a:cubicBezTo>
                <a:cubicBezTo>
                  <a:pt x="-9699" y="947119"/>
                  <a:pt x="30081" y="1239251"/>
                  <a:pt x="18288" y="1565307"/>
                </a:cubicBezTo>
                <a:cubicBezTo>
                  <a:pt x="6495" y="1891363"/>
                  <a:pt x="7160" y="1999140"/>
                  <a:pt x="18288" y="2152297"/>
                </a:cubicBezTo>
                <a:cubicBezTo>
                  <a:pt x="29417" y="2305454"/>
                  <a:pt x="28705" y="2598333"/>
                  <a:pt x="18288" y="2906998"/>
                </a:cubicBezTo>
                <a:cubicBezTo>
                  <a:pt x="7871" y="3215663"/>
                  <a:pt x="35263" y="3327412"/>
                  <a:pt x="18288" y="3549892"/>
                </a:cubicBezTo>
                <a:cubicBezTo>
                  <a:pt x="1313" y="3772372"/>
                  <a:pt x="38561" y="3843836"/>
                  <a:pt x="18288" y="4080978"/>
                </a:cubicBezTo>
                <a:cubicBezTo>
                  <a:pt x="-1985" y="4318120"/>
                  <a:pt x="-3806" y="4511166"/>
                  <a:pt x="18288" y="4835680"/>
                </a:cubicBezTo>
                <a:cubicBezTo>
                  <a:pt x="40382" y="5160194"/>
                  <a:pt x="-13070" y="5401748"/>
                  <a:pt x="18288" y="5590381"/>
                </a:cubicBezTo>
                <a:cubicBezTo>
                  <a:pt x="12010" y="5589863"/>
                  <a:pt x="6799" y="5589982"/>
                  <a:pt x="0" y="5590381"/>
                </a:cubicBezTo>
                <a:cubicBezTo>
                  <a:pt x="-6480" y="5250523"/>
                  <a:pt x="-32148" y="5052531"/>
                  <a:pt x="0" y="4835680"/>
                </a:cubicBezTo>
                <a:cubicBezTo>
                  <a:pt x="32148" y="4618829"/>
                  <a:pt x="5352" y="4496374"/>
                  <a:pt x="0" y="4304593"/>
                </a:cubicBezTo>
                <a:cubicBezTo>
                  <a:pt x="-5352" y="4112812"/>
                  <a:pt x="9645" y="3919423"/>
                  <a:pt x="0" y="3773507"/>
                </a:cubicBezTo>
                <a:cubicBezTo>
                  <a:pt x="-9645" y="3627591"/>
                  <a:pt x="-10654" y="3330687"/>
                  <a:pt x="0" y="3186517"/>
                </a:cubicBezTo>
                <a:cubicBezTo>
                  <a:pt x="10654" y="3042347"/>
                  <a:pt x="18181" y="2635923"/>
                  <a:pt x="0" y="2487720"/>
                </a:cubicBezTo>
                <a:cubicBezTo>
                  <a:pt x="-18181" y="2339517"/>
                  <a:pt x="-7947" y="2113537"/>
                  <a:pt x="0" y="1956633"/>
                </a:cubicBezTo>
                <a:cubicBezTo>
                  <a:pt x="7947" y="1799729"/>
                  <a:pt x="-15145" y="1657735"/>
                  <a:pt x="0" y="1425547"/>
                </a:cubicBezTo>
                <a:cubicBezTo>
                  <a:pt x="15145" y="1193359"/>
                  <a:pt x="-23832" y="948054"/>
                  <a:pt x="0" y="614942"/>
                </a:cubicBezTo>
                <a:cubicBezTo>
                  <a:pt x="23832" y="281831"/>
                  <a:pt x="2816" y="129878"/>
                  <a:pt x="0" y="0"/>
                </a:cubicBezTo>
                <a:close/>
              </a:path>
              <a:path w="18288" h="5590381" stroke="0" extrusionOk="0">
                <a:moveTo>
                  <a:pt x="0" y="0"/>
                </a:moveTo>
                <a:cubicBezTo>
                  <a:pt x="5871" y="848"/>
                  <a:pt x="11713" y="-200"/>
                  <a:pt x="18288" y="0"/>
                </a:cubicBezTo>
                <a:cubicBezTo>
                  <a:pt x="41141" y="165299"/>
                  <a:pt x="3613" y="427555"/>
                  <a:pt x="18288" y="698798"/>
                </a:cubicBezTo>
                <a:cubicBezTo>
                  <a:pt x="32963" y="970041"/>
                  <a:pt x="19680" y="1226199"/>
                  <a:pt x="18288" y="1397595"/>
                </a:cubicBezTo>
                <a:cubicBezTo>
                  <a:pt x="16896" y="1568991"/>
                  <a:pt x="38798" y="1794517"/>
                  <a:pt x="18288" y="2152297"/>
                </a:cubicBezTo>
                <a:cubicBezTo>
                  <a:pt x="-2222" y="2510077"/>
                  <a:pt x="40846" y="2594424"/>
                  <a:pt x="18288" y="2739287"/>
                </a:cubicBezTo>
                <a:cubicBezTo>
                  <a:pt x="-4270" y="2884150"/>
                  <a:pt x="27117" y="3129706"/>
                  <a:pt x="18288" y="3493988"/>
                </a:cubicBezTo>
                <a:cubicBezTo>
                  <a:pt x="9459" y="3858270"/>
                  <a:pt x="54201" y="4041447"/>
                  <a:pt x="18288" y="4304593"/>
                </a:cubicBezTo>
                <a:cubicBezTo>
                  <a:pt x="-17625" y="4567740"/>
                  <a:pt x="49627" y="5149125"/>
                  <a:pt x="18288" y="5590381"/>
                </a:cubicBezTo>
                <a:cubicBezTo>
                  <a:pt x="10860" y="5590744"/>
                  <a:pt x="7568" y="5590157"/>
                  <a:pt x="0" y="5590381"/>
                </a:cubicBezTo>
                <a:cubicBezTo>
                  <a:pt x="36767" y="5266821"/>
                  <a:pt x="-16223" y="5116146"/>
                  <a:pt x="0" y="4835680"/>
                </a:cubicBezTo>
                <a:cubicBezTo>
                  <a:pt x="16223" y="4555214"/>
                  <a:pt x="-16316" y="4356490"/>
                  <a:pt x="0" y="4136882"/>
                </a:cubicBezTo>
                <a:cubicBezTo>
                  <a:pt x="16316" y="3917274"/>
                  <a:pt x="8005" y="3773465"/>
                  <a:pt x="0" y="3549892"/>
                </a:cubicBezTo>
                <a:cubicBezTo>
                  <a:pt x="-8005" y="3326319"/>
                  <a:pt x="27623" y="3052456"/>
                  <a:pt x="0" y="2851094"/>
                </a:cubicBezTo>
                <a:cubicBezTo>
                  <a:pt x="-27623" y="2649732"/>
                  <a:pt x="5614" y="2455815"/>
                  <a:pt x="0" y="2264104"/>
                </a:cubicBezTo>
                <a:cubicBezTo>
                  <a:pt x="-5614" y="2072393"/>
                  <a:pt x="22598" y="1990723"/>
                  <a:pt x="0" y="1733018"/>
                </a:cubicBezTo>
                <a:cubicBezTo>
                  <a:pt x="-22598" y="1475313"/>
                  <a:pt x="-6965" y="1369123"/>
                  <a:pt x="0" y="1090124"/>
                </a:cubicBezTo>
                <a:cubicBezTo>
                  <a:pt x="6965" y="811125"/>
                  <a:pt x="-19273" y="50704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3114097614">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Kép 4" descr="A képen szöveg, képernyőkép, menü, Betűtípus látható&#10;&#10;Automatikusan generált leírás">
            <a:extLst>
              <a:ext uri="{FF2B5EF4-FFF2-40B4-BE49-F238E27FC236}">
                <a16:creationId xmlns:a16="http://schemas.microsoft.com/office/drawing/2014/main" id="{F8299EBD-A16C-6C4D-D6DE-26B43AF299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54296" y="777926"/>
            <a:ext cx="6894576" cy="3619652"/>
          </a:xfrm>
          <a:prstGeom prst="rect">
            <a:avLst/>
          </a:prstGeom>
        </p:spPr>
      </p:pic>
      <p:sp>
        <p:nvSpPr>
          <p:cNvPr id="3" name="Content Placeholder 2"/>
          <p:cNvSpPr>
            <a:spLocks noGrp="1"/>
          </p:cNvSpPr>
          <p:nvPr>
            <p:ph idx="1"/>
          </p:nvPr>
        </p:nvSpPr>
        <p:spPr>
          <a:xfrm>
            <a:off x="4654296" y="4798577"/>
            <a:ext cx="6894576" cy="1428487"/>
          </a:xfrm>
        </p:spPr>
        <p:txBody>
          <a:bodyPr anchor="t">
            <a:normAutofit/>
          </a:bodyPr>
          <a:lstStyle/>
          <a:p>
            <a:pPr marL="0" indent="0">
              <a:buNone/>
            </a:pPr>
            <a:r>
              <a:rPr lang="en-US" sz="2200" dirty="0"/>
              <a:t>Input parameters: 10 year time period, 85% threshold</a:t>
            </a:r>
          </a:p>
          <a:p>
            <a:pPr marL="0" indent="0">
              <a:buNone/>
            </a:pPr>
            <a:r>
              <a:rPr lang="en-US" sz="2200" dirty="0"/>
              <a:t>Best of the worst: US small cap</a:t>
            </a:r>
            <a:endParaRPr lang="en-GB" sz="2200" dirty="0"/>
          </a:p>
        </p:txBody>
      </p:sp>
    </p:spTree>
    <p:extLst>
      <p:ext uri="{BB962C8B-B14F-4D97-AF65-F5344CB8AC3E}">
        <p14:creationId xmlns:p14="http://schemas.microsoft.com/office/powerpoint/2010/main" val="10508321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5040000" cy="1325563"/>
          </a:xfrm>
        </p:spPr>
        <p:txBody>
          <a:bodyPr>
            <a:normAutofit/>
          </a:bodyPr>
          <a:lstStyle/>
          <a:p>
            <a:r>
              <a:rPr lang="en-BE" sz="3600" b="1" dirty="0">
                <a:solidFill>
                  <a:schemeClr val="accent4"/>
                </a:solidFill>
                <a:latin typeface="Tahoma" panose="020B0604030504040204" pitchFamily="34" charset="0"/>
                <a:ea typeface="Tahoma" panose="020B0604030504040204" pitchFamily="34" charset="0"/>
                <a:cs typeface="Tahoma" panose="020B0604030504040204" pitchFamily="34" charset="0"/>
              </a:rPr>
              <a:t>Coming up...</a:t>
            </a:r>
            <a:br>
              <a:rPr lang="en-BE" sz="3600" b="1" dirty="0">
                <a:solidFill>
                  <a:schemeClr val="accent4"/>
                </a:solidFill>
                <a:latin typeface="Tahoma" panose="020B0604030504040204" pitchFamily="34" charset="0"/>
                <a:ea typeface="Tahoma" panose="020B0604030504040204" pitchFamily="34" charset="0"/>
                <a:cs typeface="Tahoma" panose="020B0604030504040204" pitchFamily="34" charset="0"/>
              </a:rPr>
            </a:br>
            <a:endParaRPr lang="en-GB" sz="3600" dirty="0"/>
          </a:p>
        </p:txBody>
      </p:sp>
      <p:sp>
        <p:nvSpPr>
          <p:cNvPr id="5" name="Rectangle 4"/>
          <p:cNvSpPr/>
          <p:nvPr/>
        </p:nvSpPr>
        <p:spPr>
          <a:xfrm>
            <a:off x="6320670" y="1495525"/>
            <a:ext cx="5040000" cy="4893647"/>
          </a:xfrm>
          <a:prstGeom prst="rect">
            <a:avLst/>
          </a:prstGeom>
        </p:spPr>
        <p:txBody>
          <a:bodyPr wrap="square">
            <a:spAutoFit/>
          </a:bodyPr>
          <a:lstStyle/>
          <a:p>
            <a:pPr marL="457200" indent="-457200">
              <a:buAutoNum type="arabicPeriod"/>
            </a:pPr>
            <a:r>
              <a:rPr lang="en-BE" sz="2400" dirty="0">
                <a:solidFill>
                  <a:schemeClr val="bg1"/>
                </a:solidFill>
                <a:latin typeface="Tahoma" panose="020B0604030504040204" pitchFamily="34" charset="0"/>
                <a:ea typeface="Tahoma" panose="020B0604030504040204" pitchFamily="34" charset="0"/>
                <a:cs typeface="Tahoma" panose="020B0604030504040204" pitchFamily="34" charset="0"/>
              </a:rPr>
              <a:t>Background</a:t>
            </a:r>
          </a:p>
          <a:p>
            <a:pPr marL="457200" indent="-457200">
              <a:buAutoNum type="arabicPeriod"/>
            </a:pPr>
            <a:endParaRPr lang="en-BE" sz="2400" b="1" dirty="0">
              <a:solidFill>
                <a:schemeClr val="bg1"/>
              </a:solidFill>
              <a:latin typeface="Tahoma" panose="020B0604030504040204" pitchFamily="34" charset="0"/>
              <a:ea typeface="Tahoma" panose="020B0604030504040204" pitchFamily="34" charset="0"/>
              <a:cs typeface="Tahoma" panose="020B0604030504040204" pitchFamily="34" charset="0"/>
            </a:endParaRPr>
          </a:p>
          <a:p>
            <a:pPr marL="457200" indent="-457200">
              <a:buAutoNum type="arabicPeriod"/>
            </a:pPr>
            <a:r>
              <a:rPr lang="en-BE" sz="2400" dirty="0">
                <a:solidFill>
                  <a:schemeClr val="bg1"/>
                </a:solidFill>
                <a:latin typeface="Tahoma" panose="020B0604030504040204" pitchFamily="34" charset="0"/>
                <a:ea typeface="Tahoma" panose="020B0604030504040204" pitchFamily="34" charset="0"/>
                <a:cs typeface="Tahoma" panose="020B0604030504040204" pitchFamily="34" charset="0"/>
              </a:rPr>
              <a:t>Introduction</a:t>
            </a:r>
          </a:p>
          <a:p>
            <a:pPr marL="457200" indent="-457200">
              <a:buAutoNum type="arabicPeriod"/>
            </a:pPr>
            <a:endParaRPr lang="en-BE" sz="2400" dirty="0">
              <a:solidFill>
                <a:schemeClr val="bg1"/>
              </a:solidFill>
              <a:latin typeface="Tahoma" panose="020B0604030504040204" pitchFamily="34" charset="0"/>
              <a:ea typeface="Tahoma" panose="020B0604030504040204" pitchFamily="34" charset="0"/>
              <a:cs typeface="Tahoma" panose="020B0604030504040204" pitchFamily="34" charset="0"/>
            </a:endParaRPr>
          </a:p>
          <a:p>
            <a:pPr marL="457200" indent="-457200">
              <a:buAutoNum type="arabicPeriod"/>
            </a:pPr>
            <a:r>
              <a:rPr lang="en-BE" sz="2400" dirty="0">
                <a:solidFill>
                  <a:schemeClr val="bg1"/>
                </a:solidFill>
                <a:latin typeface="Tahoma" panose="020B0604030504040204" pitchFamily="34" charset="0"/>
                <a:ea typeface="Tahoma" panose="020B0604030504040204" pitchFamily="34" charset="0"/>
                <a:cs typeface="Tahoma" panose="020B0604030504040204" pitchFamily="34" charset="0"/>
              </a:rPr>
              <a:t>Research question</a:t>
            </a:r>
          </a:p>
          <a:p>
            <a:pPr marL="457200" indent="-457200">
              <a:buAutoNum type="arabicPeriod"/>
            </a:pPr>
            <a:endParaRPr lang="en-BE" sz="2400" dirty="0">
              <a:solidFill>
                <a:schemeClr val="bg1"/>
              </a:solidFill>
              <a:latin typeface="Tahoma" panose="020B0604030504040204" pitchFamily="34" charset="0"/>
              <a:ea typeface="Tahoma" panose="020B0604030504040204" pitchFamily="34" charset="0"/>
              <a:cs typeface="Tahoma" panose="020B0604030504040204" pitchFamily="34" charset="0"/>
            </a:endParaRPr>
          </a:p>
          <a:p>
            <a:pPr marL="457200" indent="-457200">
              <a:buAutoNum type="arabicPeriod"/>
            </a:pPr>
            <a:r>
              <a:rPr lang="en-BE" sz="2400" dirty="0">
                <a:solidFill>
                  <a:schemeClr val="bg1"/>
                </a:solidFill>
                <a:latin typeface="Tahoma" panose="020B0604030504040204" pitchFamily="34" charset="0"/>
                <a:ea typeface="Tahoma" panose="020B0604030504040204" pitchFamily="34" charset="0"/>
                <a:cs typeface="Tahoma" panose="020B0604030504040204" pitchFamily="34" charset="0"/>
              </a:rPr>
              <a:t>Data</a:t>
            </a:r>
          </a:p>
          <a:p>
            <a:pPr marL="457200" indent="-457200">
              <a:buAutoNum type="arabicPeriod"/>
            </a:pPr>
            <a:endParaRPr lang="en-BE" sz="2400" dirty="0">
              <a:solidFill>
                <a:schemeClr val="bg1"/>
              </a:solidFill>
              <a:latin typeface="Tahoma" panose="020B0604030504040204" pitchFamily="34" charset="0"/>
              <a:ea typeface="Tahoma" panose="020B0604030504040204" pitchFamily="34" charset="0"/>
              <a:cs typeface="Tahoma" panose="020B0604030504040204" pitchFamily="34" charset="0"/>
            </a:endParaRPr>
          </a:p>
          <a:p>
            <a:pPr marL="457200" indent="-457200">
              <a:buAutoNum type="arabicPeriod"/>
            </a:pPr>
            <a:r>
              <a:rPr lang="en-BE" sz="2400" dirty="0">
                <a:solidFill>
                  <a:schemeClr val="bg1"/>
                </a:solidFill>
                <a:latin typeface="Tahoma" panose="020B0604030504040204" pitchFamily="34" charset="0"/>
                <a:ea typeface="Tahoma" panose="020B0604030504040204" pitchFamily="34" charset="0"/>
                <a:cs typeface="Tahoma" panose="020B0604030504040204" pitchFamily="34" charset="0"/>
              </a:rPr>
              <a:t>Analysis</a:t>
            </a:r>
          </a:p>
          <a:p>
            <a:pPr marL="457200" indent="-457200">
              <a:buAutoNum type="arabicPeriod"/>
            </a:pPr>
            <a:endParaRPr lang="en-BE" sz="2400" dirty="0">
              <a:solidFill>
                <a:schemeClr val="bg1"/>
              </a:solidFill>
              <a:latin typeface="Tahoma" panose="020B0604030504040204" pitchFamily="34" charset="0"/>
              <a:ea typeface="Tahoma" panose="020B0604030504040204" pitchFamily="34" charset="0"/>
              <a:cs typeface="Tahoma" panose="020B0604030504040204" pitchFamily="34" charset="0"/>
            </a:endParaRPr>
          </a:p>
          <a:p>
            <a:pPr marL="457200" indent="-457200">
              <a:buAutoNum type="arabicPeriod"/>
            </a:pPr>
            <a:r>
              <a:rPr lang="en-BE" sz="2400" dirty="0">
                <a:solidFill>
                  <a:schemeClr val="bg1"/>
                </a:solidFill>
                <a:latin typeface="Tahoma" panose="020B0604030504040204" pitchFamily="34" charset="0"/>
                <a:ea typeface="Tahoma" panose="020B0604030504040204" pitchFamily="34" charset="0"/>
                <a:cs typeface="Tahoma" panose="020B0604030504040204" pitchFamily="34" charset="0"/>
              </a:rPr>
              <a:t>Results</a:t>
            </a:r>
          </a:p>
          <a:p>
            <a:pPr marL="457200" indent="-457200">
              <a:buAutoNum type="arabicPeriod"/>
            </a:pPr>
            <a:endParaRPr lang="en-BE" sz="2400" dirty="0">
              <a:solidFill>
                <a:schemeClr val="bg1"/>
              </a:solidFill>
              <a:latin typeface="Tahoma" panose="020B0604030504040204" pitchFamily="34" charset="0"/>
              <a:ea typeface="Tahoma" panose="020B0604030504040204" pitchFamily="34" charset="0"/>
              <a:cs typeface="Tahoma" panose="020B0604030504040204" pitchFamily="34" charset="0"/>
            </a:endParaRPr>
          </a:p>
          <a:p>
            <a:pPr marL="457200" indent="-457200">
              <a:buAutoNum type="arabicPeriod"/>
            </a:pPr>
            <a:r>
              <a:rPr lang="en-GB" sz="2400" b="1" dirty="0">
                <a:solidFill>
                  <a:schemeClr val="accent4"/>
                </a:solidFill>
                <a:latin typeface="Tahoma" panose="020B0604030504040204" pitchFamily="34" charset="0"/>
                <a:ea typeface="Tahoma" panose="020B0604030504040204" pitchFamily="34" charset="0"/>
                <a:cs typeface="Tahoma" panose="020B0604030504040204" pitchFamily="34" charset="0"/>
              </a:rPr>
              <a:t>Scaling </a:t>
            </a:r>
            <a:r>
              <a:rPr lang="en-BE" sz="2400" b="1" dirty="0">
                <a:solidFill>
                  <a:schemeClr val="accent4"/>
                </a:solidFill>
                <a:latin typeface="Tahoma" panose="020B0604030504040204" pitchFamily="34" charset="0"/>
                <a:ea typeface="Tahoma" panose="020B0604030504040204" pitchFamily="34" charset="0"/>
                <a:cs typeface="Tahoma" panose="020B0604030504040204" pitchFamily="34" charset="0"/>
              </a:rPr>
              <a:t>&amp;</a:t>
            </a:r>
            <a:r>
              <a:rPr lang="en-GB" sz="2400" b="1" dirty="0">
                <a:solidFill>
                  <a:schemeClr val="accent4"/>
                </a:solidFill>
                <a:latin typeface="Tahoma" panose="020B0604030504040204" pitchFamily="34" charset="0"/>
                <a:ea typeface="Tahoma" panose="020B0604030504040204" pitchFamily="34" charset="0"/>
                <a:cs typeface="Tahoma" panose="020B0604030504040204" pitchFamily="34" charset="0"/>
              </a:rPr>
              <a:t> Cloud Deployment</a:t>
            </a:r>
            <a:endParaRPr lang="en-BE" sz="2400" b="1" dirty="0">
              <a:solidFill>
                <a:schemeClr val="accent4"/>
              </a:solidFill>
              <a:latin typeface="Tahoma" panose="020B0604030504040204" pitchFamily="34" charset="0"/>
              <a:ea typeface="Tahoma" panose="020B0604030504040204" pitchFamily="34" charset="0"/>
              <a:cs typeface="Tahoma" panose="020B0604030504040204" pitchFamily="34" charset="0"/>
            </a:endParaRPr>
          </a:p>
        </p:txBody>
      </p:sp>
      <p:pic>
        <p:nvPicPr>
          <p:cNvPr id="13" name="Content Placeholder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838200" y="1495525"/>
            <a:ext cx="4680000" cy="4680000"/>
          </a:xfrm>
          <a:prstGeom prst="rect">
            <a:avLst/>
          </a:prstGeom>
          <a:ln>
            <a:noFill/>
          </a:ln>
          <a:effectLst>
            <a:softEdge rad="112500"/>
          </a:effectLst>
        </p:spPr>
      </p:pic>
    </p:spTree>
    <p:extLst>
      <p:ext uri="{BB962C8B-B14F-4D97-AF65-F5344CB8AC3E}">
        <p14:creationId xmlns:p14="http://schemas.microsoft.com/office/powerpoint/2010/main" val="9799396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600" b="1" dirty="0">
                <a:solidFill>
                  <a:schemeClr val="accent4"/>
                </a:solidFill>
                <a:latin typeface="Tahoma" panose="020B0604030504040204" pitchFamily="34" charset="0"/>
                <a:ea typeface="Tahoma" panose="020B0604030504040204" pitchFamily="34" charset="0"/>
                <a:cs typeface="Tahoma" panose="020B0604030504040204" pitchFamily="34" charset="0"/>
              </a:rPr>
              <a:t>Scaling and Cloud Deployment</a:t>
            </a:r>
            <a:br>
              <a:rPr lang="en-BE" sz="3600" b="1" dirty="0">
                <a:solidFill>
                  <a:schemeClr val="accent4"/>
                </a:solidFill>
                <a:latin typeface="Tahoma" panose="020B0604030504040204" pitchFamily="34" charset="0"/>
                <a:ea typeface="Tahoma" panose="020B0604030504040204" pitchFamily="34" charset="0"/>
                <a:cs typeface="Tahoma" panose="020B0604030504040204" pitchFamily="34" charset="0"/>
              </a:rPr>
            </a:br>
            <a:r>
              <a:rPr lang="en-BE" sz="3600" dirty="0">
                <a:solidFill>
                  <a:schemeClr val="accent4"/>
                </a:solidFill>
                <a:latin typeface="Tahoma" panose="020B0604030504040204" pitchFamily="34" charset="0"/>
                <a:ea typeface="Tahoma" panose="020B0604030504040204" pitchFamily="34" charset="0"/>
                <a:cs typeface="Tahoma" panose="020B0604030504040204" pitchFamily="34" charset="0"/>
              </a:rPr>
              <a:t>(Work in progress)</a:t>
            </a:r>
            <a:endParaRPr lang="en-GB" sz="3600" dirty="0">
              <a:solidFill>
                <a:schemeClr val="accent4"/>
              </a:solidFill>
              <a:latin typeface="Tahoma" panose="020B0604030504040204" pitchFamily="34" charset="0"/>
              <a:ea typeface="Tahoma" panose="020B0604030504040204" pitchFamily="34" charset="0"/>
              <a:cs typeface="Tahoma" panose="020B0604030504040204" pitchFamily="34" charset="0"/>
            </a:endParaRPr>
          </a:p>
        </p:txBody>
      </p:sp>
      <p:graphicFrame>
        <p:nvGraphicFramePr>
          <p:cNvPr id="9" name="Table 8"/>
          <p:cNvGraphicFramePr>
            <a:graphicFrameLocks noGrp="1"/>
          </p:cNvGraphicFramePr>
          <p:nvPr>
            <p:extLst>
              <p:ext uri="{D42A27DB-BD31-4B8C-83A1-F6EECF244321}">
                <p14:modId xmlns:p14="http://schemas.microsoft.com/office/powerpoint/2010/main" val="1052053872"/>
              </p:ext>
            </p:extLst>
          </p:nvPr>
        </p:nvGraphicFramePr>
        <p:xfrm>
          <a:off x="1674687" y="1825624"/>
          <a:ext cx="9676232" cy="2119651"/>
        </p:xfrm>
        <a:graphic>
          <a:graphicData uri="http://schemas.openxmlformats.org/drawingml/2006/table">
            <a:tbl>
              <a:tblPr firstRow="1" bandRow="1">
                <a:tableStyleId>{ED083AE6-46FA-4A59-8FB0-9F97EB10719F}</a:tableStyleId>
              </a:tblPr>
              <a:tblGrid>
                <a:gridCol w="9676232">
                  <a:extLst>
                    <a:ext uri="{9D8B030D-6E8A-4147-A177-3AD203B41FA5}">
                      <a16:colId xmlns:a16="http://schemas.microsoft.com/office/drawing/2014/main" val="1289683223"/>
                    </a:ext>
                  </a:extLst>
                </a:gridCol>
              </a:tblGrid>
              <a:tr h="211965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b="1" dirty="0">
                          <a:solidFill>
                            <a:schemeClr val="bg1"/>
                          </a:solidFill>
                          <a:latin typeface="Tahoma" panose="020B0604030504040204" pitchFamily="34" charset="0"/>
                          <a:ea typeface="Tahoma" panose="020B0604030504040204" pitchFamily="34" charset="0"/>
                          <a:cs typeface="Tahoma" panose="020B0604030504040204" pitchFamily="34" charset="0"/>
                        </a:rPr>
                        <a:t>Leveraging the power of cloud platforms and data processing technologies</a:t>
                      </a:r>
                      <a:r>
                        <a:rPr lang="en-BE" sz="1800" b="1" dirty="0">
                          <a:solidFill>
                            <a:schemeClr val="bg1"/>
                          </a:solidFill>
                          <a:latin typeface="Tahoma" panose="020B0604030504040204" pitchFamily="34" charset="0"/>
                          <a:ea typeface="Tahoma" panose="020B0604030504040204" pitchFamily="34" charset="0"/>
                          <a:cs typeface="Tahoma" panose="020B0604030504040204" pitchFamily="34" charset="0"/>
                        </a:rPr>
                        <a:t>:</a:t>
                      </a:r>
                    </a:p>
                    <a:p>
                      <a:pPr marL="0" marR="0" lvl="0" indent="0" algn="l" defTabSz="914400" rtl="0" eaLnBrk="1" fontAlgn="auto" latinLnBrk="0" hangingPunct="1">
                        <a:lnSpc>
                          <a:spcPct val="150000"/>
                        </a:lnSpc>
                        <a:spcBef>
                          <a:spcPts val="0"/>
                        </a:spcBef>
                        <a:spcAft>
                          <a:spcPts val="0"/>
                        </a:spcAft>
                        <a:buClrTx/>
                        <a:buSzTx/>
                        <a:buFontTx/>
                        <a:buNone/>
                        <a:tabLst/>
                        <a:defRPr/>
                      </a:pPr>
                      <a:r>
                        <a:rPr lang="en-BE" sz="1800" b="0" baseline="0" dirty="0">
                          <a:solidFill>
                            <a:schemeClr val="bg1"/>
                          </a:solidFill>
                          <a:latin typeface="Tahoma" panose="020B0604030504040204" pitchFamily="34" charset="0"/>
                          <a:ea typeface="Tahoma" panose="020B0604030504040204" pitchFamily="34" charset="0"/>
                          <a:cs typeface="Tahoma" panose="020B0604030504040204" pitchFamily="34" charset="0"/>
                        </a:rPr>
                        <a:t>1. Employ better (machine learning) algorithms for our investment optimization model. </a:t>
                      </a:r>
                    </a:p>
                    <a:p>
                      <a:pPr marL="0" marR="0" lvl="0" indent="0" algn="l" defTabSz="914400" rtl="0" eaLnBrk="1" fontAlgn="auto" latinLnBrk="0" hangingPunct="1">
                        <a:lnSpc>
                          <a:spcPct val="150000"/>
                        </a:lnSpc>
                        <a:spcBef>
                          <a:spcPts val="0"/>
                        </a:spcBef>
                        <a:spcAft>
                          <a:spcPts val="0"/>
                        </a:spcAft>
                        <a:buClrTx/>
                        <a:buSzTx/>
                        <a:buFontTx/>
                        <a:buNone/>
                        <a:tabLst/>
                        <a:defRPr/>
                      </a:pPr>
                      <a:r>
                        <a:rPr lang="en-BE" sz="1800" b="0" baseline="0" dirty="0">
                          <a:solidFill>
                            <a:schemeClr val="bg1"/>
                          </a:solidFill>
                          <a:latin typeface="Tahoma" panose="020B0604030504040204" pitchFamily="34" charset="0"/>
                          <a:ea typeface="Tahoma" panose="020B0604030504040204" pitchFamily="34" charset="0"/>
                          <a:cs typeface="Tahoma" panose="020B0604030504040204" pitchFamily="34" charset="0"/>
                        </a:rPr>
                        <a:t>2. Evaluate and improve the out-of-sample performance of our model.</a:t>
                      </a:r>
                    </a:p>
                    <a:p>
                      <a:pPr marL="0" marR="0" lvl="0" indent="0" algn="l" defTabSz="914400" rtl="0" eaLnBrk="1" fontAlgn="auto" latinLnBrk="0" hangingPunct="1">
                        <a:lnSpc>
                          <a:spcPct val="150000"/>
                        </a:lnSpc>
                        <a:spcBef>
                          <a:spcPts val="0"/>
                        </a:spcBef>
                        <a:spcAft>
                          <a:spcPts val="0"/>
                        </a:spcAft>
                        <a:buClrTx/>
                        <a:buSzTx/>
                        <a:buFontTx/>
                        <a:buNone/>
                        <a:tabLst/>
                        <a:defRPr/>
                      </a:pPr>
                      <a:r>
                        <a:rPr lang="en-BE" sz="1800" b="0" baseline="0" dirty="0">
                          <a:solidFill>
                            <a:schemeClr val="bg1"/>
                          </a:solidFill>
                          <a:latin typeface="Tahoma" panose="020B0604030504040204" pitchFamily="34" charset="0"/>
                          <a:ea typeface="Tahoma" panose="020B0604030504040204" pitchFamily="34" charset="0"/>
                          <a:cs typeface="Tahoma" panose="020B0604030504040204" pitchFamily="34" charset="0"/>
                        </a:rPr>
                        <a:t>3. Improve computational performance.</a:t>
                      </a:r>
                    </a:p>
                    <a:p>
                      <a:pPr marL="0" marR="0" lvl="0" indent="0" algn="l" defTabSz="914400" rtl="0" eaLnBrk="1" fontAlgn="auto" latinLnBrk="0" hangingPunct="1">
                        <a:lnSpc>
                          <a:spcPct val="150000"/>
                        </a:lnSpc>
                        <a:spcBef>
                          <a:spcPts val="0"/>
                        </a:spcBef>
                        <a:spcAft>
                          <a:spcPts val="0"/>
                        </a:spcAft>
                        <a:buClrTx/>
                        <a:buSzTx/>
                        <a:buFontTx/>
                        <a:buNone/>
                        <a:tabLst/>
                        <a:defRPr/>
                      </a:pPr>
                      <a:r>
                        <a:rPr lang="en-BE" sz="1800" b="0" baseline="0" dirty="0">
                          <a:solidFill>
                            <a:schemeClr val="bg1"/>
                          </a:solidFill>
                          <a:latin typeface="Tahoma" panose="020B0604030504040204" pitchFamily="34" charset="0"/>
                          <a:ea typeface="Tahoma" panose="020B0604030504040204" pitchFamily="34" charset="0"/>
                          <a:cs typeface="Tahoma" panose="020B0604030504040204" pitchFamily="34" charset="0"/>
                        </a:rPr>
                        <a:t>4. Store increasingly large data sets more efficiently.</a:t>
                      </a:r>
                    </a:p>
                  </a:txBody>
                  <a:tcPr/>
                </a:tc>
                <a:extLst>
                  <a:ext uri="{0D108BD9-81ED-4DB2-BD59-A6C34878D82A}">
                    <a16:rowId xmlns:a16="http://schemas.microsoft.com/office/drawing/2014/main" val="847406513"/>
                  </a:ext>
                </a:extLst>
              </a:tr>
            </a:tbl>
          </a:graphicData>
        </a:graphic>
      </p:graphicFrame>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1856181"/>
            <a:ext cx="609524" cy="609524"/>
          </a:xfrm>
          <a:prstGeom prst="rect">
            <a:avLst/>
          </a:prstGeom>
        </p:spPr>
      </p:pic>
      <p:graphicFrame>
        <p:nvGraphicFramePr>
          <p:cNvPr id="12" name="Content Placeholder 6"/>
          <p:cNvGraphicFramePr>
            <a:graphicFrameLocks/>
          </p:cNvGraphicFramePr>
          <p:nvPr>
            <p:extLst>
              <p:ext uri="{D42A27DB-BD31-4B8C-83A1-F6EECF244321}">
                <p14:modId xmlns:p14="http://schemas.microsoft.com/office/powerpoint/2010/main" val="2852119492"/>
              </p:ext>
            </p:extLst>
          </p:nvPr>
        </p:nvGraphicFramePr>
        <p:xfrm>
          <a:off x="838200" y="4355158"/>
          <a:ext cx="10515600" cy="1883283"/>
        </p:xfrm>
        <a:graphic>
          <a:graphicData uri="http://schemas.openxmlformats.org/drawingml/2006/table">
            <a:tbl>
              <a:tblPr firstRow="1" firstCol="1" bandRow="1">
                <a:tableStyleId>{00A15C55-8517-42AA-B614-E9B94910E393}</a:tableStyleId>
              </a:tblPr>
              <a:tblGrid>
                <a:gridCol w="2103120">
                  <a:extLst>
                    <a:ext uri="{9D8B030D-6E8A-4147-A177-3AD203B41FA5}">
                      <a16:colId xmlns:a16="http://schemas.microsoft.com/office/drawing/2014/main" val="2764032281"/>
                    </a:ext>
                  </a:extLst>
                </a:gridCol>
                <a:gridCol w="2103120">
                  <a:extLst>
                    <a:ext uri="{9D8B030D-6E8A-4147-A177-3AD203B41FA5}">
                      <a16:colId xmlns:a16="http://schemas.microsoft.com/office/drawing/2014/main" val="3444367584"/>
                    </a:ext>
                  </a:extLst>
                </a:gridCol>
                <a:gridCol w="2103120">
                  <a:extLst>
                    <a:ext uri="{9D8B030D-6E8A-4147-A177-3AD203B41FA5}">
                      <a16:colId xmlns:a16="http://schemas.microsoft.com/office/drawing/2014/main" val="2112065784"/>
                    </a:ext>
                  </a:extLst>
                </a:gridCol>
                <a:gridCol w="2103120">
                  <a:extLst>
                    <a:ext uri="{9D8B030D-6E8A-4147-A177-3AD203B41FA5}">
                      <a16:colId xmlns:a16="http://schemas.microsoft.com/office/drawing/2014/main" val="538213577"/>
                    </a:ext>
                  </a:extLst>
                </a:gridCol>
                <a:gridCol w="2103120">
                  <a:extLst>
                    <a:ext uri="{9D8B030D-6E8A-4147-A177-3AD203B41FA5}">
                      <a16:colId xmlns:a16="http://schemas.microsoft.com/office/drawing/2014/main" val="1870179714"/>
                    </a:ext>
                  </a:extLst>
                </a:gridCol>
              </a:tblGrid>
              <a:tr h="0">
                <a:tc>
                  <a:txBody>
                    <a:bodyPr/>
                    <a:lstStyle/>
                    <a:p>
                      <a:pPr algn="ctr">
                        <a:lnSpc>
                          <a:spcPct val="107000"/>
                        </a:lnSpc>
                        <a:spcAft>
                          <a:spcPts val="0"/>
                        </a:spcAft>
                      </a:pPr>
                      <a:r>
                        <a:rPr lang="en-GB" sz="1200">
                          <a:solidFill>
                            <a:schemeClr val="tx1"/>
                          </a:solidFill>
                          <a:effectLst/>
                        </a:rPr>
                        <a:t>Functionality</a:t>
                      </a:r>
                      <a:endParaRPr lang="en-GB" sz="11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tc>
                <a:tc>
                  <a:txBody>
                    <a:bodyPr/>
                    <a:lstStyle/>
                    <a:p>
                      <a:pPr algn="ctr">
                        <a:lnSpc>
                          <a:spcPct val="107000"/>
                        </a:lnSpc>
                        <a:spcAft>
                          <a:spcPts val="0"/>
                        </a:spcAft>
                      </a:pPr>
                      <a:r>
                        <a:rPr lang="en-GB" sz="1200" dirty="0">
                          <a:solidFill>
                            <a:schemeClr val="tx1"/>
                          </a:solidFill>
                          <a:effectLst/>
                        </a:rPr>
                        <a:t>Amazon AWS</a:t>
                      </a:r>
                      <a:endParaRPr lang="en-GB" sz="11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tc>
                <a:tc>
                  <a:txBody>
                    <a:bodyPr/>
                    <a:lstStyle/>
                    <a:p>
                      <a:pPr algn="ctr">
                        <a:lnSpc>
                          <a:spcPct val="107000"/>
                        </a:lnSpc>
                        <a:spcAft>
                          <a:spcPts val="0"/>
                        </a:spcAft>
                      </a:pPr>
                      <a:r>
                        <a:rPr lang="en-GB" sz="1200">
                          <a:solidFill>
                            <a:schemeClr val="tx1"/>
                          </a:solidFill>
                          <a:effectLst/>
                        </a:rPr>
                        <a:t>Google Cloud Platform</a:t>
                      </a:r>
                      <a:endParaRPr lang="en-GB" sz="11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tc>
                <a:tc>
                  <a:txBody>
                    <a:bodyPr/>
                    <a:lstStyle/>
                    <a:p>
                      <a:pPr algn="ctr">
                        <a:lnSpc>
                          <a:spcPct val="107000"/>
                        </a:lnSpc>
                        <a:spcAft>
                          <a:spcPts val="0"/>
                        </a:spcAft>
                      </a:pPr>
                      <a:r>
                        <a:rPr lang="en-GB" sz="1200">
                          <a:solidFill>
                            <a:schemeClr val="tx1"/>
                          </a:solidFill>
                          <a:effectLst/>
                        </a:rPr>
                        <a:t>Microsoft Azure</a:t>
                      </a:r>
                      <a:endParaRPr lang="en-GB" sz="11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tc>
                <a:tc>
                  <a:txBody>
                    <a:bodyPr/>
                    <a:lstStyle/>
                    <a:p>
                      <a:pPr algn="ctr">
                        <a:lnSpc>
                          <a:spcPct val="107000"/>
                        </a:lnSpc>
                        <a:spcAft>
                          <a:spcPts val="0"/>
                        </a:spcAft>
                      </a:pPr>
                      <a:r>
                        <a:rPr lang="en-GB" sz="1200">
                          <a:solidFill>
                            <a:schemeClr val="tx1"/>
                          </a:solidFill>
                          <a:effectLst/>
                        </a:rPr>
                        <a:t>Open-Source Software</a:t>
                      </a:r>
                      <a:endParaRPr lang="en-GB" sz="11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tc>
                <a:extLst>
                  <a:ext uri="{0D108BD9-81ED-4DB2-BD59-A6C34878D82A}">
                    <a16:rowId xmlns:a16="http://schemas.microsoft.com/office/drawing/2014/main" val="1023457441"/>
                  </a:ext>
                </a:extLst>
              </a:tr>
              <a:tr h="0">
                <a:tc>
                  <a:txBody>
                    <a:bodyPr/>
                    <a:lstStyle/>
                    <a:p>
                      <a:pPr>
                        <a:lnSpc>
                          <a:spcPct val="107000"/>
                        </a:lnSpc>
                        <a:spcAft>
                          <a:spcPts val="0"/>
                        </a:spcAft>
                      </a:pPr>
                      <a:r>
                        <a:rPr lang="en-GB" sz="1200" dirty="0">
                          <a:solidFill>
                            <a:schemeClr val="tx1"/>
                          </a:solidFill>
                          <a:effectLst/>
                        </a:rPr>
                        <a:t>Object Storage</a:t>
                      </a:r>
                      <a:endParaRPr lang="en-GB" sz="11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tc>
                <a:tc>
                  <a:txBody>
                    <a:bodyPr/>
                    <a:lstStyle/>
                    <a:p>
                      <a:pPr>
                        <a:lnSpc>
                          <a:spcPct val="107000"/>
                        </a:lnSpc>
                        <a:spcAft>
                          <a:spcPts val="0"/>
                        </a:spcAft>
                      </a:pPr>
                      <a:r>
                        <a:rPr lang="en-GB" sz="1200" dirty="0">
                          <a:solidFill>
                            <a:schemeClr val="tx1"/>
                          </a:solidFill>
                          <a:effectLst/>
                        </a:rPr>
                        <a:t>Amazon S3</a:t>
                      </a:r>
                      <a:endParaRPr lang="en-GB" sz="11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tc>
                <a:tc>
                  <a:txBody>
                    <a:bodyPr/>
                    <a:lstStyle/>
                    <a:p>
                      <a:pPr>
                        <a:lnSpc>
                          <a:spcPct val="107000"/>
                        </a:lnSpc>
                        <a:spcAft>
                          <a:spcPts val="0"/>
                        </a:spcAft>
                      </a:pPr>
                      <a:r>
                        <a:rPr lang="en-GB" sz="1200">
                          <a:solidFill>
                            <a:schemeClr val="tx1"/>
                          </a:solidFill>
                          <a:effectLst/>
                        </a:rPr>
                        <a:t>Google Cloud Storage</a:t>
                      </a:r>
                      <a:endParaRPr lang="en-GB" sz="11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tc>
                <a:tc>
                  <a:txBody>
                    <a:bodyPr/>
                    <a:lstStyle/>
                    <a:p>
                      <a:pPr>
                        <a:lnSpc>
                          <a:spcPct val="107000"/>
                        </a:lnSpc>
                        <a:spcAft>
                          <a:spcPts val="0"/>
                        </a:spcAft>
                      </a:pPr>
                      <a:r>
                        <a:rPr lang="en-GB" sz="1200">
                          <a:solidFill>
                            <a:schemeClr val="tx1"/>
                          </a:solidFill>
                          <a:effectLst/>
                        </a:rPr>
                        <a:t>Azure Blob Storage</a:t>
                      </a:r>
                      <a:endParaRPr lang="en-GB" sz="11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tc>
                <a:tc>
                  <a:txBody>
                    <a:bodyPr/>
                    <a:lstStyle/>
                    <a:p>
                      <a:pPr>
                        <a:lnSpc>
                          <a:spcPct val="107000"/>
                        </a:lnSpc>
                        <a:spcAft>
                          <a:spcPts val="0"/>
                        </a:spcAft>
                      </a:pPr>
                      <a:r>
                        <a:rPr lang="en-GB" sz="1200">
                          <a:solidFill>
                            <a:schemeClr val="tx1"/>
                          </a:solidFill>
                          <a:effectLst/>
                        </a:rPr>
                        <a:t>Hadoop Distributed File System (HDFS)</a:t>
                      </a:r>
                      <a:endParaRPr lang="en-GB" sz="11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tc>
                <a:extLst>
                  <a:ext uri="{0D108BD9-81ED-4DB2-BD59-A6C34878D82A}">
                    <a16:rowId xmlns:a16="http://schemas.microsoft.com/office/drawing/2014/main" val="2010599647"/>
                  </a:ext>
                </a:extLst>
              </a:tr>
              <a:tr h="0">
                <a:tc>
                  <a:txBody>
                    <a:bodyPr/>
                    <a:lstStyle/>
                    <a:p>
                      <a:pPr>
                        <a:lnSpc>
                          <a:spcPct val="107000"/>
                        </a:lnSpc>
                        <a:spcAft>
                          <a:spcPts val="0"/>
                        </a:spcAft>
                      </a:pPr>
                      <a:r>
                        <a:rPr lang="en-GB" sz="1200" dirty="0">
                          <a:solidFill>
                            <a:schemeClr val="tx1"/>
                          </a:solidFill>
                          <a:effectLst/>
                        </a:rPr>
                        <a:t>Data Warehousing</a:t>
                      </a:r>
                      <a:r>
                        <a:rPr lang="en-BE" sz="1200" dirty="0">
                          <a:solidFill>
                            <a:schemeClr val="tx1"/>
                          </a:solidFill>
                          <a:effectLst/>
                        </a:rPr>
                        <a:t> /</a:t>
                      </a:r>
                      <a:r>
                        <a:rPr lang="en-BE" sz="1200" baseline="0" dirty="0">
                          <a:solidFill>
                            <a:schemeClr val="tx1"/>
                          </a:solidFill>
                          <a:effectLst/>
                        </a:rPr>
                        <a:t> </a:t>
                      </a:r>
                      <a:r>
                        <a:rPr lang="en-GB" sz="1200" dirty="0">
                          <a:solidFill>
                            <a:schemeClr val="tx1"/>
                          </a:solidFill>
                          <a:effectLst/>
                        </a:rPr>
                        <a:t>Analysis</a:t>
                      </a:r>
                      <a:endParaRPr lang="en-GB" sz="11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tc>
                <a:tc>
                  <a:txBody>
                    <a:bodyPr/>
                    <a:lstStyle/>
                    <a:p>
                      <a:pPr>
                        <a:lnSpc>
                          <a:spcPct val="107000"/>
                        </a:lnSpc>
                        <a:spcAft>
                          <a:spcPts val="0"/>
                        </a:spcAft>
                      </a:pPr>
                      <a:r>
                        <a:rPr lang="en-GB" sz="1200" dirty="0">
                          <a:solidFill>
                            <a:schemeClr val="tx1"/>
                          </a:solidFill>
                          <a:effectLst/>
                        </a:rPr>
                        <a:t>Amazon Redshift</a:t>
                      </a:r>
                      <a:endParaRPr lang="en-GB" sz="11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tc>
                <a:tc>
                  <a:txBody>
                    <a:bodyPr/>
                    <a:lstStyle/>
                    <a:p>
                      <a:pPr>
                        <a:lnSpc>
                          <a:spcPct val="107000"/>
                        </a:lnSpc>
                        <a:spcAft>
                          <a:spcPts val="0"/>
                        </a:spcAft>
                      </a:pPr>
                      <a:r>
                        <a:rPr lang="en-GB" sz="1200">
                          <a:solidFill>
                            <a:schemeClr val="tx1"/>
                          </a:solidFill>
                          <a:effectLst/>
                        </a:rPr>
                        <a:t>BigQuery</a:t>
                      </a:r>
                      <a:endParaRPr lang="en-GB" sz="11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tc>
                <a:tc>
                  <a:txBody>
                    <a:bodyPr/>
                    <a:lstStyle/>
                    <a:p>
                      <a:pPr>
                        <a:lnSpc>
                          <a:spcPct val="107000"/>
                        </a:lnSpc>
                        <a:spcAft>
                          <a:spcPts val="0"/>
                        </a:spcAft>
                      </a:pPr>
                      <a:r>
                        <a:rPr lang="en-GB" sz="1200">
                          <a:solidFill>
                            <a:schemeClr val="tx1"/>
                          </a:solidFill>
                          <a:effectLst/>
                        </a:rPr>
                        <a:t>Azure Databricks</a:t>
                      </a:r>
                      <a:endParaRPr lang="en-GB" sz="11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tc>
                <a:tc>
                  <a:txBody>
                    <a:bodyPr/>
                    <a:lstStyle/>
                    <a:p>
                      <a:pPr>
                        <a:lnSpc>
                          <a:spcPct val="107000"/>
                        </a:lnSpc>
                        <a:spcAft>
                          <a:spcPts val="0"/>
                        </a:spcAft>
                      </a:pPr>
                      <a:r>
                        <a:rPr lang="en-GB" sz="1200">
                          <a:solidFill>
                            <a:schemeClr val="tx1"/>
                          </a:solidFill>
                          <a:effectLst/>
                        </a:rPr>
                        <a:t>Apache Hadoop (MapReduce), Apache Spark (Spark SQL)</a:t>
                      </a:r>
                      <a:endParaRPr lang="en-GB" sz="11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tc>
                <a:extLst>
                  <a:ext uri="{0D108BD9-81ED-4DB2-BD59-A6C34878D82A}">
                    <a16:rowId xmlns:a16="http://schemas.microsoft.com/office/drawing/2014/main" val="677848202"/>
                  </a:ext>
                </a:extLst>
              </a:tr>
              <a:tr h="0">
                <a:tc>
                  <a:txBody>
                    <a:bodyPr/>
                    <a:lstStyle/>
                    <a:p>
                      <a:pPr>
                        <a:lnSpc>
                          <a:spcPct val="107000"/>
                        </a:lnSpc>
                        <a:spcAft>
                          <a:spcPts val="0"/>
                        </a:spcAft>
                      </a:pPr>
                      <a:r>
                        <a:rPr lang="en-GB" sz="1200">
                          <a:solidFill>
                            <a:schemeClr val="tx1"/>
                          </a:solidFill>
                          <a:effectLst/>
                        </a:rPr>
                        <a:t>Compute Instances</a:t>
                      </a:r>
                      <a:endParaRPr lang="en-GB" sz="11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tc>
                <a:tc>
                  <a:txBody>
                    <a:bodyPr/>
                    <a:lstStyle/>
                    <a:p>
                      <a:pPr>
                        <a:lnSpc>
                          <a:spcPct val="107000"/>
                        </a:lnSpc>
                        <a:spcAft>
                          <a:spcPts val="0"/>
                        </a:spcAft>
                      </a:pPr>
                      <a:r>
                        <a:rPr lang="en-GB" sz="1200">
                          <a:solidFill>
                            <a:schemeClr val="tx1"/>
                          </a:solidFill>
                          <a:effectLst/>
                        </a:rPr>
                        <a:t>AWS EC2</a:t>
                      </a:r>
                      <a:endParaRPr lang="en-GB" sz="11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tc>
                <a:tc>
                  <a:txBody>
                    <a:bodyPr/>
                    <a:lstStyle/>
                    <a:p>
                      <a:pPr>
                        <a:lnSpc>
                          <a:spcPct val="107000"/>
                        </a:lnSpc>
                        <a:spcAft>
                          <a:spcPts val="0"/>
                        </a:spcAft>
                      </a:pPr>
                      <a:r>
                        <a:rPr lang="en-GB" sz="1200">
                          <a:solidFill>
                            <a:schemeClr val="tx1"/>
                          </a:solidFill>
                          <a:effectLst/>
                        </a:rPr>
                        <a:t>Google Compute Engine</a:t>
                      </a:r>
                      <a:endParaRPr lang="en-GB" sz="11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tc>
                <a:tc>
                  <a:txBody>
                    <a:bodyPr/>
                    <a:lstStyle/>
                    <a:p>
                      <a:pPr>
                        <a:lnSpc>
                          <a:spcPct val="107000"/>
                        </a:lnSpc>
                        <a:spcAft>
                          <a:spcPts val="0"/>
                        </a:spcAft>
                      </a:pPr>
                      <a:r>
                        <a:rPr lang="en-GB" sz="1200">
                          <a:solidFill>
                            <a:schemeClr val="tx1"/>
                          </a:solidFill>
                          <a:effectLst/>
                        </a:rPr>
                        <a:t>Azure Virtual Machines</a:t>
                      </a:r>
                      <a:endParaRPr lang="en-GB" sz="11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tc>
                <a:tc>
                  <a:txBody>
                    <a:bodyPr/>
                    <a:lstStyle/>
                    <a:p>
                      <a:pPr>
                        <a:lnSpc>
                          <a:spcPct val="107000"/>
                        </a:lnSpc>
                        <a:spcAft>
                          <a:spcPts val="0"/>
                        </a:spcAft>
                      </a:pPr>
                      <a:r>
                        <a:rPr lang="en-GB" sz="1200">
                          <a:solidFill>
                            <a:schemeClr val="tx1"/>
                          </a:solidFill>
                          <a:effectLst/>
                        </a:rPr>
                        <a:t>-</a:t>
                      </a:r>
                      <a:endParaRPr lang="en-GB" sz="11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tc>
                <a:extLst>
                  <a:ext uri="{0D108BD9-81ED-4DB2-BD59-A6C34878D82A}">
                    <a16:rowId xmlns:a16="http://schemas.microsoft.com/office/drawing/2014/main" val="2259285164"/>
                  </a:ext>
                </a:extLst>
              </a:tr>
              <a:tr h="0">
                <a:tc>
                  <a:txBody>
                    <a:bodyPr/>
                    <a:lstStyle/>
                    <a:p>
                      <a:pPr>
                        <a:lnSpc>
                          <a:spcPct val="107000"/>
                        </a:lnSpc>
                        <a:spcAft>
                          <a:spcPts val="0"/>
                        </a:spcAft>
                      </a:pPr>
                      <a:r>
                        <a:rPr lang="en-GB" sz="1200">
                          <a:solidFill>
                            <a:schemeClr val="tx1"/>
                          </a:solidFill>
                          <a:effectLst/>
                        </a:rPr>
                        <a:t>Machine Learning Platform</a:t>
                      </a:r>
                      <a:endParaRPr lang="en-GB" sz="11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tc>
                <a:tc>
                  <a:txBody>
                    <a:bodyPr/>
                    <a:lstStyle/>
                    <a:p>
                      <a:pPr>
                        <a:lnSpc>
                          <a:spcPct val="107000"/>
                        </a:lnSpc>
                        <a:spcAft>
                          <a:spcPts val="0"/>
                        </a:spcAft>
                      </a:pPr>
                      <a:r>
                        <a:rPr lang="en-GB" sz="1200">
                          <a:solidFill>
                            <a:schemeClr val="tx1"/>
                          </a:solidFill>
                          <a:effectLst/>
                        </a:rPr>
                        <a:t>AWS SageMaker</a:t>
                      </a:r>
                      <a:endParaRPr lang="en-GB" sz="11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tc>
                <a:tc>
                  <a:txBody>
                    <a:bodyPr/>
                    <a:lstStyle/>
                    <a:p>
                      <a:pPr>
                        <a:lnSpc>
                          <a:spcPct val="107000"/>
                        </a:lnSpc>
                        <a:spcAft>
                          <a:spcPts val="0"/>
                        </a:spcAft>
                      </a:pPr>
                      <a:r>
                        <a:rPr lang="en-GB" sz="1200">
                          <a:solidFill>
                            <a:schemeClr val="tx1"/>
                          </a:solidFill>
                          <a:effectLst/>
                        </a:rPr>
                        <a:t>Google Colab, Google Cloud AI</a:t>
                      </a:r>
                      <a:endParaRPr lang="en-GB" sz="11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tc>
                <a:tc>
                  <a:txBody>
                    <a:bodyPr/>
                    <a:lstStyle/>
                    <a:p>
                      <a:pPr>
                        <a:lnSpc>
                          <a:spcPct val="107000"/>
                        </a:lnSpc>
                        <a:spcAft>
                          <a:spcPts val="0"/>
                        </a:spcAft>
                      </a:pPr>
                      <a:r>
                        <a:rPr lang="en-GB" sz="1200">
                          <a:solidFill>
                            <a:schemeClr val="tx1"/>
                          </a:solidFill>
                          <a:effectLst/>
                        </a:rPr>
                        <a:t>Azure Machine Learning</a:t>
                      </a:r>
                      <a:endParaRPr lang="en-GB" sz="11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tc>
                <a:tc>
                  <a:txBody>
                    <a:bodyPr/>
                    <a:lstStyle/>
                    <a:p>
                      <a:pPr>
                        <a:lnSpc>
                          <a:spcPct val="107000"/>
                        </a:lnSpc>
                        <a:spcAft>
                          <a:spcPts val="0"/>
                        </a:spcAft>
                      </a:pPr>
                      <a:r>
                        <a:rPr lang="en-GB" sz="1200">
                          <a:solidFill>
                            <a:schemeClr val="tx1"/>
                          </a:solidFill>
                          <a:effectLst/>
                        </a:rPr>
                        <a:t>Apache Spark (Spark MLlib), H2O.ai, TensorFlow, PyTorch</a:t>
                      </a:r>
                      <a:endParaRPr lang="en-GB" sz="11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tc>
                <a:extLst>
                  <a:ext uri="{0D108BD9-81ED-4DB2-BD59-A6C34878D82A}">
                    <a16:rowId xmlns:a16="http://schemas.microsoft.com/office/drawing/2014/main" val="2627982929"/>
                  </a:ext>
                </a:extLst>
              </a:tr>
              <a:tr h="0">
                <a:tc>
                  <a:txBody>
                    <a:bodyPr/>
                    <a:lstStyle/>
                    <a:p>
                      <a:pPr>
                        <a:lnSpc>
                          <a:spcPct val="107000"/>
                        </a:lnSpc>
                        <a:spcAft>
                          <a:spcPts val="0"/>
                        </a:spcAft>
                      </a:pPr>
                      <a:r>
                        <a:rPr lang="en-GB" sz="1200">
                          <a:solidFill>
                            <a:schemeClr val="tx1"/>
                          </a:solidFill>
                          <a:effectLst/>
                        </a:rPr>
                        <a:t>Database Management System</a:t>
                      </a:r>
                      <a:endParaRPr lang="en-GB" sz="11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tc>
                <a:tc>
                  <a:txBody>
                    <a:bodyPr/>
                    <a:lstStyle/>
                    <a:p>
                      <a:pPr>
                        <a:lnSpc>
                          <a:spcPct val="107000"/>
                        </a:lnSpc>
                        <a:spcAft>
                          <a:spcPts val="0"/>
                        </a:spcAft>
                      </a:pPr>
                      <a:r>
                        <a:rPr lang="en-GB" sz="1200">
                          <a:solidFill>
                            <a:schemeClr val="tx1"/>
                          </a:solidFill>
                          <a:effectLst/>
                        </a:rPr>
                        <a:t>Amazon RDS</a:t>
                      </a:r>
                      <a:endParaRPr lang="en-GB" sz="11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tc>
                <a:tc>
                  <a:txBody>
                    <a:bodyPr/>
                    <a:lstStyle/>
                    <a:p>
                      <a:pPr>
                        <a:lnSpc>
                          <a:spcPct val="107000"/>
                        </a:lnSpc>
                        <a:spcAft>
                          <a:spcPts val="0"/>
                        </a:spcAft>
                      </a:pPr>
                      <a:r>
                        <a:rPr lang="en-GB" sz="1200">
                          <a:solidFill>
                            <a:schemeClr val="tx1"/>
                          </a:solidFill>
                          <a:effectLst/>
                        </a:rPr>
                        <a:t>Google Cloud SQL</a:t>
                      </a:r>
                      <a:endParaRPr lang="en-GB" sz="11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tc>
                <a:tc>
                  <a:txBody>
                    <a:bodyPr/>
                    <a:lstStyle/>
                    <a:p>
                      <a:pPr>
                        <a:lnSpc>
                          <a:spcPct val="107000"/>
                        </a:lnSpc>
                        <a:spcAft>
                          <a:spcPts val="0"/>
                        </a:spcAft>
                      </a:pPr>
                      <a:r>
                        <a:rPr lang="en-GB" sz="1200">
                          <a:solidFill>
                            <a:schemeClr val="tx1"/>
                          </a:solidFill>
                          <a:effectLst/>
                        </a:rPr>
                        <a:t>Azure SQL Database</a:t>
                      </a:r>
                      <a:endParaRPr lang="en-GB" sz="11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tc>
                <a:tc>
                  <a:txBody>
                    <a:bodyPr/>
                    <a:lstStyle/>
                    <a:p>
                      <a:pPr>
                        <a:lnSpc>
                          <a:spcPct val="107000"/>
                        </a:lnSpc>
                        <a:spcAft>
                          <a:spcPts val="0"/>
                        </a:spcAft>
                      </a:pPr>
                      <a:r>
                        <a:rPr lang="en-GB" sz="1200">
                          <a:solidFill>
                            <a:schemeClr val="tx1"/>
                          </a:solidFill>
                          <a:effectLst/>
                        </a:rPr>
                        <a:t>SQLite</a:t>
                      </a:r>
                      <a:endParaRPr lang="en-GB" sz="11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tc>
                <a:extLst>
                  <a:ext uri="{0D108BD9-81ED-4DB2-BD59-A6C34878D82A}">
                    <a16:rowId xmlns:a16="http://schemas.microsoft.com/office/drawing/2014/main" val="1584529942"/>
                  </a:ext>
                </a:extLst>
              </a:tr>
              <a:tr h="0">
                <a:tc>
                  <a:txBody>
                    <a:bodyPr/>
                    <a:lstStyle/>
                    <a:p>
                      <a:pPr>
                        <a:lnSpc>
                          <a:spcPct val="107000"/>
                        </a:lnSpc>
                        <a:spcAft>
                          <a:spcPts val="0"/>
                        </a:spcAft>
                      </a:pPr>
                      <a:r>
                        <a:rPr lang="en-GB" sz="1200" dirty="0">
                          <a:solidFill>
                            <a:schemeClr val="tx1"/>
                          </a:solidFill>
                          <a:effectLst/>
                        </a:rPr>
                        <a:t>Data Orchestration</a:t>
                      </a:r>
                      <a:endParaRPr lang="en-GB" sz="11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tc>
                <a:tc>
                  <a:txBody>
                    <a:bodyPr/>
                    <a:lstStyle/>
                    <a:p>
                      <a:pPr>
                        <a:lnSpc>
                          <a:spcPct val="107000"/>
                        </a:lnSpc>
                        <a:spcAft>
                          <a:spcPts val="0"/>
                        </a:spcAft>
                      </a:pPr>
                      <a:r>
                        <a:rPr lang="en-GB" sz="1200">
                          <a:solidFill>
                            <a:schemeClr val="tx1"/>
                          </a:solidFill>
                          <a:effectLst/>
                        </a:rPr>
                        <a:t>AWS Step Functions</a:t>
                      </a:r>
                      <a:endParaRPr lang="en-GB" sz="11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tc>
                <a:tc>
                  <a:txBody>
                    <a:bodyPr/>
                    <a:lstStyle/>
                    <a:p>
                      <a:pPr>
                        <a:lnSpc>
                          <a:spcPct val="107000"/>
                        </a:lnSpc>
                        <a:spcAft>
                          <a:spcPts val="0"/>
                        </a:spcAft>
                      </a:pPr>
                      <a:r>
                        <a:rPr lang="en-GB" sz="1200">
                          <a:solidFill>
                            <a:schemeClr val="tx1"/>
                          </a:solidFill>
                          <a:effectLst/>
                        </a:rPr>
                        <a:t>Google Cloud Composer</a:t>
                      </a:r>
                      <a:endParaRPr lang="en-GB" sz="11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tc>
                <a:tc>
                  <a:txBody>
                    <a:bodyPr/>
                    <a:lstStyle/>
                    <a:p>
                      <a:pPr>
                        <a:lnSpc>
                          <a:spcPct val="107000"/>
                        </a:lnSpc>
                        <a:spcAft>
                          <a:spcPts val="0"/>
                        </a:spcAft>
                      </a:pPr>
                      <a:r>
                        <a:rPr lang="en-GB" sz="1200">
                          <a:solidFill>
                            <a:schemeClr val="tx1"/>
                          </a:solidFill>
                          <a:effectLst/>
                        </a:rPr>
                        <a:t>Azure Logic Apps</a:t>
                      </a:r>
                      <a:endParaRPr lang="en-GB" sz="11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tc>
                <a:tc>
                  <a:txBody>
                    <a:bodyPr/>
                    <a:lstStyle/>
                    <a:p>
                      <a:pPr>
                        <a:lnSpc>
                          <a:spcPct val="107000"/>
                        </a:lnSpc>
                        <a:spcAft>
                          <a:spcPts val="0"/>
                        </a:spcAft>
                      </a:pPr>
                      <a:r>
                        <a:rPr lang="en-GB" sz="1200" dirty="0">
                          <a:solidFill>
                            <a:schemeClr val="tx1"/>
                          </a:solidFill>
                          <a:effectLst/>
                        </a:rPr>
                        <a:t>Apache Airflow</a:t>
                      </a:r>
                      <a:endParaRPr lang="en-GB" sz="11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tc>
                <a:extLst>
                  <a:ext uri="{0D108BD9-81ED-4DB2-BD59-A6C34878D82A}">
                    <a16:rowId xmlns:a16="http://schemas.microsoft.com/office/drawing/2014/main" val="2313373944"/>
                  </a:ext>
                </a:extLst>
              </a:tr>
            </a:tbl>
          </a:graphicData>
        </a:graphic>
      </p:graphicFrame>
    </p:spTree>
    <p:extLst>
      <p:ext uri="{BB962C8B-B14F-4D97-AF65-F5344CB8AC3E}">
        <p14:creationId xmlns:p14="http://schemas.microsoft.com/office/powerpoint/2010/main" val="41901311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6662" y="2256760"/>
            <a:ext cx="5040000" cy="2344479"/>
          </a:xfrm>
        </p:spPr>
        <p:txBody>
          <a:bodyPr>
            <a:noAutofit/>
          </a:bodyPr>
          <a:lstStyle/>
          <a:p>
            <a:pPr algn="ctr"/>
            <a:r>
              <a:rPr lang="en-BE" sz="3600" b="1" dirty="0">
                <a:solidFill>
                  <a:schemeClr val="accent4"/>
                </a:solidFill>
                <a:latin typeface="Tahoma" panose="020B0604030504040204" pitchFamily="34" charset="0"/>
                <a:ea typeface="Tahoma" panose="020B0604030504040204" pitchFamily="34" charset="0"/>
                <a:cs typeface="Tahoma" panose="020B0604030504040204" pitchFamily="34" charset="0"/>
              </a:rPr>
              <a:t>Thank you!</a:t>
            </a:r>
            <a:br>
              <a:rPr lang="en-BE" sz="3600" b="1" dirty="0">
                <a:solidFill>
                  <a:schemeClr val="accent4"/>
                </a:solidFill>
                <a:latin typeface="Tahoma" panose="020B0604030504040204" pitchFamily="34" charset="0"/>
                <a:ea typeface="Tahoma" panose="020B0604030504040204" pitchFamily="34" charset="0"/>
                <a:cs typeface="Tahoma" panose="020B0604030504040204" pitchFamily="34" charset="0"/>
              </a:rPr>
            </a:br>
            <a:br>
              <a:rPr lang="en-BE" sz="3600" b="1" dirty="0">
                <a:solidFill>
                  <a:schemeClr val="accent4"/>
                </a:solidFill>
                <a:latin typeface="Tahoma" panose="020B0604030504040204" pitchFamily="34" charset="0"/>
                <a:ea typeface="Tahoma" panose="020B0604030504040204" pitchFamily="34" charset="0"/>
                <a:cs typeface="Tahoma" panose="020B0604030504040204" pitchFamily="34" charset="0"/>
              </a:rPr>
            </a:br>
            <a:r>
              <a:rPr lang="en-BE" sz="3600" b="1" dirty="0">
                <a:solidFill>
                  <a:schemeClr val="accent4"/>
                </a:solidFill>
                <a:latin typeface="Tahoma" panose="020B0604030504040204" pitchFamily="34" charset="0"/>
                <a:ea typeface="Tahoma" panose="020B0604030504040204" pitchFamily="34" charset="0"/>
                <a:cs typeface="Tahoma" panose="020B0604030504040204" pitchFamily="34" charset="0"/>
              </a:rPr>
              <a:t>Questions?</a:t>
            </a:r>
            <a:endParaRPr lang="en-GB" sz="3600" dirty="0"/>
          </a:p>
        </p:txBody>
      </p:sp>
      <p:pic>
        <p:nvPicPr>
          <p:cNvPr id="7" name="Content Placeholder 10"/>
          <p:cNvPicPr>
            <a:picLocks noChangeAspect="1"/>
          </p:cNvPicPr>
          <p:nvPr/>
        </p:nvPicPr>
        <p:blipFill rotWithShape="1">
          <a:blip r:embed="rId2">
            <a:extLst>
              <a:ext uri="{28A0092B-C50C-407E-A947-70E740481C1C}">
                <a14:useLocalDpi xmlns:a14="http://schemas.microsoft.com/office/drawing/2010/main" val="0"/>
              </a:ext>
            </a:extLst>
          </a:blip>
          <a:srcRect l="3976"/>
          <a:stretch/>
        </p:blipFill>
        <p:spPr>
          <a:xfrm>
            <a:off x="0" y="0"/>
            <a:ext cx="6585324" cy="6858000"/>
          </a:xfrm>
          <a:prstGeom prst="rect">
            <a:avLst/>
          </a:prstGeom>
          <a:ln>
            <a:noFill/>
          </a:ln>
          <a:effectLst>
            <a:softEdge rad="112500"/>
          </a:effectLst>
        </p:spPr>
      </p:pic>
    </p:spTree>
    <p:extLst>
      <p:ext uri="{BB962C8B-B14F-4D97-AF65-F5344CB8AC3E}">
        <p14:creationId xmlns:p14="http://schemas.microsoft.com/office/powerpoint/2010/main" val="1230935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5040000" cy="1325563"/>
          </a:xfrm>
        </p:spPr>
        <p:txBody>
          <a:bodyPr>
            <a:normAutofit/>
          </a:bodyPr>
          <a:lstStyle/>
          <a:p>
            <a:r>
              <a:rPr lang="en-BE" sz="3600" b="1" dirty="0">
                <a:solidFill>
                  <a:schemeClr val="accent4"/>
                </a:solidFill>
                <a:latin typeface="Tahoma" panose="020B0604030504040204" pitchFamily="34" charset="0"/>
                <a:ea typeface="Tahoma" panose="020B0604030504040204" pitchFamily="34" charset="0"/>
                <a:cs typeface="Tahoma" panose="020B0604030504040204" pitchFamily="34" charset="0"/>
              </a:rPr>
              <a:t>Coming up...</a:t>
            </a:r>
            <a:br>
              <a:rPr lang="en-BE" sz="3600" b="1" dirty="0">
                <a:solidFill>
                  <a:schemeClr val="accent4"/>
                </a:solidFill>
                <a:latin typeface="Tahoma" panose="020B0604030504040204" pitchFamily="34" charset="0"/>
                <a:ea typeface="Tahoma" panose="020B0604030504040204" pitchFamily="34" charset="0"/>
                <a:cs typeface="Tahoma" panose="020B0604030504040204" pitchFamily="34" charset="0"/>
              </a:rPr>
            </a:br>
            <a:endParaRPr lang="en-GB" sz="3600" dirty="0"/>
          </a:p>
        </p:txBody>
      </p:sp>
      <p:sp>
        <p:nvSpPr>
          <p:cNvPr id="5" name="Rectangle 4"/>
          <p:cNvSpPr/>
          <p:nvPr/>
        </p:nvSpPr>
        <p:spPr>
          <a:xfrm>
            <a:off x="6320670" y="1495525"/>
            <a:ext cx="5040000" cy="4893647"/>
          </a:xfrm>
          <a:prstGeom prst="rect">
            <a:avLst/>
          </a:prstGeom>
        </p:spPr>
        <p:txBody>
          <a:bodyPr wrap="square">
            <a:spAutoFit/>
          </a:bodyPr>
          <a:lstStyle/>
          <a:p>
            <a:pPr marL="457200" indent="-457200">
              <a:buAutoNum type="arabicPeriod"/>
            </a:pPr>
            <a:r>
              <a:rPr lang="en-BE" sz="2400" b="1" dirty="0">
                <a:solidFill>
                  <a:schemeClr val="accent4"/>
                </a:solidFill>
                <a:latin typeface="Tahoma" panose="020B0604030504040204" pitchFamily="34" charset="0"/>
                <a:ea typeface="Tahoma" panose="020B0604030504040204" pitchFamily="34" charset="0"/>
                <a:cs typeface="Tahoma" panose="020B0604030504040204" pitchFamily="34" charset="0"/>
              </a:rPr>
              <a:t>Background</a:t>
            </a:r>
          </a:p>
          <a:p>
            <a:pPr marL="457200" indent="-457200">
              <a:buAutoNum type="arabicPeriod"/>
            </a:pPr>
            <a:endParaRPr lang="en-BE" sz="2400" b="1" dirty="0">
              <a:solidFill>
                <a:schemeClr val="bg1"/>
              </a:solidFill>
              <a:latin typeface="Tahoma" panose="020B0604030504040204" pitchFamily="34" charset="0"/>
              <a:ea typeface="Tahoma" panose="020B0604030504040204" pitchFamily="34" charset="0"/>
              <a:cs typeface="Tahoma" panose="020B0604030504040204" pitchFamily="34" charset="0"/>
            </a:endParaRPr>
          </a:p>
          <a:p>
            <a:pPr marL="457200" indent="-457200">
              <a:buAutoNum type="arabicPeriod"/>
            </a:pPr>
            <a:r>
              <a:rPr lang="en-BE" sz="2400" dirty="0">
                <a:solidFill>
                  <a:schemeClr val="bg1"/>
                </a:solidFill>
                <a:latin typeface="Tahoma" panose="020B0604030504040204" pitchFamily="34" charset="0"/>
                <a:ea typeface="Tahoma" panose="020B0604030504040204" pitchFamily="34" charset="0"/>
                <a:cs typeface="Tahoma" panose="020B0604030504040204" pitchFamily="34" charset="0"/>
              </a:rPr>
              <a:t>Introduction</a:t>
            </a:r>
          </a:p>
          <a:p>
            <a:pPr marL="457200" indent="-457200">
              <a:buAutoNum type="arabicPeriod"/>
            </a:pPr>
            <a:endParaRPr lang="en-BE" sz="2400" dirty="0">
              <a:solidFill>
                <a:schemeClr val="bg1"/>
              </a:solidFill>
              <a:latin typeface="Tahoma" panose="020B0604030504040204" pitchFamily="34" charset="0"/>
              <a:ea typeface="Tahoma" panose="020B0604030504040204" pitchFamily="34" charset="0"/>
              <a:cs typeface="Tahoma" panose="020B0604030504040204" pitchFamily="34" charset="0"/>
            </a:endParaRPr>
          </a:p>
          <a:p>
            <a:pPr marL="457200" indent="-457200">
              <a:buAutoNum type="arabicPeriod"/>
            </a:pPr>
            <a:r>
              <a:rPr lang="en-BE" sz="2400" dirty="0">
                <a:solidFill>
                  <a:schemeClr val="bg1"/>
                </a:solidFill>
                <a:latin typeface="Tahoma" panose="020B0604030504040204" pitchFamily="34" charset="0"/>
                <a:ea typeface="Tahoma" panose="020B0604030504040204" pitchFamily="34" charset="0"/>
                <a:cs typeface="Tahoma" panose="020B0604030504040204" pitchFamily="34" charset="0"/>
              </a:rPr>
              <a:t>Research question</a:t>
            </a:r>
          </a:p>
          <a:p>
            <a:pPr marL="457200" indent="-457200">
              <a:buAutoNum type="arabicPeriod"/>
            </a:pPr>
            <a:endParaRPr lang="en-BE" sz="2400" dirty="0">
              <a:solidFill>
                <a:schemeClr val="bg1"/>
              </a:solidFill>
              <a:latin typeface="Tahoma" panose="020B0604030504040204" pitchFamily="34" charset="0"/>
              <a:ea typeface="Tahoma" panose="020B0604030504040204" pitchFamily="34" charset="0"/>
              <a:cs typeface="Tahoma" panose="020B0604030504040204" pitchFamily="34" charset="0"/>
            </a:endParaRPr>
          </a:p>
          <a:p>
            <a:pPr marL="457200" indent="-457200">
              <a:buAutoNum type="arabicPeriod"/>
            </a:pPr>
            <a:r>
              <a:rPr lang="en-BE" sz="2400" dirty="0">
                <a:solidFill>
                  <a:schemeClr val="bg1"/>
                </a:solidFill>
                <a:latin typeface="Tahoma" panose="020B0604030504040204" pitchFamily="34" charset="0"/>
                <a:ea typeface="Tahoma" panose="020B0604030504040204" pitchFamily="34" charset="0"/>
                <a:cs typeface="Tahoma" panose="020B0604030504040204" pitchFamily="34" charset="0"/>
              </a:rPr>
              <a:t>Data</a:t>
            </a:r>
          </a:p>
          <a:p>
            <a:pPr marL="457200" indent="-457200">
              <a:buAutoNum type="arabicPeriod"/>
            </a:pPr>
            <a:endParaRPr lang="en-BE" sz="2400" dirty="0">
              <a:solidFill>
                <a:schemeClr val="bg1"/>
              </a:solidFill>
              <a:latin typeface="Tahoma" panose="020B0604030504040204" pitchFamily="34" charset="0"/>
              <a:ea typeface="Tahoma" panose="020B0604030504040204" pitchFamily="34" charset="0"/>
              <a:cs typeface="Tahoma" panose="020B0604030504040204" pitchFamily="34" charset="0"/>
            </a:endParaRPr>
          </a:p>
          <a:p>
            <a:pPr marL="457200" indent="-457200">
              <a:buAutoNum type="arabicPeriod"/>
            </a:pPr>
            <a:r>
              <a:rPr lang="en-BE" sz="2400" dirty="0">
                <a:solidFill>
                  <a:schemeClr val="bg1"/>
                </a:solidFill>
                <a:latin typeface="Tahoma" panose="020B0604030504040204" pitchFamily="34" charset="0"/>
                <a:ea typeface="Tahoma" panose="020B0604030504040204" pitchFamily="34" charset="0"/>
                <a:cs typeface="Tahoma" panose="020B0604030504040204" pitchFamily="34" charset="0"/>
              </a:rPr>
              <a:t>Analysis</a:t>
            </a:r>
          </a:p>
          <a:p>
            <a:pPr marL="457200" indent="-457200">
              <a:buAutoNum type="arabicPeriod"/>
            </a:pPr>
            <a:endParaRPr lang="en-BE" sz="2400" dirty="0">
              <a:solidFill>
                <a:schemeClr val="bg1"/>
              </a:solidFill>
              <a:latin typeface="Tahoma" panose="020B0604030504040204" pitchFamily="34" charset="0"/>
              <a:ea typeface="Tahoma" panose="020B0604030504040204" pitchFamily="34" charset="0"/>
              <a:cs typeface="Tahoma" panose="020B0604030504040204" pitchFamily="34" charset="0"/>
            </a:endParaRPr>
          </a:p>
          <a:p>
            <a:pPr marL="457200" indent="-457200">
              <a:buAutoNum type="arabicPeriod"/>
            </a:pPr>
            <a:r>
              <a:rPr lang="en-BE" sz="2400" dirty="0">
                <a:solidFill>
                  <a:schemeClr val="bg1"/>
                </a:solidFill>
                <a:latin typeface="Tahoma" panose="020B0604030504040204" pitchFamily="34" charset="0"/>
                <a:ea typeface="Tahoma" panose="020B0604030504040204" pitchFamily="34" charset="0"/>
                <a:cs typeface="Tahoma" panose="020B0604030504040204" pitchFamily="34" charset="0"/>
              </a:rPr>
              <a:t>Results</a:t>
            </a:r>
          </a:p>
          <a:p>
            <a:pPr marL="457200" indent="-457200">
              <a:buAutoNum type="arabicPeriod"/>
            </a:pPr>
            <a:endParaRPr lang="en-BE" sz="2400" dirty="0">
              <a:solidFill>
                <a:schemeClr val="bg1"/>
              </a:solidFill>
              <a:latin typeface="Tahoma" panose="020B0604030504040204" pitchFamily="34" charset="0"/>
              <a:ea typeface="Tahoma" panose="020B0604030504040204" pitchFamily="34" charset="0"/>
              <a:cs typeface="Tahoma" panose="020B0604030504040204" pitchFamily="34" charset="0"/>
            </a:endParaRPr>
          </a:p>
          <a:p>
            <a:pPr marL="457200" indent="-457200">
              <a:buAutoNum type="arabicPeriod"/>
            </a:pPr>
            <a:r>
              <a:rPr lang="en-BE" sz="2400" dirty="0">
                <a:solidFill>
                  <a:schemeClr val="bg1"/>
                </a:solidFill>
                <a:latin typeface="Tahoma" panose="020B0604030504040204" pitchFamily="34" charset="0"/>
                <a:ea typeface="Tahoma" panose="020B0604030504040204" pitchFamily="34" charset="0"/>
                <a:cs typeface="Tahoma" panose="020B0604030504040204" pitchFamily="34" charset="0"/>
              </a:rPr>
              <a:t>Looking forward</a:t>
            </a:r>
          </a:p>
        </p:txBody>
      </p:sp>
      <p:pic>
        <p:nvPicPr>
          <p:cNvPr id="13" name="Content Placeholder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838200" y="1495525"/>
            <a:ext cx="4680000" cy="4680000"/>
          </a:xfrm>
          <a:prstGeom prst="rect">
            <a:avLst/>
          </a:prstGeom>
          <a:ln>
            <a:noFill/>
          </a:ln>
          <a:effectLst>
            <a:softEdge rad="112500"/>
          </a:effectLst>
        </p:spPr>
      </p:pic>
    </p:spTree>
    <p:extLst>
      <p:ext uri="{BB962C8B-B14F-4D97-AF65-F5344CB8AC3E}">
        <p14:creationId xmlns:p14="http://schemas.microsoft.com/office/powerpoint/2010/main" val="38782025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descr="https://pitch-assets-ccb95893-de3f-4266-973c-20049231b248.s3.eu-west-1.amazonaws.com/54a660f1-48fe-4b9b-8ba8-b7d42b7f0073?pitch-bytes=6411&amp;pitch-content-type=image%2Fpng"/>
          <p:cNvPicPr>
            <a:picLocks noChangeAspect="1"/>
          </p:cNvPicPr>
          <p:nvPr/>
        </p:nvPicPr>
        <p:blipFill>
          <a:blip r:embed="rId3"/>
          <a:srcRect/>
          <a:stretch/>
        </p:blipFill>
        <p:spPr>
          <a:xfrm>
            <a:off x="5373581" y="2754098"/>
            <a:ext cx="973874" cy="973874"/>
          </a:xfrm>
          <a:prstGeom prst="ellipse">
            <a:avLst/>
          </a:prstGeom>
        </p:spPr>
      </p:pic>
      <p:pic>
        <p:nvPicPr>
          <p:cNvPr id="5" name="Image 3" descr="https://pitch-assets-ccb95893-de3f-4266-973c-20049231b248.s3.eu-west-1.amazonaws.com/994f4bea-f8e3-420e-9d0c-806ba9b072ec?pitch-bytes=6916&amp;pitch-content-type=image%2Fpng"/>
          <p:cNvPicPr>
            <a:picLocks noChangeAspect="1"/>
          </p:cNvPicPr>
          <p:nvPr/>
        </p:nvPicPr>
        <p:blipFill>
          <a:blip r:embed="rId4"/>
          <a:srcRect/>
          <a:stretch/>
        </p:blipFill>
        <p:spPr>
          <a:xfrm>
            <a:off x="9013666" y="744336"/>
            <a:ext cx="973874" cy="973874"/>
          </a:xfrm>
          <a:prstGeom prst="ellipse">
            <a:avLst/>
          </a:prstGeom>
        </p:spPr>
      </p:pic>
      <p:pic>
        <p:nvPicPr>
          <p:cNvPr id="6" name="Image 4" descr="https://pitch-assets-ccb95893-de3f-4266-973c-20049231b248.s3.eu-west-1.amazonaws.com/912a6fb2-e9ce-4e45-817f-e5a35460638f?pitch-bytes=6916&amp;pitch-content-type=image%2Fpng"/>
          <p:cNvPicPr>
            <a:picLocks noChangeAspect="1"/>
          </p:cNvPicPr>
          <p:nvPr/>
        </p:nvPicPr>
        <p:blipFill>
          <a:blip r:embed="rId4"/>
          <a:srcRect/>
          <a:stretch/>
        </p:blipFill>
        <p:spPr>
          <a:xfrm>
            <a:off x="9013665" y="2754098"/>
            <a:ext cx="973874" cy="973874"/>
          </a:xfrm>
          <a:prstGeom prst="ellipse">
            <a:avLst/>
          </a:prstGeom>
        </p:spPr>
      </p:pic>
      <p:pic>
        <p:nvPicPr>
          <p:cNvPr id="7" name="Image 5" descr="https://pitch-assets-ccb95893-de3f-4266-973c-20049231b248.s3.eu-west-1.amazonaws.com/b2de1933-4b6d-4f94-bfc8-6c9ac1e3e369?pitch-bytes=8122&amp;pitch-content-type=image%2Fpng"/>
          <p:cNvPicPr>
            <a:picLocks noChangeAspect="1"/>
          </p:cNvPicPr>
          <p:nvPr/>
        </p:nvPicPr>
        <p:blipFill>
          <a:blip r:embed="rId5"/>
          <a:srcRect/>
          <a:stretch/>
        </p:blipFill>
        <p:spPr>
          <a:xfrm>
            <a:off x="9013666" y="4763860"/>
            <a:ext cx="973874" cy="973874"/>
          </a:xfrm>
          <a:prstGeom prst="ellipse">
            <a:avLst/>
          </a:prstGeom>
        </p:spPr>
      </p:pic>
      <p:pic>
        <p:nvPicPr>
          <p:cNvPr id="8" name="Image 6" descr="https://pitch-assets-ccb95893-de3f-4266-973c-20049231b248.s3.eu-west-1.amazonaws.com/ed326105-8989-4394-a3d8-7ed619939975?pitch-bytes=286786&amp;pitch-content-type=image%2Fpng"/>
          <p:cNvPicPr>
            <a:picLocks noChangeAspect="1"/>
          </p:cNvPicPr>
          <p:nvPr/>
        </p:nvPicPr>
        <p:blipFill>
          <a:blip r:embed="rId6">
            <a:alphaModFix amt="90000"/>
          </a:blip>
          <a:srcRect l="2762" r="4696"/>
          <a:stretch/>
        </p:blipFill>
        <p:spPr>
          <a:xfrm>
            <a:off x="3021886" y="4439236"/>
            <a:ext cx="1298498" cy="1298498"/>
          </a:xfrm>
          <a:prstGeom prst="ellipse">
            <a:avLst/>
          </a:prstGeom>
        </p:spPr>
      </p:pic>
      <p:pic>
        <p:nvPicPr>
          <p:cNvPr id="9" name="Image 1" descr="https://pitch-assets-ccb95893-de3f-4266-973c-20049231b248.s3.eu-west-1.amazonaws.com/efc34089-c908-431f-86d8-8da1ebb8906b?pitch-bytes=3933&amp;pitch-content-type=image%2Fpng"/>
          <p:cNvPicPr>
            <a:picLocks noChangeAspect="1"/>
          </p:cNvPicPr>
          <p:nvPr/>
        </p:nvPicPr>
        <p:blipFill>
          <a:blip r:embed="rId7"/>
          <a:srcRect/>
          <a:stretch/>
        </p:blipFill>
        <p:spPr>
          <a:xfrm>
            <a:off x="891396" y="2754098"/>
            <a:ext cx="1077294" cy="973874"/>
          </a:xfrm>
          <a:prstGeom prst="ellipse">
            <a:avLst/>
          </a:prstGeom>
        </p:spPr>
      </p:pic>
      <p:sp>
        <p:nvSpPr>
          <p:cNvPr id="2" name="Left-Right Arrow 1"/>
          <p:cNvSpPr/>
          <p:nvPr/>
        </p:nvSpPr>
        <p:spPr>
          <a:xfrm rot="2166375">
            <a:off x="1993360" y="4337396"/>
            <a:ext cx="1037690" cy="308225"/>
          </a:xfrm>
          <a:prstGeom prst="leftRightArrow">
            <a:avLst>
              <a:gd name="adj1" fmla="val 39228"/>
              <a:gd name="adj2" fmla="val 50000"/>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Left-Right Arrow 12"/>
          <p:cNvSpPr/>
          <p:nvPr/>
        </p:nvSpPr>
        <p:spPr>
          <a:xfrm rot="19433625" flipH="1">
            <a:off x="4311219" y="4337397"/>
            <a:ext cx="1037690" cy="308225"/>
          </a:xfrm>
          <a:prstGeom prst="leftRightArrow">
            <a:avLst>
              <a:gd name="adj1" fmla="val 36757"/>
              <a:gd name="adj2" fmla="val 50000"/>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Left-Right Arrow 13"/>
          <p:cNvSpPr/>
          <p:nvPr/>
        </p:nvSpPr>
        <p:spPr>
          <a:xfrm>
            <a:off x="2411135" y="3086922"/>
            <a:ext cx="2520000" cy="308225"/>
          </a:xfrm>
          <a:prstGeom prst="leftRightArrow">
            <a:avLst>
              <a:gd name="adj1" fmla="val 36667"/>
              <a:gd name="adj2" fmla="val 50000"/>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ctangle 14"/>
          <p:cNvSpPr/>
          <p:nvPr/>
        </p:nvSpPr>
        <p:spPr>
          <a:xfrm>
            <a:off x="2735622" y="5806193"/>
            <a:ext cx="1871025" cy="369332"/>
          </a:xfrm>
          <a:prstGeom prst="rect">
            <a:avLst/>
          </a:prstGeom>
        </p:spPr>
        <p:txBody>
          <a:bodyPr wrap="none">
            <a:spAutoFit/>
          </a:bodyPr>
          <a:lstStyle/>
          <a:p>
            <a:r>
              <a:rPr lang="en-BE" dirty="0">
                <a:solidFill>
                  <a:schemeClr val="bg1"/>
                </a:solidFill>
                <a:latin typeface="Tahoma" panose="020B0604030504040204" pitchFamily="34" charset="0"/>
                <a:ea typeface="Tahoma" panose="020B0604030504040204" pitchFamily="34" charset="0"/>
                <a:cs typeface="Tahoma" panose="020B0604030504040204" pitchFamily="34" charset="0"/>
              </a:rPr>
              <a:t>Financial advisor</a:t>
            </a:r>
          </a:p>
        </p:txBody>
      </p:sp>
      <p:sp>
        <p:nvSpPr>
          <p:cNvPr id="16" name="Rectangle 15"/>
          <p:cNvSpPr/>
          <p:nvPr/>
        </p:nvSpPr>
        <p:spPr>
          <a:xfrm>
            <a:off x="916419" y="3692050"/>
            <a:ext cx="1019638" cy="369332"/>
          </a:xfrm>
          <a:prstGeom prst="rect">
            <a:avLst/>
          </a:prstGeom>
        </p:spPr>
        <p:txBody>
          <a:bodyPr wrap="none">
            <a:spAutoFit/>
          </a:bodyPr>
          <a:lstStyle/>
          <a:p>
            <a:r>
              <a:rPr lang="en-BE" dirty="0">
                <a:solidFill>
                  <a:schemeClr val="bg1"/>
                </a:solidFill>
                <a:latin typeface="Tahoma" panose="020B0604030504040204" pitchFamily="34" charset="0"/>
                <a:ea typeface="Tahoma" panose="020B0604030504040204" pitchFamily="34" charset="0"/>
                <a:cs typeface="Tahoma" panose="020B0604030504040204" pitchFamily="34" charset="0"/>
              </a:rPr>
              <a:t>Investor</a:t>
            </a:r>
          </a:p>
        </p:txBody>
      </p:sp>
      <p:sp>
        <p:nvSpPr>
          <p:cNvPr id="17" name="Rectangle 16"/>
          <p:cNvSpPr/>
          <p:nvPr/>
        </p:nvSpPr>
        <p:spPr>
          <a:xfrm>
            <a:off x="8415210" y="5806193"/>
            <a:ext cx="2170786" cy="369332"/>
          </a:xfrm>
          <a:prstGeom prst="rect">
            <a:avLst/>
          </a:prstGeom>
        </p:spPr>
        <p:txBody>
          <a:bodyPr wrap="none">
            <a:spAutoFit/>
          </a:bodyPr>
          <a:lstStyle/>
          <a:p>
            <a:pPr algn="ctr"/>
            <a:r>
              <a:rPr lang="en-BE" dirty="0">
                <a:solidFill>
                  <a:schemeClr val="accent4"/>
                </a:solidFill>
                <a:latin typeface="Tahoma" panose="020B0604030504040204" pitchFamily="34" charset="0"/>
                <a:ea typeface="Tahoma" panose="020B0604030504040204" pitchFamily="34" charset="0"/>
                <a:cs typeface="Tahoma" panose="020B0604030504040204" pitchFamily="34" charset="0"/>
              </a:rPr>
              <a:t>Middle-office teams</a:t>
            </a:r>
          </a:p>
        </p:txBody>
      </p:sp>
      <p:sp>
        <p:nvSpPr>
          <p:cNvPr id="18" name="Rectangle 17"/>
          <p:cNvSpPr/>
          <p:nvPr/>
        </p:nvSpPr>
        <p:spPr>
          <a:xfrm>
            <a:off x="8110991" y="3691918"/>
            <a:ext cx="2779222" cy="369332"/>
          </a:xfrm>
          <a:prstGeom prst="rect">
            <a:avLst/>
          </a:prstGeom>
        </p:spPr>
        <p:txBody>
          <a:bodyPr wrap="none">
            <a:spAutoFit/>
          </a:bodyPr>
          <a:lstStyle/>
          <a:p>
            <a:pPr algn="ctr"/>
            <a:r>
              <a:rPr lang="en-BE" dirty="0">
                <a:solidFill>
                  <a:schemeClr val="accent4"/>
                </a:solidFill>
                <a:latin typeface="Tahoma" panose="020B0604030504040204" pitchFamily="34" charset="0"/>
                <a:ea typeface="Tahoma" panose="020B0604030504040204" pitchFamily="34" charset="0"/>
                <a:cs typeface="Tahoma" panose="020B0604030504040204" pitchFamily="34" charset="0"/>
              </a:rPr>
              <a:t>Economic research teams</a:t>
            </a:r>
          </a:p>
        </p:txBody>
      </p:sp>
      <p:sp>
        <p:nvSpPr>
          <p:cNvPr id="19" name="Rectangle 18"/>
          <p:cNvSpPr/>
          <p:nvPr/>
        </p:nvSpPr>
        <p:spPr>
          <a:xfrm>
            <a:off x="8042191" y="1722232"/>
            <a:ext cx="2916824" cy="369332"/>
          </a:xfrm>
          <a:prstGeom prst="rect">
            <a:avLst/>
          </a:prstGeom>
        </p:spPr>
        <p:txBody>
          <a:bodyPr wrap="none">
            <a:spAutoFit/>
          </a:bodyPr>
          <a:lstStyle/>
          <a:p>
            <a:pPr algn="ctr"/>
            <a:r>
              <a:rPr lang="en-BE" dirty="0">
                <a:solidFill>
                  <a:schemeClr val="accent4"/>
                </a:solidFill>
                <a:latin typeface="Tahoma" panose="020B0604030504040204" pitchFamily="34" charset="0"/>
                <a:ea typeface="Tahoma" panose="020B0604030504040204" pitchFamily="34" charset="0"/>
                <a:cs typeface="Tahoma" panose="020B0604030504040204" pitchFamily="34" charset="0"/>
              </a:rPr>
              <a:t>Investment strategy teams</a:t>
            </a:r>
          </a:p>
        </p:txBody>
      </p:sp>
      <p:sp>
        <p:nvSpPr>
          <p:cNvPr id="23" name="Right Arrow 22"/>
          <p:cNvSpPr/>
          <p:nvPr/>
        </p:nvSpPr>
        <p:spPr>
          <a:xfrm flipH="1">
            <a:off x="6780560" y="3086922"/>
            <a:ext cx="1800000" cy="309600"/>
          </a:xfrm>
          <a:prstGeom prst="rightArrow">
            <a:avLst>
              <a:gd name="adj1" fmla="val 26957"/>
              <a:gd name="adj2" fmla="val 47880"/>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Right Arrow 23"/>
          <p:cNvSpPr/>
          <p:nvPr/>
        </p:nvSpPr>
        <p:spPr>
          <a:xfrm rot="2145496" flipH="1">
            <a:off x="6701361" y="4421746"/>
            <a:ext cx="1800000" cy="309600"/>
          </a:xfrm>
          <a:prstGeom prst="rightArrow">
            <a:avLst>
              <a:gd name="adj1" fmla="val 28208"/>
              <a:gd name="adj2" fmla="val 47880"/>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Right Arrow 24"/>
          <p:cNvSpPr/>
          <p:nvPr/>
        </p:nvSpPr>
        <p:spPr>
          <a:xfrm rot="19454504" flipH="1" flipV="1">
            <a:off x="6701087" y="1752099"/>
            <a:ext cx="1800000" cy="309600"/>
          </a:xfrm>
          <a:prstGeom prst="rightArrow">
            <a:avLst>
              <a:gd name="adj1" fmla="val 25838"/>
              <a:gd name="adj2" fmla="val 47880"/>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Rectangle 25"/>
          <p:cNvSpPr/>
          <p:nvPr/>
        </p:nvSpPr>
        <p:spPr>
          <a:xfrm>
            <a:off x="4865341" y="3691918"/>
            <a:ext cx="1990353" cy="369332"/>
          </a:xfrm>
          <a:prstGeom prst="rect">
            <a:avLst/>
          </a:prstGeom>
        </p:spPr>
        <p:txBody>
          <a:bodyPr wrap="none">
            <a:spAutoFit/>
          </a:bodyPr>
          <a:lstStyle/>
          <a:p>
            <a:r>
              <a:rPr lang="en-BE" dirty="0">
                <a:solidFill>
                  <a:schemeClr val="bg1"/>
                </a:solidFill>
                <a:latin typeface="Tahoma" panose="020B0604030504040204" pitchFamily="34" charset="0"/>
                <a:ea typeface="Tahoma" panose="020B0604030504040204" pitchFamily="34" charset="0"/>
                <a:cs typeface="Tahoma" panose="020B0604030504040204" pitchFamily="34" charset="0"/>
              </a:rPr>
              <a:t>Portfolio manager</a:t>
            </a:r>
          </a:p>
        </p:txBody>
      </p:sp>
      <p:sp>
        <p:nvSpPr>
          <p:cNvPr id="29" name="Rectangle 28"/>
          <p:cNvSpPr/>
          <p:nvPr/>
        </p:nvSpPr>
        <p:spPr>
          <a:xfrm>
            <a:off x="845070" y="1249084"/>
            <a:ext cx="5042022" cy="1200329"/>
          </a:xfrm>
          <a:prstGeom prst="rect">
            <a:avLst/>
          </a:prstGeom>
          <a:noFill/>
          <a:ln w="19050"/>
        </p:spPr>
        <p:style>
          <a:lnRef idx="2">
            <a:schemeClr val="accent4"/>
          </a:lnRef>
          <a:fillRef idx="1">
            <a:schemeClr val="lt1"/>
          </a:fillRef>
          <a:effectRef idx="0">
            <a:schemeClr val="accent4"/>
          </a:effectRef>
          <a:fontRef idx="minor">
            <a:schemeClr val="dk1"/>
          </a:fontRef>
        </p:style>
        <p:txBody>
          <a:bodyPr wrap="square">
            <a:spAutoFit/>
          </a:bodyPr>
          <a:lstStyle/>
          <a:p>
            <a:r>
              <a:rPr lang="en-BE" sz="2400" b="1" dirty="0">
                <a:solidFill>
                  <a:schemeClr val="accent4"/>
                </a:solidFill>
                <a:latin typeface="Tahoma" panose="020B0604030504040204" pitchFamily="34" charset="0"/>
                <a:ea typeface="Tahoma" panose="020B0604030504040204" pitchFamily="34" charset="0"/>
                <a:cs typeface="Tahoma" panose="020B0604030504040204" pitchFamily="34" charset="0"/>
              </a:rPr>
              <a:t>Unclear</a:t>
            </a:r>
            <a:r>
              <a:rPr lang="en-BE" sz="2400" dirty="0">
                <a:solidFill>
                  <a:schemeClr val="bg1"/>
                </a:solidFill>
                <a:latin typeface="Tahoma" panose="020B0604030504040204" pitchFamily="34" charset="0"/>
                <a:ea typeface="Tahoma" panose="020B0604030504040204" pitchFamily="34" charset="0"/>
                <a:cs typeface="Tahoma" panose="020B0604030504040204" pitchFamily="34" charset="0"/>
              </a:rPr>
              <a:t> investment expectations.</a:t>
            </a:r>
          </a:p>
          <a:p>
            <a:r>
              <a:rPr lang="en-BE" sz="2400" b="1" dirty="0">
                <a:solidFill>
                  <a:schemeClr val="accent4"/>
                </a:solidFill>
                <a:latin typeface="Tahoma" panose="020B0604030504040204" pitchFamily="34" charset="0"/>
                <a:ea typeface="Tahoma" panose="020B0604030504040204" pitchFamily="34" charset="0"/>
                <a:cs typeface="Tahoma" panose="020B0604030504040204" pitchFamily="34" charset="0"/>
              </a:rPr>
              <a:t>Ineffective, costly, inaccessible</a:t>
            </a:r>
            <a:br>
              <a:rPr lang="en-BE" sz="2400" dirty="0">
                <a:solidFill>
                  <a:schemeClr val="bg1"/>
                </a:solidFill>
                <a:latin typeface="Tahoma" panose="020B0604030504040204" pitchFamily="34" charset="0"/>
                <a:ea typeface="Tahoma" panose="020B0604030504040204" pitchFamily="34" charset="0"/>
                <a:cs typeface="Tahoma" panose="020B0604030504040204" pitchFamily="34" charset="0"/>
              </a:rPr>
            </a:br>
            <a:r>
              <a:rPr lang="en-BE" sz="2400" dirty="0">
                <a:solidFill>
                  <a:schemeClr val="bg1"/>
                </a:solidFill>
                <a:latin typeface="Tahoma" panose="020B0604030504040204" pitchFamily="34" charset="0"/>
                <a:ea typeface="Tahoma" panose="020B0604030504040204" pitchFamily="34" charset="0"/>
                <a:cs typeface="Tahoma" panose="020B0604030504040204" pitchFamily="34" charset="0"/>
              </a:rPr>
              <a:t>portfolio management.</a:t>
            </a:r>
          </a:p>
        </p:txBody>
      </p:sp>
      <p:sp>
        <p:nvSpPr>
          <p:cNvPr id="33" name="Title 1"/>
          <p:cNvSpPr>
            <a:spLocks noGrp="1"/>
          </p:cNvSpPr>
          <p:nvPr>
            <p:ph type="title"/>
          </p:nvPr>
        </p:nvSpPr>
        <p:spPr>
          <a:xfrm>
            <a:off x="838200" y="365125"/>
            <a:ext cx="5040000" cy="1325563"/>
          </a:xfrm>
        </p:spPr>
        <p:txBody>
          <a:bodyPr>
            <a:normAutofit/>
          </a:bodyPr>
          <a:lstStyle/>
          <a:p>
            <a:r>
              <a:rPr lang="en-BE" sz="3600" b="1" dirty="0">
                <a:solidFill>
                  <a:schemeClr val="accent4"/>
                </a:solidFill>
                <a:latin typeface="Tahoma" panose="020B0604030504040204" pitchFamily="34" charset="0"/>
                <a:ea typeface="Tahoma" panose="020B0604030504040204" pitchFamily="34" charset="0"/>
                <a:cs typeface="Tahoma" panose="020B0604030504040204" pitchFamily="34" charset="0"/>
              </a:rPr>
              <a:t>Background</a:t>
            </a:r>
            <a:br>
              <a:rPr lang="en-BE" sz="3600" b="1" dirty="0">
                <a:solidFill>
                  <a:schemeClr val="accent4"/>
                </a:solidFill>
                <a:latin typeface="Tahoma" panose="020B0604030504040204" pitchFamily="34" charset="0"/>
                <a:ea typeface="Tahoma" panose="020B0604030504040204" pitchFamily="34" charset="0"/>
                <a:cs typeface="Tahoma" panose="020B0604030504040204" pitchFamily="34" charset="0"/>
              </a:rPr>
            </a:br>
            <a:endParaRPr lang="en-GB" sz="3600" dirty="0"/>
          </a:p>
        </p:txBody>
      </p:sp>
      <p:sp>
        <p:nvSpPr>
          <p:cNvPr id="34" name="Rectangle 33"/>
          <p:cNvSpPr/>
          <p:nvPr/>
        </p:nvSpPr>
        <p:spPr>
          <a:xfrm>
            <a:off x="2537134" y="2673087"/>
            <a:ext cx="2268000" cy="369332"/>
          </a:xfrm>
          <a:prstGeom prst="rect">
            <a:avLst/>
          </a:prstGeom>
          <a:solidFill>
            <a:schemeClr val="accent4">
              <a:lumMod val="60000"/>
              <a:lumOff val="40000"/>
            </a:schemeClr>
          </a:solidFill>
        </p:spPr>
        <p:style>
          <a:lnRef idx="1">
            <a:schemeClr val="accent4"/>
          </a:lnRef>
          <a:fillRef idx="2">
            <a:schemeClr val="accent4"/>
          </a:fillRef>
          <a:effectRef idx="1">
            <a:schemeClr val="accent4"/>
          </a:effectRef>
          <a:fontRef idx="minor">
            <a:schemeClr val="dk1"/>
          </a:fontRef>
        </p:style>
        <p:txBody>
          <a:bodyPr wrap="none">
            <a:spAutoFit/>
          </a:bodyPr>
          <a:lstStyle/>
          <a:p>
            <a:pPr algn="ctr"/>
            <a:r>
              <a:rPr lang="en-GB" dirty="0">
                <a:solidFill>
                  <a:schemeClr val="tx1"/>
                </a:solidFill>
                <a:latin typeface="Tahoma" panose="020B0604030504040204" pitchFamily="34" charset="0"/>
                <a:ea typeface="Tahoma" panose="020B0604030504040204" pitchFamily="34" charset="0"/>
                <a:cs typeface="Tahoma" panose="020B0604030504040204" pitchFamily="34" charset="0"/>
              </a:rPr>
              <a:t>Broad</a:t>
            </a:r>
            <a:r>
              <a:rPr lang="en-BE" dirty="0">
                <a:solidFill>
                  <a:schemeClr val="tx1"/>
                </a:solidFill>
                <a:latin typeface="Tahoma" panose="020B0604030504040204" pitchFamily="34" charset="0"/>
                <a:ea typeface="Tahoma" panose="020B0604030504040204" pitchFamily="34" charset="0"/>
                <a:cs typeface="Tahoma" panose="020B0604030504040204" pitchFamily="34" charset="0"/>
              </a:rPr>
              <a:t> risk profile</a:t>
            </a:r>
          </a:p>
        </p:txBody>
      </p:sp>
      <p:sp>
        <p:nvSpPr>
          <p:cNvPr id="35" name="Rectangle 34"/>
          <p:cNvSpPr/>
          <p:nvPr/>
        </p:nvSpPr>
        <p:spPr>
          <a:xfrm>
            <a:off x="2520259" y="3446434"/>
            <a:ext cx="2266326" cy="646331"/>
          </a:xfrm>
          <a:prstGeom prst="rect">
            <a:avLst/>
          </a:prstGeom>
          <a:solidFill>
            <a:schemeClr val="accent4">
              <a:lumMod val="60000"/>
              <a:lumOff val="40000"/>
            </a:schemeClr>
          </a:solidFill>
        </p:spPr>
        <p:style>
          <a:lnRef idx="1">
            <a:schemeClr val="accent4"/>
          </a:lnRef>
          <a:fillRef idx="2">
            <a:schemeClr val="accent4"/>
          </a:fillRef>
          <a:effectRef idx="1">
            <a:schemeClr val="accent4"/>
          </a:effectRef>
          <a:fontRef idx="minor">
            <a:schemeClr val="dk1"/>
          </a:fontRef>
        </p:style>
        <p:txBody>
          <a:bodyPr wrap="none">
            <a:spAutoFit/>
          </a:bodyPr>
          <a:lstStyle/>
          <a:p>
            <a:pPr algn="ctr"/>
            <a:r>
              <a:rPr lang="en-GB" dirty="0">
                <a:solidFill>
                  <a:schemeClr val="tx1"/>
                </a:solidFill>
                <a:latin typeface="Tahoma" panose="020B0604030504040204" pitchFamily="34" charset="0"/>
                <a:ea typeface="Tahoma" panose="020B0604030504040204" pitchFamily="34" charset="0"/>
                <a:cs typeface="Tahoma" panose="020B0604030504040204" pitchFamily="34" charset="0"/>
              </a:rPr>
              <a:t>T</a:t>
            </a:r>
            <a:r>
              <a:rPr lang="en-BE" dirty="0">
                <a:solidFill>
                  <a:schemeClr val="tx1"/>
                </a:solidFill>
                <a:latin typeface="Tahoma" panose="020B0604030504040204" pitchFamily="34" charset="0"/>
                <a:ea typeface="Tahoma" panose="020B0604030504040204" pitchFamily="34" charset="0"/>
                <a:cs typeface="Tahoma" panose="020B0604030504040204" pitchFamily="34" charset="0"/>
              </a:rPr>
              <a:t>raditional </a:t>
            </a:r>
          </a:p>
          <a:p>
            <a:pPr algn="ctr"/>
            <a:r>
              <a:rPr lang="en-BE" dirty="0">
                <a:solidFill>
                  <a:schemeClr val="tx1"/>
                </a:solidFill>
                <a:latin typeface="Tahoma" panose="020B0604030504040204" pitchFamily="34" charset="0"/>
                <a:ea typeface="Tahoma" panose="020B0604030504040204" pitchFamily="34" charset="0"/>
                <a:cs typeface="Tahoma" panose="020B0604030504040204" pitchFamily="34" charset="0"/>
              </a:rPr>
              <a:t>investment solutions</a:t>
            </a:r>
          </a:p>
        </p:txBody>
      </p:sp>
    </p:spTree>
    <p:extLst>
      <p:ext uri="{BB962C8B-B14F-4D97-AF65-F5344CB8AC3E}">
        <p14:creationId xmlns:p14="http://schemas.microsoft.com/office/powerpoint/2010/main" val="1717683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5040000" cy="1325563"/>
          </a:xfrm>
        </p:spPr>
        <p:txBody>
          <a:bodyPr>
            <a:normAutofit/>
          </a:bodyPr>
          <a:lstStyle/>
          <a:p>
            <a:r>
              <a:rPr lang="en-BE" sz="3600" b="1" dirty="0">
                <a:solidFill>
                  <a:schemeClr val="accent4"/>
                </a:solidFill>
                <a:latin typeface="Tahoma" panose="020B0604030504040204" pitchFamily="34" charset="0"/>
                <a:ea typeface="Tahoma" panose="020B0604030504040204" pitchFamily="34" charset="0"/>
                <a:cs typeface="Tahoma" panose="020B0604030504040204" pitchFamily="34" charset="0"/>
              </a:rPr>
              <a:t>Coming up...</a:t>
            </a:r>
            <a:br>
              <a:rPr lang="en-BE" sz="3600" b="1" dirty="0">
                <a:solidFill>
                  <a:schemeClr val="accent4"/>
                </a:solidFill>
                <a:latin typeface="Tahoma" panose="020B0604030504040204" pitchFamily="34" charset="0"/>
                <a:ea typeface="Tahoma" panose="020B0604030504040204" pitchFamily="34" charset="0"/>
                <a:cs typeface="Tahoma" panose="020B0604030504040204" pitchFamily="34" charset="0"/>
              </a:rPr>
            </a:br>
            <a:endParaRPr lang="en-GB" sz="3600" dirty="0"/>
          </a:p>
        </p:txBody>
      </p:sp>
      <p:sp>
        <p:nvSpPr>
          <p:cNvPr id="5" name="Rectangle 4"/>
          <p:cNvSpPr/>
          <p:nvPr/>
        </p:nvSpPr>
        <p:spPr>
          <a:xfrm>
            <a:off x="6320670" y="1495525"/>
            <a:ext cx="5040000" cy="4893647"/>
          </a:xfrm>
          <a:prstGeom prst="rect">
            <a:avLst/>
          </a:prstGeom>
        </p:spPr>
        <p:txBody>
          <a:bodyPr wrap="square">
            <a:spAutoFit/>
          </a:bodyPr>
          <a:lstStyle/>
          <a:p>
            <a:pPr marL="457200" indent="-457200">
              <a:buAutoNum type="arabicPeriod"/>
            </a:pPr>
            <a:r>
              <a:rPr lang="en-BE" sz="2400" dirty="0">
                <a:solidFill>
                  <a:schemeClr val="bg1"/>
                </a:solidFill>
                <a:latin typeface="Tahoma" panose="020B0604030504040204" pitchFamily="34" charset="0"/>
                <a:ea typeface="Tahoma" panose="020B0604030504040204" pitchFamily="34" charset="0"/>
                <a:cs typeface="Tahoma" panose="020B0604030504040204" pitchFamily="34" charset="0"/>
              </a:rPr>
              <a:t>Background</a:t>
            </a:r>
          </a:p>
          <a:p>
            <a:pPr marL="457200" indent="-457200">
              <a:buAutoNum type="arabicPeriod"/>
            </a:pPr>
            <a:endParaRPr lang="en-BE" sz="2400" b="1" dirty="0">
              <a:solidFill>
                <a:schemeClr val="bg1"/>
              </a:solidFill>
              <a:latin typeface="Tahoma" panose="020B0604030504040204" pitchFamily="34" charset="0"/>
              <a:ea typeface="Tahoma" panose="020B0604030504040204" pitchFamily="34" charset="0"/>
              <a:cs typeface="Tahoma" panose="020B0604030504040204" pitchFamily="34" charset="0"/>
            </a:endParaRPr>
          </a:p>
          <a:p>
            <a:pPr marL="457200" indent="-457200">
              <a:buAutoNum type="arabicPeriod"/>
            </a:pPr>
            <a:r>
              <a:rPr lang="en-BE" sz="2400" b="1" dirty="0">
                <a:solidFill>
                  <a:schemeClr val="accent4"/>
                </a:solidFill>
                <a:latin typeface="Tahoma" panose="020B0604030504040204" pitchFamily="34" charset="0"/>
                <a:ea typeface="Tahoma" panose="020B0604030504040204" pitchFamily="34" charset="0"/>
                <a:cs typeface="Tahoma" panose="020B0604030504040204" pitchFamily="34" charset="0"/>
              </a:rPr>
              <a:t>Introduction</a:t>
            </a:r>
          </a:p>
          <a:p>
            <a:pPr marL="457200" indent="-457200">
              <a:buAutoNum type="arabicPeriod"/>
            </a:pPr>
            <a:endParaRPr lang="en-BE" sz="2400" dirty="0">
              <a:solidFill>
                <a:schemeClr val="bg1"/>
              </a:solidFill>
              <a:latin typeface="Tahoma" panose="020B0604030504040204" pitchFamily="34" charset="0"/>
              <a:ea typeface="Tahoma" panose="020B0604030504040204" pitchFamily="34" charset="0"/>
              <a:cs typeface="Tahoma" panose="020B0604030504040204" pitchFamily="34" charset="0"/>
            </a:endParaRPr>
          </a:p>
          <a:p>
            <a:pPr marL="457200" indent="-457200">
              <a:buAutoNum type="arabicPeriod"/>
            </a:pPr>
            <a:r>
              <a:rPr lang="en-BE" sz="2400" dirty="0">
                <a:solidFill>
                  <a:schemeClr val="bg1"/>
                </a:solidFill>
                <a:latin typeface="Tahoma" panose="020B0604030504040204" pitchFamily="34" charset="0"/>
                <a:ea typeface="Tahoma" panose="020B0604030504040204" pitchFamily="34" charset="0"/>
                <a:cs typeface="Tahoma" panose="020B0604030504040204" pitchFamily="34" charset="0"/>
              </a:rPr>
              <a:t>Research question</a:t>
            </a:r>
          </a:p>
          <a:p>
            <a:pPr marL="457200" indent="-457200">
              <a:buAutoNum type="arabicPeriod"/>
            </a:pPr>
            <a:endParaRPr lang="en-BE" sz="2400" dirty="0">
              <a:solidFill>
                <a:schemeClr val="bg1"/>
              </a:solidFill>
              <a:latin typeface="Tahoma" panose="020B0604030504040204" pitchFamily="34" charset="0"/>
              <a:ea typeface="Tahoma" panose="020B0604030504040204" pitchFamily="34" charset="0"/>
              <a:cs typeface="Tahoma" panose="020B0604030504040204" pitchFamily="34" charset="0"/>
            </a:endParaRPr>
          </a:p>
          <a:p>
            <a:pPr marL="457200" indent="-457200">
              <a:buAutoNum type="arabicPeriod"/>
            </a:pPr>
            <a:r>
              <a:rPr lang="en-BE" sz="2400" dirty="0">
                <a:solidFill>
                  <a:schemeClr val="bg1"/>
                </a:solidFill>
                <a:latin typeface="Tahoma" panose="020B0604030504040204" pitchFamily="34" charset="0"/>
                <a:ea typeface="Tahoma" panose="020B0604030504040204" pitchFamily="34" charset="0"/>
                <a:cs typeface="Tahoma" panose="020B0604030504040204" pitchFamily="34" charset="0"/>
              </a:rPr>
              <a:t>Data</a:t>
            </a:r>
          </a:p>
          <a:p>
            <a:pPr marL="457200" indent="-457200">
              <a:buAutoNum type="arabicPeriod"/>
            </a:pPr>
            <a:endParaRPr lang="en-BE" sz="2400" dirty="0">
              <a:solidFill>
                <a:schemeClr val="bg1"/>
              </a:solidFill>
              <a:latin typeface="Tahoma" panose="020B0604030504040204" pitchFamily="34" charset="0"/>
              <a:ea typeface="Tahoma" panose="020B0604030504040204" pitchFamily="34" charset="0"/>
              <a:cs typeface="Tahoma" panose="020B0604030504040204" pitchFamily="34" charset="0"/>
            </a:endParaRPr>
          </a:p>
          <a:p>
            <a:pPr marL="457200" indent="-457200">
              <a:buAutoNum type="arabicPeriod"/>
            </a:pPr>
            <a:r>
              <a:rPr lang="en-BE" sz="2400" dirty="0">
                <a:solidFill>
                  <a:schemeClr val="bg1"/>
                </a:solidFill>
                <a:latin typeface="Tahoma" panose="020B0604030504040204" pitchFamily="34" charset="0"/>
                <a:ea typeface="Tahoma" panose="020B0604030504040204" pitchFamily="34" charset="0"/>
                <a:cs typeface="Tahoma" panose="020B0604030504040204" pitchFamily="34" charset="0"/>
              </a:rPr>
              <a:t>Analysis</a:t>
            </a:r>
          </a:p>
          <a:p>
            <a:pPr marL="457200" indent="-457200">
              <a:buAutoNum type="arabicPeriod"/>
            </a:pPr>
            <a:endParaRPr lang="en-BE" sz="2400" dirty="0">
              <a:solidFill>
                <a:schemeClr val="bg1"/>
              </a:solidFill>
              <a:latin typeface="Tahoma" panose="020B0604030504040204" pitchFamily="34" charset="0"/>
              <a:ea typeface="Tahoma" panose="020B0604030504040204" pitchFamily="34" charset="0"/>
              <a:cs typeface="Tahoma" panose="020B0604030504040204" pitchFamily="34" charset="0"/>
            </a:endParaRPr>
          </a:p>
          <a:p>
            <a:pPr marL="457200" indent="-457200">
              <a:buAutoNum type="arabicPeriod"/>
            </a:pPr>
            <a:r>
              <a:rPr lang="en-BE" sz="2400" dirty="0">
                <a:solidFill>
                  <a:schemeClr val="bg1"/>
                </a:solidFill>
                <a:latin typeface="Tahoma" panose="020B0604030504040204" pitchFamily="34" charset="0"/>
                <a:ea typeface="Tahoma" panose="020B0604030504040204" pitchFamily="34" charset="0"/>
                <a:cs typeface="Tahoma" panose="020B0604030504040204" pitchFamily="34" charset="0"/>
              </a:rPr>
              <a:t>Results</a:t>
            </a:r>
          </a:p>
          <a:p>
            <a:pPr marL="457200" indent="-457200">
              <a:buAutoNum type="arabicPeriod"/>
            </a:pPr>
            <a:endParaRPr lang="en-BE" sz="2400" dirty="0">
              <a:solidFill>
                <a:schemeClr val="bg1"/>
              </a:solidFill>
              <a:latin typeface="Tahoma" panose="020B0604030504040204" pitchFamily="34" charset="0"/>
              <a:ea typeface="Tahoma" panose="020B0604030504040204" pitchFamily="34" charset="0"/>
              <a:cs typeface="Tahoma" panose="020B0604030504040204" pitchFamily="34" charset="0"/>
            </a:endParaRPr>
          </a:p>
          <a:p>
            <a:pPr marL="457200" indent="-457200">
              <a:buAutoNum type="arabicPeriod"/>
            </a:pPr>
            <a:r>
              <a:rPr lang="en-GB" sz="2400" dirty="0">
                <a:solidFill>
                  <a:schemeClr val="bg1"/>
                </a:solidFill>
                <a:latin typeface="Tahoma" panose="020B0604030504040204" pitchFamily="34" charset="0"/>
                <a:ea typeface="Tahoma" panose="020B0604030504040204" pitchFamily="34" charset="0"/>
                <a:cs typeface="Tahoma" panose="020B0604030504040204" pitchFamily="34" charset="0"/>
              </a:rPr>
              <a:t>Scaling </a:t>
            </a:r>
            <a:r>
              <a:rPr lang="en-BE" sz="2400" dirty="0">
                <a:solidFill>
                  <a:schemeClr val="bg1"/>
                </a:solidFill>
                <a:latin typeface="Tahoma" panose="020B0604030504040204" pitchFamily="34" charset="0"/>
                <a:ea typeface="Tahoma" panose="020B0604030504040204" pitchFamily="34" charset="0"/>
                <a:cs typeface="Tahoma" panose="020B0604030504040204" pitchFamily="34" charset="0"/>
              </a:rPr>
              <a:t>&amp;</a:t>
            </a:r>
            <a:r>
              <a:rPr lang="en-GB" sz="2400" dirty="0">
                <a:solidFill>
                  <a:schemeClr val="bg1"/>
                </a:solidFill>
                <a:latin typeface="Tahoma" panose="020B0604030504040204" pitchFamily="34" charset="0"/>
                <a:ea typeface="Tahoma" panose="020B0604030504040204" pitchFamily="34" charset="0"/>
                <a:cs typeface="Tahoma" panose="020B0604030504040204" pitchFamily="34" charset="0"/>
              </a:rPr>
              <a:t> Cloud Deployment</a:t>
            </a:r>
            <a:endParaRPr lang="en-BE" sz="24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pic>
        <p:nvPicPr>
          <p:cNvPr id="13" name="Content Placeholder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838200" y="1495525"/>
            <a:ext cx="4680000" cy="4680000"/>
          </a:xfrm>
          <a:prstGeom prst="rect">
            <a:avLst/>
          </a:prstGeom>
          <a:ln>
            <a:noFill/>
          </a:ln>
          <a:effectLst>
            <a:softEdge rad="112500"/>
          </a:effectLst>
        </p:spPr>
      </p:pic>
    </p:spTree>
    <p:extLst>
      <p:ext uri="{BB962C8B-B14F-4D97-AF65-F5344CB8AC3E}">
        <p14:creationId xmlns:p14="http://schemas.microsoft.com/office/powerpoint/2010/main" val="17489412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838200" y="365125"/>
            <a:ext cx="5040000" cy="1325563"/>
          </a:xfrm>
        </p:spPr>
        <p:txBody>
          <a:bodyPr>
            <a:normAutofit/>
          </a:bodyPr>
          <a:lstStyle/>
          <a:p>
            <a:r>
              <a:rPr lang="en-BE" sz="3600" b="1" dirty="0">
                <a:solidFill>
                  <a:schemeClr val="accent4"/>
                </a:solidFill>
                <a:latin typeface="Tahoma" panose="020B0604030504040204" pitchFamily="34" charset="0"/>
                <a:ea typeface="Tahoma" panose="020B0604030504040204" pitchFamily="34" charset="0"/>
                <a:cs typeface="Tahoma" panose="020B0604030504040204" pitchFamily="34" charset="0"/>
              </a:rPr>
              <a:t>Introduction (1/2)</a:t>
            </a:r>
            <a:br>
              <a:rPr lang="en-BE" sz="3600" b="1" dirty="0">
                <a:solidFill>
                  <a:schemeClr val="accent4"/>
                </a:solidFill>
                <a:latin typeface="Tahoma" panose="020B0604030504040204" pitchFamily="34" charset="0"/>
                <a:ea typeface="Tahoma" panose="020B0604030504040204" pitchFamily="34" charset="0"/>
                <a:cs typeface="Tahoma" panose="020B0604030504040204" pitchFamily="34" charset="0"/>
              </a:rPr>
            </a:br>
            <a:endParaRPr lang="en-GB" sz="3600" dirty="0"/>
          </a:p>
        </p:txBody>
      </p:sp>
      <p:graphicFrame>
        <p:nvGraphicFramePr>
          <p:cNvPr id="7" name="Table 6"/>
          <p:cNvGraphicFramePr>
            <a:graphicFrameLocks noGrp="1"/>
          </p:cNvGraphicFramePr>
          <p:nvPr>
            <p:extLst>
              <p:ext uri="{D42A27DB-BD31-4B8C-83A1-F6EECF244321}">
                <p14:modId xmlns:p14="http://schemas.microsoft.com/office/powerpoint/2010/main" val="3652805249"/>
              </p:ext>
            </p:extLst>
          </p:nvPr>
        </p:nvGraphicFramePr>
        <p:xfrm>
          <a:off x="838200" y="1255348"/>
          <a:ext cx="10519200" cy="741680"/>
        </p:xfrm>
        <a:graphic>
          <a:graphicData uri="http://schemas.openxmlformats.org/drawingml/2006/table">
            <a:tbl>
              <a:tblPr firstRow="1" bandRow="1">
                <a:tableStyleId>{ED083AE6-46FA-4A59-8FB0-9F97EB10719F}</a:tableStyleId>
              </a:tblPr>
              <a:tblGrid>
                <a:gridCol w="1800000">
                  <a:extLst>
                    <a:ext uri="{9D8B030D-6E8A-4147-A177-3AD203B41FA5}">
                      <a16:colId xmlns:a16="http://schemas.microsoft.com/office/drawing/2014/main" val="2845166334"/>
                    </a:ext>
                  </a:extLst>
                </a:gridCol>
                <a:gridCol w="8719200">
                  <a:extLst>
                    <a:ext uri="{9D8B030D-6E8A-4147-A177-3AD203B41FA5}">
                      <a16:colId xmlns:a16="http://schemas.microsoft.com/office/drawing/2014/main" val="3957510034"/>
                    </a:ext>
                  </a:extLst>
                </a:gridCol>
              </a:tblGrid>
              <a:tr h="370840">
                <a:tc>
                  <a:txBody>
                    <a:bodyPr/>
                    <a:lstStyle/>
                    <a:p>
                      <a:r>
                        <a:rPr lang="en-GB" dirty="0">
                          <a:latin typeface="Tahoma" panose="020B0604030504040204" pitchFamily="34" charset="0"/>
                          <a:ea typeface="Tahoma" panose="020B0604030504040204" pitchFamily="34" charset="0"/>
                          <a:cs typeface="Tahoma" panose="020B0604030504040204" pitchFamily="34" charset="0"/>
                        </a:rPr>
                        <a:t>Objective</a:t>
                      </a:r>
                    </a:p>
                  </a:txBody>
                  <a:tcPr>
                    <a:lnB w="12700" cap="flat" cmpd="sng" algn="ctr">
                      <a:solidFill>
                        <a:schemeClr val="tx1"/>
                      </a:solidFill>
                      <a:prstDash val="solid"/>
                      <a:round/>
                      <a:headEnd type="none" w="med" len="med"/>
                      <a:tailEnd type="none" w="med" len="med"/>
                    </a:lnB>
                    <a:solidFill>
                      <a:schemeClr val="accent4"/>
                    </a:solidFill>
                  </a:tcPr>
                </a:tc>
                <a:tc>
                  <a:txBody>
                    <a:bodyPr/>
                    <a:lstStyle/>
                    <a:p>
                      <a:r>
                        <a:rPr lang="en-BE" b="0" dirty="0">
                          <a:solidFill>
                            <a:schemeClr val="bg1"/>
                          </a:solidFill>
                          <a:latin typeface="Tahoma" panose="020B0604030504040204" pitchFamily="34" charset="0"/>
                          <a:ea typeface="Tahoma" panose="020B0604030504040204" pitchFamily="34" charset="0"/>
                          <a:cs typeface="Tahoma" panose="020B0604030504040204" pitchFamily="34" charset="0"/>
                        </a:rPr>
                        <a:t>D</a:t>
                      </a:r>
                      <a:r>
                        <a:rPr lang="en-GB" b="0" dirty="0" err="1">
                          <a:solidFill>
                            <a:schemeClr val="bg1"/>
                          </a:solidFill>
                          <a:latin typeface="Tahoma" panose="020B0604030504040204" pitchFamily="34" charset="0"/>
                          <a:ea typeface="Tahoma" panose="020B0604030504040204" pitchFamily="34" charset="0"/>
                          <a:cs typeface="Tahoma" panose="020B0604030504040204" pitchFamily="34" charset="0"/>
                        </a:rPr>
                        <a:t>etermine</a:t>
                      </a:r>
                      <a:r>
                        <a:rPr lang="en-GB" b="0" dirty="0">
                          <a:solidFill>
                            <a:schemeClr val="bg1"/>
                          </a:solidFill>
                          <a:latin typeface="Tahoma" panose="020B0604030504040204" pitchFamily="34" charset="0"/>
                          <a:ea typeface="Tahoma" panose="020B0604030504040204" pitchFamily="34" charset="0"/>
                          <a:cs typeface="Tahoma" panose="020B0604030504040204" pitchFamily="34" charset="0"/>
                        </a:rPr>
                        <a:t> the </a:t>
                      </a:r>
                      <a:r>
                        <a:rPr lang="en-BE" b="0" dirty="0">
                          <a:solidFill>
                            <a:schemeClr val="bg1"/>
                          </a:solidFill>
                          <a:latin typeface="Tahoma" panose="020B0604030504040204" pitchFamily="34" charset="0"/>
                          <a:ea typeface="Tahoma" panose="020B0604030504040204" pitchFamily="34" charset="0"/>
                          <a:cs typeface="Tahoma" panose="020B0604030504040204" pitchFamily="34" charset="0"/>
                        </a:rPr>
                        <a:t>unique,</a:t>
                      </a:r>
                      <a:r>
                        <a:rPr lang="en-BE" b="0" baseline="0" dirty="0">
                          <a:solidFill>
                            <a:schemeClr val="bg1"/>
                          </a:solidFill>
                          <a:latin typeface="Tahoma" panose="020B0604030504040204" pitchFamily="34" charset="0"/>
                          <a:ea typeface="Tahoma" panose="020B0604030504040204" pitchFamily="34" charset="0"/>
                          <a:cs typeface="Tahoma" panose="020B0604030504040204" pitchFamily="34" charset="0"/>
                        </a:rPr>
                        <a:t> </a:t>
                      </a:r>
                      <a:r>
                        <a:rPr lang="en-US" b="0" dirty="0">
                          <a:solidFill>
                            <a:schemeClr val="bg1"/>
                          </a:solidFill>
                          <a:latin typeface="Tahoma" panose="020B0604030504040204" pitchFamily="34" charset="0"/>
                          <a:ea typeface="Tahoma" panose="020B0604030504040204" pitchFamily="34" charset="0"/>
                          <a:cs typeface="Tahoma" panose="020B0604030504040204" pitchFamily="34" charset="0"/>
                        </a:rPr>
                        <a:t>optimal investment strategies for user-specified parameters</a:t>
                      </a:r>
                      <a:r>
                        <a:rPr lang="en-BE" b="0" dirty="0">
                          <a:solidFill>
                            <a:schemeClr val="bg1"/>
                          </a:solidFill>
                          <a:latin typeface="Tahoma" panose="020B0604030504040204" pitchFamily="34" charset="0"/>
                          <a:ea typeface="Tahoma" panose="020B0604030504040204" pitchFamily="34" charset="0"/>
                          <a:cs typeface="Tahoma" panose="020B0604030504040204" pitchFamily="34" charset="0"/>
                        </a:rPr>
                        <a:t>.</a:t>
                      </a:r>
                      <a:endParaRPr lang="en-GB" b="0" dirty="0">
                        <a:latin typeface="Tahoma" panose="020B0604030504040204" pitchFamily="34" charset="0"/>
                        <a:ea typeface="Tahoma" panose="020B0604030504040204" pitchFamily="34" charset="0"/>
                        <a:cs typeface="Tahoma" panose="020B0604030504040204" pitchFamily="34" charset="0"/>
                      </a:endParaRPr>
                    </a:p>
                  </a:txBody>
                  <a:tcPr/>
                </a:tc>
                <a:extLst>
                  <a:ext uri="{0D108BD9-81ED-4DB2-BD59-A6C34878D82A}">
                    <a16:rowId xmlns:a16="http://schemas.microsoft.com/office/drawing/2014/main" val="362603185"/>
                  </a:ext>
                </a:extLst>
              </a:tr>
              <a:tr h="370840">
                <a:tc>
                  <a:txBody>
                    <a:bodyPr/>
                    <a:lstStyle/>
                    <a:p>
                      <a:r>
                        <a:rPr lang="en-GB" b="1" dirty="0">
                          <a:latin typeface="Tahoma" panose="020B0604030504040204" pitchFamily="34" charset="0"/>
                          <a:ea typeface="Tahoma" panose="020B0604030504040204" pitchFamily="34" charset="0"/>
                          <a:cs typeface="Tahoma" panose="020B0604030504040204" pitchFamily="34" charset="0"/>
                        </a:rPr>
                        <a:t>In support</a:t>
                      </a:r>
                    </a:p>
                  </a:txBody>
                  <a:tcPr>
                    <a:lnT w="12700" cap="flat" cmpd="sng" algn="ctr">
                      <a:solidFill>
                        <a:schemeClr val="tx1"/>
                      </a:solidFill>
                      <a:prstDash val="solid"/>
                      <a:round/>
                      <a:headEnd type="none" w="med" len="med"/>
                      <a:tailEnd type="none" w="med" len="med"/>
                    </a:lnT>
                    <a:solidFill>
                      <a:schemeClr val="accent4"/>
                    </a:solidFill>
                  </a:tcPr>
                </a:tc>
                <a:tc>
                  <a:txBody>
                    <a:bodyPr/>
                    <a:lstStyle/>
                    <a:p>
                      <a:r>
                        <a:rPr lang="en-GB" dirty="0">
                          <a:solidFill>
                            <a:schemeClr val="bg1"/>
                          </a:solidFill>
                          <a:latin typeface="Tahoma" panose="020B0604030504040204" pitchFamily="34" charset="0"/>
                          <a:ea typeface="Tahoma" panose="020B0604030504040204" pitchFamily="34" charset="0"/>
                          <a:cs typeface="Tahoma" panose="020B0604030504040204" pitchFamily="34" charset="0"/>
                        </a:rPr>
                        <a:t>W</a:t>
                      </a:r>
                      <a:r>
                        <a:rPr lang="en-BE" dirty="0">
                          <a:solidFill>
                            <a:schemeClr val="bg1"/>
                          </a:solidFill>
                          <a:latin typeface="Tahoma" panose="020B0604030504040204" pitchFamily="34" charset="0"/>
                          <a:ea typeface="Tahoma" panose="020B0604030504040204" pitchFamily="34" charset="0"/>
                          <a:cs typeface="Tahoma" panose="020B0604030504040204" pitchFamily="34" charset="0"/>
                        </a:rPr>
                        <a:t>e </a:t>
                      </a:r>
                      <a:r>
                        <a:rPr lang="en-GB" dirty="0">
                          <a:solidFill>
                            <a:schemeClr val="bg1"/>
                          </a:solidFill>
                          <a:latin typeface="Tahoma" panose="020B0604030504040204" pitchFamily="34" charset="0"/>
                          <a:ea typeface="Tahoma" panose="020B0604030504040204" pitchFamily="34" charset="0"/>
                          <a:cs typeface="Tahoma" panose="020B0604030504040204" pitchFamily="34" charset="0"/>
                        </a:rPr>
                        <a:t>consider a range of sub-questions.</a:t>
                      </a:r>
                    </a:p>
                  </a:txBody>
                  <a:tcPr/>
                </a:tc>
                <a:extLst>
                  <a:ext uri="{0D108BD9-81ED-4DB2-BD59-A6C34878D82A}">
                    <a16:rowId xmlns:a16="http://schemas.microsoft.com/office/drawing/2014/main" val="1406797653"/>
                  </a:ext>
                </a:extLst>
              </a:tr>
            </a:tbl>
          </a:graphicData>
        </a:graphic>
      </p:graphicFrame>
      <p:sp>
        <p:nvSpPr>
          <p:cNvPr id="9" name="Chevron 8"/>
          <p:cNvSpPr/>
          <p:nvPr/>
        </p:nvSpPr>
        <p:spPr>
          <a:xfrm rot="5400000">
            <a:off x="5917800" y="1915728"/>
            <a:ext cx="360000" cy="720000"/>
          </a:xfrm>
          <a:prstGeom prst="chevron">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graphicFrame>
        <p:nvGraphicFramePr>
          <p:cNvPr id="12" name="Table 11"/>
          <p:cNvGraphicFramePr>
            <a:graphicFrameLocks noGrp="1"/>
          </p:cNvGraphicFramePr>
          <p:nvPr>
            <p:extLst>
              <p:ext uri="{D42A27DB-BD31-4B8C-83A1-F6EECF244321}">
                <p14:modId xmlns:p14="http://schemas.microsoft.com/office/powerpoint/2010/main" val="2425975005"/>
              </p:ext>
            </p:extLst>
          </p:nvPr>
        </p:nvGraphicFramePr>
        <p:xfrm>
          <a:off x="838200" y="2554428"/>
          <a:ext cx="10519200" cy="1463040"/>
        </p:xfrm>
        <a:graphic>
          <a:graphicData uri="http://schemas.openxmlformats.org/drawingml/2006/table">
            <a:tbl>
              <a:tblPr firstRow="1" bandRow="1">
                <a:tableStyleId>{ED083AE6-46FA-4A59-8FB0-9F97EB10719F}</a:tableStyleId>
              </a:tblPr>
              <a:tblGrid>
                <a:gridCol w="1800000">
                  <a:extLst>
                    <a:ext uri="{9D8B030D-6E8A-4147-A177-3AD203B41FA5}">
                      <a16:colId xmlns:a16="http://schemas.microsoft.com/office/drawing/2014/main" val="2845166334"/>
                    </a:ext>
                  </a:extLst>
                </a:gridCol>
                <a:gridCol w="8719200">
                  <a:extLst>
                    <a:ext uri="{9D8B030D-6E8A-4147-A177-3AD203B41FA5}">
                      <a16:colId xmlns:a16="http://schemas.microsoft.com/office/drawing/2014/main" val="3957510034"/>
                    </a:ext>
                  </a:extLst>
                </a:gridCol>
              </a:tblGrid>
              <a:tr h="370840">
                <a:tc>
                  <a:txBody>
                    <a:bodyPr/>
                    <a:lstStyle/>
                    <a:p>
                      <a:r>
                        <a:rPr lang="en-GB" dirty="0">
                          <a:latin typeface="Tahoma" panose="020B0604030504040204" pitchFamily="34" charset="0"/>
                          <a:ea typeface="Tahoma" panose="020B0604030504040204" pitchFamily="34" charset="0"/>
                          <a:cs typeface="Tahoma" panose="020B0604030504040204" pitchFamily="34" charset="0"/>
                        </a:rPr>
                        <a:t>Ideation</a:t>
                      </a:r>
                    </a:p>
                  </a:txBody>
                  <a:tcPr anchor="ctr">
                    <a:lnB w="12700" cap="flat" cmpd="sng" algn="ctr">
                      <a:solidFill>
                        <a:schemeClr val="tx1"/>
                      </a:solidFill>
                      <a:prstDash val="solid"/>
                      <a:round/>
                      <a:headEnd type="none" w="med" len="med"/>
                      <a:tailEnd type="none" w="med" len="med"/>
                    </a:lnB>
                    <a:solidFill>
                      <a:schemeClr val="accent4"/>
                    </a:solidFill>
                  </a:tcPr>
                </a:tc>
                <a:tc>
                  <a:txBody>
                    <a:bodyPr/>
                    <a:lstStyle/>
                    <a:p>
                      <a:pPr marL="285750" indent="-285750">
                        <a:buFont typeface="Arial" panose="020B0604020202020204" pitchFamily="34" charset="0"/>
                        <a:buChar char="•"/>
                      </a:pPr>
                      <a:r>
                        <a:rPr lang="en-BE" b="1" dirty="0">
                          <a:solidFill>
                            <a:schemeClr val="bg1"/>
                          </a:solidFill>
                          <a:latin typeface="Tahoma" panose="020B0604030504040204" pitchFamily="34" charset="0"/>
                          <a:ea typeface="Tahoma" panose="020B0604030504040204" pitchFamily="34" charset="0"/>
                          <a:cs typeface="Tahoma" panose="020B0604030504040204" pitchFamily="34" charset="0"/>
                        </a:rPr>
                        <a:t>Which</a:t>
                      </a:r>
                      <a:r>
                        <a:rPr lang="en-GB" b="1" dirty="0">
                          <a:solidFill>
                            <a:schemeClr val="bg1"/>
                          </a:solidFill>
                          <a:latin typeface="Tahoma" panose="020B0604030504040204" pitchFamily="34" charset="0"/>
                          <a:ea typeface="Tahoma" panose="020B0604030504040204" pitchFamily="34" charset="0"/>
                          <a:cs typeface="Tahoma" panose="020B0604030504040204" pitchFamily="34" charset="0"/>
                        </a:rPr>
                        <a:t> financial instruments </a:t>
                      </a:r>
                      <a:r>
                        <a:rPr lang="en-GB" b="0" dirty="0">
                          <a:solidFill>
                            <a:schemeClr val="bg1"/>
                          </a:solidFill>
                          <a:latin typeface="Tahoma" panose="020B0604030504040204" pitchFamily="34" charset="0"/>
                          <a:ea typeface="Tahoma" panose="020B0604030504040204" pitchFamily="34" charset="0"/>
                          <a:cs typeface="Tahoma" panose="020B0604030504040204" pitchFamily="34" charset="0"/>
                        </a:rPr>
                        <a:t>would be most relevant</a:t>
                      </a:r>
                      <a:r>
                        <a:rPr lang="en-BE" b="0" dirty="0">
                          <a:solidFill>
                            <a:schemeClr val="bg1"/>
                          </a:solidFill>
                          <a:latin typeface="Tahoma" panose="020B0604030504040204" pitchFamily="34" charset="0"/>
                          <a:ea typeface="Tahoma" panose="020B0604030504040204" pitchFamily="34" charset="0"/>
                          <a:cs typeface="Tahoma" panose="020B0604030504040204" pitchFamily="34" charset="0"/>
                        </a:rPr>
                        <a:t>?</a:t>
                      </a:r>
                      <a:r>
                        <a:rPr lang="en-GB" b="0" dirty="0">
                          <a:solidFill>
                            <a:schemeClr val="bg1"/>
                          </a:solidFill>
                          <a:latin typeface="Tahoma" panose="020B0604030504040204" pitchFamily="34" charset="0"/>
                          <a:ea typeface="Tahoma" panose="020B0604030504040204" pitchFamily="34" charset="0"/>
                          <a:cs typeface="Tahoma" panose="020B0604030504040204" pitchFamily="34" charset="0"/>
                        </a:rPr>
                        <a:t> </a:t>
                      </a:r>
                      <a:endParaRPr lang="en-BE" b="0" dirty="0">
                        <a:solidFill>
                          <a:schemeClr val="bg1"/>
                        </a:solidFill>
                        <a:latin typeface="Tahoma" panose="020B0604030504040204" pitchFamily="34" charset="0"/>
                        <a:ea typeface="Tahoma" panose="020B0604030504040204" pitchFamily="34" charset="0"/>
                        <a:cs typeface="Tahoma" panose="020B0604030504040204" pitchFamily="34" charset="0"/>
                      </a:endParaRPr>
                    </a:p>
                    <a:p>
                      <a:pPr marL="742950" lvl="1" indent="-285750">
                        <a:buFont typeface="Wingdings" panose="05000000000000000000" pitchFamily="2" charset="2"/>
                        <a:buChar char="Ø"/>
                      </a:pPr>
                      <a:r>
                        <a:rPr lang="en-BE" b="0" dirty="0">
                          <a:solidFill>
                            <a:schemeClr val="bg1"/>
                          </a:solidFill>
                          <a:latin typeface="Tahoma" panose="020B0604030504040204" pitchFamily="34" charset="0"/>
                          <a:ea typeface="Tahoma" panose="020B0604030504040204" pitchFamily="34" charset="0"/>
                          <a:cs typeface="Tahoma" panose="020B0604030504040204" pitchFamily="34" charset="0"/>
                        </a:rPr>
                        <a:t>Exclude individual assets, given </a:t>
                      </a:r>
                      <a:r>
                        <a:rPr lang="en-GB" b="0" dirty="0">
                          <a:solidFill>
                            <a:schemeClr val="bg1"/>
                          </a:solidFill>
                          <a:latin typeface="Tahoma" panose="020B0604030504040204" pitchFamily="34" charset="0"/>
                          <a:ea typeface="Tahoma" panose="020B0604030504040204" pitchFamily="34" charset="0"/>
                          <a:cs typeface="Tahoma" panose="020B0604030504040204" pitchFamily="34" charset="0"/>
                        </a:rPr>
                        <a:t>survivorship bias</a:t>
                      </a:r>
                      <a:r>
                        <a:rPr lang="en-BE" b="0" dirty="0">
                          <a:solidFill>
                            <a:schemeClr val="bg1"/>
                          </a:solidFill>
                          <a:latin typeface="Tahoma" panose="020B0604030504040204" pitchFamily="34" charset="0"/>
                          <a:ea typeface="Tahoma" panose="020B0604030504040204" pitchFamily="34" charset="0"/>
                          <a:cs typeface="Tahoma" panose="020B0604030504040204" pitchFamily="34" charset="0"/>
                        </a:rPr>
                        <a:t> and </a:t>
                      </a:r>
                      <a:r>
                        <a:rPr lang="en-GB" b="0" dirty="0">
                          <a:solidFill>
                            <a:schemeClr val="bg1"/>
                          </a:solidFill>
                          <a:latin typeface="Tahoma" panose="020B0604030504040204" pitchFamily="34" charset="0"/>
                          <a:ea typeface="Tahoma" panose="020B0604030504040204" pitchFamily="34" charset="0"/>
                          <a:cs typeface="Tahoma" panose="020B0604030504040204" pitchFamily="34" charset="0"/>
                        </a:rPr>
                        <a:t>hindsight bias</a:t>
                      </a:r>
                      <a:r>
                        <a:rPr lang="en-BE" b="0" dirty="0">
                          <a:solidFill>
                            <a:schemeClr val="bg1"/>
                          </a:solidFill>
                          <a:latin typeface="Tahoma" panose="020B0604030504040204" pitchFamily="34" charset="0"/>
                          <a:ea typeface="Tahoma" panose="020B0604030504040204" pitchFamily="34" charset="0"/>
                          <a:cs typeface="Tahoma" panose="020B0604030504040204" pitchFamily="34" charset="0"/>
                        </a:rPr>
                        <a:t>.</a:t>
                      </a:r>
                    </a:p>
                    <a:p>
                      <a:pPr marL="742950" lvl="1" indent="-285750">
                        <a:buFont typeface="Wingdings" panose="05000000000000000000" pitchFamily="2" charset="2"/>
                        <a:buChar char="Ø"/>
                      </a:pPr>
                      <a:r>
                        <a:rPr lang="en-BE" b="0" dirty="0">
                          <a:solidFill>
                            <a:schemeClr val="bg1"/>
                          </a:solidFill>
                          <a:latin typeface="Tahoma" panose="020B0604030504040204" pitchFamily="34" charset="0"/>
                          <a:ea typeface="Tahoma" panose="020B0604030504040204" pitchFamily="34" charset="0"/>
                          <a:cs typeface="Tahoma" panose="020B0604030504040204" pitchFamily="34" charset="0"/>
                        </a:rPr>
                        <a:t>F</a:t>
                      </a:r>
                      <a:r>
                        <a:rPr lang="en-GB" b="0" dirty="0" err="1">
                          <a:solidFill>
                            <a:schemeClr val="bg1"/>
                          </a:solidFill>
                          <a:latin typeface="Tahoma" panose="020B0604030504040204" pitchFamily="34" charset="0"/>
                          <a:ea typeface="Tahoma" panose="020B0604030504040204" pitchFamily="34" charset="0"/>
                          <a:cs typeface="Tahoma" panose="020B0604030504040204" pitchFamily="34" charset="0"/>
                        </a:rPr>
                        <a:t>ocus</a:t>
                      </a:r>
                      <a:r>
                        <a:rPr lang="en-GB" b="0" dirty="0">
                          <a:solidFill>
                            <a:schemeClr val="bg1"/>
                          </a:solidFill>
                          <a:latin typeface="Tahoma" panose="020B0604030504040204" pitchFamily="34" charset="0"/>
                          <a:ea typeface="Tahoma" panose="020B0604030504040204" pitchFamily="34" charset="0"/>
                          <a:cs typeface="Tahoma" panose="020B0604030504040204" pitchFamily="34" charset="0"/>
                        </a:rPr>
                        <a:t> on complementary indices of equities, bonds and commodities</a:t>
                      </a:r>
                      <a:r>
                        <a:rPr lang="en-BE" b="0" dirty="0">
                          <a:solidFill>
                            <a:schemeClr val="bg1"/>
                          </a:solidFill>
                          <a:latin typeface="Tahoma" panose="020B0604030504040204" pitchFamily="34" charset="0"/>
                          <a:ea typeface="Tahoma" panose="020B0604030504040204" pitchFamily="34" charset="0"/>
                          <a:cs typeface="Tahoma" panose="020B0604030504040204" pitchFamily="34" charset="0"/>
                        </a:rPr>
                        <a:t>.</a:t>
                      </a:r>
                    </a:p>
                    <a:p>
                      <a:pPr marL="285750" indent="-285750">
                        <a:buFont typeface="Arial" panose="020B0604020202020204" pitchFamily="34" charset="0"/>
                        <a:buChar char="•"/>
                      </a:pPr>
                      <a:r>
                        <a:rPr lang="en-BE" b="1" dirty="0">
                          <a:solidFill>
                            <a:schemeClr val="bg1"/>
                          </a:solidFill>
                          <a:latin typeface="Tahoma" panose="020B0604030504040204" pitchFamily="34" charset="0"/>
                          <a:ea typeface="Tahoma" panose="020B0604030504040204" pitchFamily="34" charset="0"/>
                          <a:cs typeface="Tahoma" panose="020B0604030504040204" pitchFamily="34" charset="0"/>
                        </a:rPr>
                        <a:t>Which indices </a:t>
                      </a:r>
                      <a:r>
                        <a:rPr lang="en-BE" b="0" dirty="0">
                          <a:solidFill>
                            <a:schemeClr val="bg1"/>
                          </a:solidFill>
                          <a:latin typeface="Tahoma" panose="020B0604030504040204" pitchFamily="34" charset="0"/>
                          <a:ea typeface="Tahoma" panose="020B0604030504040204" pitchFamily="34" charset="0"/>
                          <a:cs typeface="Tahoma" panose="020B0604030504040204" pitchFamily="34" charset="0"/>
                        </a:rPr>
                        <a:t>to include in our investment universe?</a:t>
                      </a:r>
                    </a:p>
                    <a:p>
                      <a:pPr marL="742950" lvl="1" indent="-285750">
                        <a:buFont typeface="Wingdings" panose="05000000000000000000" pitchFamily="2" charset="2"/>
                        <a:buChar char="Ø"/>
                      </a:pPr>
                      <a:r>
                        <a:rPr lang="en-BE" b="0" dirty="0">
                          <a:solidFill>
                            <a:schemeClr val="bg1"/>
                          </a:solidFill>
                          <a:latin typeface="Tahoma" panose="020B0604030504040204" pitchFamily="34" charset="0"/>
                          <a:ea typeface="Tahoma" panose="020B0604030504040204" pitchFamily="34" charset="0"/>
                          <a:cs typeface="Tahoma" panose="020B0604030504040204" pitchFamily="34" charset="0"/>
                        </a:rPr>
                        <a:t>Brainstormed</a:t>
                      </a:r>
                      <a:r>
                        <a:rPr lang="en-BE" b="0" baseline="0" dirty="0">
                          <a:solidFill>
                            <a:schemeClr val="bg1"/>
                          </a:solidFill>
                          <a:latin typeface="Tahoma" panose="020B0604030504040204" pitchFamily="34" charset="0"/>
                          <a:ea typeface="Tahoma" panose="020B0604030504040204" pitchFamily="34" charset="0"/>
                          <a:cs typeface="Tahoma" panose="020B0604030504040204" pitchFamily="34" charset="0"/>
                        </a:rPr>
                        <a:t> a l</a:t>
                      </a:r>
                      <a:r>
                        <a:rPr lang="en-BE" b="0" dirty="0">
                          <a:solidFill>
                            <a:schemeClr val="bg1"/>
                          </a:solidFill>
                          <a:latin typeface="Tahoma" panose="020B0604030504040204" pitchFamily="34" charset="0"/>
                          <a:ea typeface="Tahoma" panose="020B0604030504040204" pitchFamily="34" charset="0"/>
                          <a:cs typeface="Tahoma" panose="020B0604030504040204" pitchFamily="34" charset="0"/>
                        </a:rPr>
                        <a:t>onglist of 30+ indices.</a:t>
                      </a:r>
                      <a:endParaRPr lang="en-GB" b="0" dirty="0">
                        <a:solidFill>
                          <a:schemeClr val="bg1"/>
                        </a:solidFill>
                        <a:latin typeface="Tahoma" panose="020B0604030504040204" pitchFamily="34" charset="0"/>
                        <a:ea typeface="Tahoma" panose="020B0604030504040204" pitchFamily="34" charset="0"/>
                        <a:cs typeface="Tahoma" panose="020B0604030504040204" pitchFamily="34" charset="0"/>
                      </a:endParaRPr>
                    </a:p>
                  </a:txBody>
                  <a:tcPr/>
                </a:tc>
                <a:extLst>
                  <a:ext uri="{0D108BD9-81ED-4DB2-BD59-A6C34878D82A}">
                    <a16:rowId xmlns:a16="http://schemas.microsoft.com/office/drawing/2014/main" val="362603185"/>
                  </a:ext>
                </a:extLst>
              </a:tr>
            </a:tbl>
          </a:graphicData>
        </a:graphic>
      </p:graphicFrame>
      <p:sp>
        <p:nvSpPr>
          <p:cNvPr id="13" name="Chevron 12"/>
          <p:cNvSpPr/>
          <p:nvPr/>
        </p:nvSpPr>
        <p:spPr>
          <a:xfrm rot="5400000">
            <a:off x="5917800" y="3936168"/>
            <a:ext cx="360000" cy="720000"/>
          </a:xfrm>
          <a:prstGeom prst="chevron">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graphicFrame>
        <p:nvGraphicFramePr>
          <p:cNvPr id="15" name="Table 14"/>
          <p:cNvGraphicFramePr>
            <a:graphicFrameLocks noGrp="1"/>
          </p:cNvGraphicFramePr>
          <p:nvPr>
            <p:extLst>
              <p:ext uri="{D42A27DB-BD31-4B8C-83A1-F6EECF244321}">
                <p14:modId xmlns:p14="http://schemas.microsoft.com/office/powerpoint/2010/main" val="3309152453"/>
              </p:ext>
            </p:extLst>
          </p:nvPr>
        </p:nvGraphicFramePr>
        <p:xfrm>
          <a:off x="838200" y="4574868"/>
          <a:ext cx="10519200" cy="1737360"/>
        </p:xfrm>
        <a:graphic>
          <a:graphicData uri="http://schemas.openxmlformats.org/drawingml/2006/table">
            <a:tbl>
              <a:tblPr firstRow="1" bandRow="1">
                <a:tableStyleId>{ED083AE6-46FA-4A59-8FB0-9F97EB10719F}</a:tableStyleId>
              </a:tblPr>
              <a:tblGrid>
                <a:gridCol w="1800000">
                  <a:extLst>
                    <a:ext uri="{9D8B030D-6E8A-4147-A177-3AD203B41FA5}">
                      <a16:colId xmlns:a16="http://schemas.microsoft.com/office/drawing/2014/main" val="2845166334"/>
                    </a:ext>
                  </a:extLst>
                </a:gridCol>
                <a:gridCol w="8719200">
                  <a:extLst>
                    <a:ext uri="{9D8B030D-6E8A-4147-A177-3AD203B41FA5}">
                      <a16:colId xmlns:a16="http://schemas.microsoft.com/office/drawing/2014/main" val="3957510034"/>
                    </a:ext>
                  </a:extLst>
                </a:gridCol>
              </a:tblGrid>
              <a:tr h="370840">
                <a:tc>
                  <a:txBody>
                    <a:bodyPr/>
                    <a:lstStyle/>
                    <a:p>
                      <a:r>
                        <a:rPr lang="en-BE" b="1" dirty="0">
                          <a:latin typeface="Tahoma" panose="020B0604030504040204" pitchFamily="34" charset="0"/>
                          <a:ea typeface="Tahoma" panose="020B0604030504040204" pitchFamily="34" charset="0"/>
                          <a:cs typeface="Tahoma" panose="020B0604030504040204" pitchFamily="34" charset="0"/>
                        </a:rPr>
                        <a:t>Data</a:t>
                      </a:r>
                      <a:endParaRPr lang="en-GB" b="1" dirty="0">
                        <a:latin typeface="Tahoma" panose="020B0604030504040204" pitchFamily="34" charset="0"/>
                        <a:ea typeface="Tahoma" panose="020B0604030504040204" pitchFamily="34" charset="0"/>
                        <a:cs typeface="Tahoma" panose="020B0604030504040204" pitchFamily="34" charset="0"/>
                      </a:endParaRPr>
                    </a:p>
                  </a:txBody>
                  <a:tcPr anchor="ctr">
                    <a:lnB w="12700" cap="flat" cmpd="sng" algn="ctr">
                      <a:solidFill>
                        <a:schemeClr val="tx1"/>
                      </a:solidFill>
                      <a:prstDash val="solid"/>
                      <a:round/>
                      <a:headEnd type="none" w="med" len="med"/>
                      <a:tailEnd type="none" w="med" len="med"/>
                    </a:lnB>
                    <a:solidFill>
                      <a:schemeClr val="accent4"/>
                    </a:solidFill>
                  </a:tcPr>
                </a:tc>
                <a:tc>
                  <a:txBody>
                    <a:bodyPr/>
                    <a:lstStyle/>
                    <a:p>
                      <a:pPr marL="285750" indent="-285750">
                        <a:buFont typeface="Arial" panose="020B0604020202020204" pitchFamily="34" charset="0"/>
                        <a:buChar char="•"/>
                      </a:pPr>
                      <a:r>
                        <a:rPr lang="en-BE" b="1" dirty="0">
                          <a:solidFill>
                            <a:schemeClr val="bg1"/>
                          </a:solidFill>
                          <a:latin typeface="Tahoma" panose="020B0604030504040204" pitchFamily="34" charset="0"/>
                          <a:ea typeface="Tahoma" panose="020B0604030504040204" pitchFamily="34" charset="0"/>
                          <a:cs typeface="Tahoma" panose="020B0604030504040204" pitchFamily="34" charset="0"/>
                        </a:rPr>
                        <a:t>P</a:t>
                      </a:r>
                      <a:r>
                        <a:rPr lang="en-GB" b="1" dirty="0">
                          <a:solidFill>
                            <a:schemeClr val="bg1"/>
                          </a:solidFill>
                          <a:latin typeface="Tahoma" panose="020B0604030504040204" pitchFamily="34" charset="0"/>
                          <a:ea typeface="Tahoma" panose="020B0604030504040204" pitchFamily="34" charset="0"/>
                          <a:cs typeface="Tahoma" panose="020B0604030504040204" pitchFamily="34" charset="0"/>
                        </a:rPr>
                        <a:t>rice data of selected indices and currency pairs</a:t>
                      </a:r>
                      <a:r>
                        <a:rPr lang="en-BE" b="0" dirty="0">
                          <a:solidFill>
                            <a:schemeClr val="bg1"/>
                          </a:solidFill>
                          <a:latin typeface="Tahoma" panose="020B0604030504040204" pitchFamily="34" charset="0"/>
                          <a:ea typeface="Tahoma" panose="020B0604030504040204" pitchFamily="34" charset="0"/>
                          <a:cs typeface="Tahoma" panose="020B0604030504040204" pitchFamily="34" charset="0"/>
                        </a:rPr>
                        <a:t>:</a:t>
                      </a:r>
                      <a:endParaRPr lang="en-GB" b="0" dirty="0">
                        <a:solidFill>
                          <a:schemeClr val="bg1"/>
                        </a:solidFill>
                        <a:latin typeface="Tahoma" panose="020B0604030504040204" pitchFamily="34" charset="0"/>
                        <a:ea typeface="Tahoma" panose="020B0604030504040204" pitchFamily="34" charset="0"/>
                        <a:cs typeface="Tahoma" panose="020B0604030504040204" pitchFamily="34" charset="0"/>
                      </a:endParaRPr>
                    </a:p>
                    <a:p>
                      <a:pPr marL="742950" marR="0" lvl="1"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n-BE" sz="1800" b="0" i="1" u="none" strike="noStrike" kern="1200" cap="none" spc="0" normalizeH="0" baseline="0" noProof="0" dirty="0">
                          <a:ln>
                            <a:noFill/>
                          </a:ln>
                          <a:solidFill>
                            <a:prstClr val="white"/>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lang="en-GB" sz="1800" b="0" i="1" u="none" strike="sngStrike" kern="1200" cap="none" spc="0" normalizeH="0" baseline="0" noProof="0" dirty="0" err="1">
                          <a:ln>
                            <a:noFill/>
                          </a:ln>
                          <a:solidFill>
                            <a:prstClr val="white"/>
                          </a:solidFill>
                          <a:effectLst/>
                          <a:uLnTx/>
                          <a:uFillTx/>
                          <a:latin typeface="Tahoma" panose="020B0604030504040204" pitchFamily="34" charset="0"/>
                          <a:ea typeface="Tahoma" panose="020B0604030504040204" pitchFamily="34" charset="0"/>
                          <a:cs typeface="Tahoma" panose="020B0604030504040204" pitchFamily="34" charset="0"/>
                        </a:rPr>
                        <a:t>Refinitiv</a:t>
                      </a:r>
                      <a:r>
                        <a:rPr kumimoji="0" lang="en-GB" sz="1800" b="0" i="1" u="none" strike="sngStrike" kern="1200" cap="none" spc="0" normalizeH="0" baseline="0" noProof="0" dirty="0">
                          <a:ln>
                            <a:noFill/>
                          </a:ln>
                          <a:solidFill>
                            <a:prstClr val="white"/>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lang="en-GB" sz="1800" b="0" i="1" u="none" strike="sngStrike" kern="1200" cap="none" spc="0" normalizeH="0" baseline="0" noProof="0" dirty="0" err="1">
                          <a:ln>
                            <a:noFill/>
                          </a:ln>
                          <a:solidFill>
                            <a:prstClr val="white"/>
                          </a:solidFill>
                          <a:effectLst/>
                          <a:uLnTx/>
                          <a:uFillTx/>
                          <a:latin typeface="Tahoma" panose="020B0604030504040204" pitchFamily="34" charset="0"/>
                          <a:ea typeface="Tahoma" panose="020B0604030504040204" pitchFamily="34" charset="0"/>
                          <a:cs typeface="Tahoma" panose="020B0604030504040204" pitchFamily="34" charset="0"/>
                        </a:rPr>
                        <a:t>Eikon</a:t>
                      </a:r>
                      <a:r>
                        <a:rPr kumimoji="0" lang="en-GB" sz="1800" b="0" i="1" u="none" strike="noStrike" kern="1200" cap="none" spc="0" normalizeH="0" baseline="0" noProof="0" dirty="0">
                          <a:ln>
                            <a:noFill/>
                          </a:ln>
                          <a:solidFill>
                            <a:prstClr val="white"/>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lang="en-BE" sz="1800" b="0" i="1" u="none" strike="sngStrike" kern="1200" cap="none" spc="0" normalizeH="0" baseline="0" noProof="0" dirty="0">
                          <a:ln>
                            <a:noFill/>
                          </a:ln>
                          <a:solidFill>
                            <a:prstClr val="white"/>
                          </a:solidFill>
                          <a:effectLst/>
                          <a:uLnTx/>
                          <a:uFillTx/>
                          <a:latin typeface="Tahoma" panose="020B0604030504040204" pitchFamily="34" charset="0"/>
                          <a:ea typeface="Tahoma" panose="020B0604030504040204" pitchFamily="34" charset="0"/>
                          <a:cs typeface="Tahoma" panose="020B0604030504040204" pitchFamily="34" charset="0"/>
                        </a:rPr>
                        <a:t>Wharton (WRDS)</a:t>
                      </a:r>
                      <a:r>
                        <a:rPr kumimoji="0" lang="en-BE" sz="1800" b="0" i="1" u="none" strike="noStrike" kern="1200" cap="none" spc="0" normalizeH="0" baseline="0" noProof="0" dirty="0">
                          <a:ln>
                            <a:noFill/>
                          </a:ln>
                          <a:solidFill>
                            <a:prstClr val="white"/>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lang="en-GB" sz="1800" b="0" i="1" u="none" strike="sngStrike" kern="1200" cap="none" spc="0" normalizeH="0" baseline="0" noProof="0" dirty="0">
                          <a:ln>
                            <a:noFill/>
                          </a:ln>
                          <a:solidFill>
                            <a:prstClr val="white"/>
                          </a:solidFill>
                          <a:effectLst/>
                          <a:uLnTx/>
                          <a:uFillTx/>
                          <a:latin typeface="Tahoma" panose="020B0604030504040204" pitchFamily="34" charset="0"/>
                          <a:ea typeface="Tahoma" panose="020B0604030504040204" pitchFamily="34" charset="0"/>
                          <a:cs typeface="Tahoma" panose="020B0604030504040204" pitchFamily="34" charset="0"/>
                        </a:rPr>
                        <a:t>Yahoo Finance</a:t>
                      </a:r>
                      <a:r>
                        <a:rPr kumimoji="0" lang="en-BE" sz="1800" b="0" i="1" u="none" strike="noStrike" kern="1200" cap="none" spc="0" normalizeH="0" baseline="0" noProof="0" dirty="0">
                          <a:ln>
                            <a:noFill/>
                          </a:ln>
                          <a:solidFill>
                            <a:prstClr val="white"/>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lang="en-GB" sz="1800" b="0" i="0" u="none" strike="noStrike" kern="1200" cap="none" spc="0" normalizeH="0" baseline="0" noProof="0" dirty="0">
                          <a:ln>
                            <a:noFill/>
                          </a:ln>
                          <a:solidFill>
                            <a:prstClr val="white"/>
                          </a:solidFill>
                          <a:effectLst/>
                          <a:uLnTx/>
                          <a:uFillTx/>
                          <a:latin typeface="Tahoma" panose="020B0604030504040204" pitchFamily="34" charset="0"/>
                          <a:ea typeface="Tahoma" panose="020B0604030504040204" pitchFamily="34" charset="0"/>
                          <a:cs typeface="Tahoma" panose="020B0604030504040204" pitchFamily="34" charset="0"/>
                        </a:rPr>
                        <a:t>Bloomberg Terminal</a:t>
                      </a:r>
                      <a:r>
                        <a:rPr kumimoji="0" lang="en-BE" sz="1800" b="0" i="0" u="none" strike="noStrike" kern="1200" cap="none" spc="0" normalizeH="0" baseline="0" noProof="0" dirty="0">
                          <a:ln>
                            <a:noFill/>
                          </a:ln>
                          <a:solidFill>
                            <a:prstClr val="white"/>
                          </a:solidFill>
                          <a:effectLst/>
                          <a:uLnTx/>
                          <a:uFillTx/>
                          <a:latin typeface="Tahoma" panose="020B0604030504040204" pitchFamily="34" charset="0"/>
                          <a:ea typeface="Tahoma" panose="020B0604030504040204" pitchFamily="34" charset="0"/>
                          <a:cs typeface="Tahoma" panose="020B0604030504040204" pitchFamily="34" charset="0"/>
                        </a:rPr>
                        <a:t>.</a:t>
                      </a:r>
                      <a:endParaRPr kumimoji="0" lang="en-GB" sz="1800" b="0" i="0" u="none" strike="noStrike" kern="1200" cap="none" spc="0" normalizeH="0" baseline="0" noProof="0" dirty="0">
                        <a:ln>
                          <a:noFill/>
                        </a:ln>
                        <a:solidFill>
                          <a:prstClr val="white"/>
                        </a:solidFill>
                        <a:effectLst/>
                        <a:uLnTx/>
                        <a:uFillTx/>
                        <a:latin typeface="Tahoma" panose="020B0604030504040204" pitchFamily="34" charset="0"/>
                        <a:ea typeface="Tahoma" panose="020B0604030504040204" pitchFamily="34" charset="0"/>
                        <a:cs typeface="Tahoma" panose="020B0604030504040204" pitchFamily="34" charset="0"/>
                      </a:endParaRPr>
                    </a:p>
                    <a:p>
                      <a:pPr marL="285750" indent="-285750">
                        <a:buFont typeface="Arial" panose="020B0604020202020204" pitchFamily="34" charset="0"/>
                        <a:buChar char="•"/>
                      </a:pPr>
                      <a:r>
                        <a:rPr lang="en-GB" b="1" dirty="0">
                          <a:solidFill>
                            <a:schemeClr val="bg1"/>
                          </a:solidFill>
                          <a:latin typeface="Tahoma" panose="020B0604030504040204" pitchFamily="34" charset="0"/>
                          <a:ea typeface="Tahoma" panose="020B0604030504040204" pitchFamily="34" charset="0"/>
                          <a:cs typeface="Tahoma" panose="020B0604030504040204" pitchFamily="34" charset="0"/>
                        </a:rPr>
                        <a:t>Swiss inflation data</a:t>
                      </a:r>
                      <a:r>
                        <a:rPr lang="en-BE" b="0" dirty="0">
                          <a:solidFill>
                            <a:schemeClr val="bg1"/>
                          </a:solidFill>
                          <a:latin typeface="Tahoma" panose="020B0604030504040204" pitchFamily="34" charset="0"/>
                          <a:ea typeface="Tahoma" panose="020B0604030504040204" pitchFamily="34" charset="0"/>
                          <a:cs typeface="Tahoma" panose="020B0604030504040204" pitchFamily="34" charset="0"/>
                        </a:rPr>
                        <a:t>:</a:t>
                      </a:r>
                      <a:endParaRPr lang="en-GB" b="0" dirty="0">
                        <a:solidFill>
                          <a:schemeClr val="bg1"/>
                        </a:solidFill>
                        <a:latin typeface="Tahoma" panose="020B0604030504040204" pitchFamily="34" charset="0"/>
                        <a:ea typeface="Tahoma" panose="020B0604030504040204" pitchFamily="34" charset="0"/>
                        <a:cs typeface="Tahoma" panose="020B0604030504040204" pitchFamily="34" charset="0"/>
                      </a:endParaRPr>
                    </a:p>
                    <a:p>
                      <a:pPr marL="742950" marR="0" lvl="1"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n-GB" sz="1800" b="0" i="0" u="none" strike="noStrike" kern="1200" cap="none" spc="0" normalizeH="0" baseline="0" noProof="0" dirty="0">
                          <a:ln>
                            <a:noFill/>
                          </a:ln>
                          <a:solidFill>
                            <a:prstClr val="white"/>
                          </a:solidFill>
                          <a:effectLst/>
                          <a:uLnTx/>
                          <a:uFillTx/>
                          <a:latin typeface="Tahoma" panose="020B0604030504040204" pitchFamily="34" charset="0"/>
                          <a:ea typeface="Tahoma" panose="020B0604030504040204" pitchFamily="34" charset="0"/>
                          <a:cs typeface="Tahoma" panose="020B0604030504040204" pitchFamily="34" charset="0"/>
                        </a:rPr>
                        <a:t>World</a:t>
                      </a:r>
                      <a:r>
                        <a:rPr kumimoji="0" lang="en-BE" sz="1800" b="0" i="0" u="none" strike="noStrike" kern="1200" cap="none" spc="0" normalizeH="0" baseline="0" noProof="0" dirty="0">
                          <a:ln>
                            <a:noFill/>
                          </a:ln>
                          <a:solidFill>
                            <a:prstClr val="white"/>
                          </a:solidFill>
                          <a:effectLst/>
                          <a:uLnTx/>
                          <a:uFillTx/>
                          <a:latin typeface="Tahoma" panose="020B0604030504040204" pitchFamily="34" charset="0"/>
                          <a:ea typeface="Tahoma" panose="020B0604030504040204" pitchFamily="34" charset="0"/>
                          <a:cs typeface="Tahoma" panose="020B0604030504040204" pitchFamily="34" charset="0"/>
                        </a:rPr>
                        <a:t> Bank.</a:t>
                      </a:r>
                    </a:p>
                    <a:p>
                      <a:pPr marL="285750" indent="-285750">
                        <a:buFont typeface="Arial" panose="020B0604020202020204" pitchFamily="34" charset="0"/>
                        <a:buChar char="•"/>
                      </a:pPr>
                      <a:r>
                        <a:rPr lang="en-BE" b="1" dirty="0">
                          <a:solidFill>
                            <a:schemeClr val="bg1"/>
                          </a:solidFill>
                          <a:latin typeface="Tahoma" panose="020B0604030504040204" pitchFamily="34" charset="0"/>
                          <a:ea typeface="Tahoma" panose="020B0604030504040204" pitchFamily="34" charset="0"/>
                          <a:cs typeface="Tahoma" panose="020B0604030504040204" pitchFamily="34" charset="0"/>
                        </a:rPr>
                        <a:t>C</a:t>
                      </a:r>
                      <a:r>
                        <a:rPr lang="en-GB" b="1" dirty="0">
                          <a:solidFill>
                            <a:schemeClr val="bg1"/>
                          </a:solidFill>
                          <a:latin typeface="Tahoma" panose="020B0604030504040204" pitchFamily="34" charset="0"/>
                          <a:ea typeface="Tahoma" panose="020B0604030504040204" pitchFamily="34" charset="0"/>
                          <a:cs typeface="Tahoma" panose="020B0604030504040204" pitchFamily="34" charset="0"/>
                        </a:rPr>
                        <a:t>HF money market rates</a:t>
                      </a:r>
                      <a:r>
                        <a:rPr lang="en-BE" b="0" baseline="0" dirty="0">
                          <a:solidFill>
                            <a:schemeClr val="bg1"/>
                          </a:solidFill>
                          <a:latin typeface="Tahoma" panose="020B0604030504040204" pitchFamily="34" charset="0"/>
                          <a:ea typeface="Tahoma" panose="020B0604030504040204" pitchFamily="34" charset="0"/>
                          <a:cs typeface="Tahoma" panose="020B0604030504040204" pitchFamily="34" charset="0"/>
                        </a:rPr>
                        <a:t>, and</a:t>
                      </a:r>
                      <a:r>
                        <a:rPr lang="en-BE" b="1" baseline="0" dirty="0">
                          <a:solidFill>
                            <a:schemeClr val="bg1"/>
                          </a:solidFill>
                          <a:latin typeface="Tahoma" panose="020B0604030504040204" pitchFamily="34" charset="0"/>
                          <a:ea typeface="Tahoma" panose="020B0604030504040204" pitchFamily="34" charset="0"/>
                          <a:cs typeface="Tahoma" panose="020B0604030504040204" pitchFamily="34" charset="0"/>
                        </a:rPr>
                        <a:t> spot interest rates </a:t>
                      </a:r>
                      <a:r>
                        <a:rPr lang="en-GB" b="1" dirty="0">
                          <a:solidFill>
                            <a:schemeClr val="bg1"/>
                          </a:solidFill>
                          <a:latin typeface="Tahoma" panose="020B0604030504040204" pitchFamily="34" charset="0"/>
                          <a:ea typeface="Tahoma" panose="020B0604030504040204" pitchFamily="34" charset="0"/>
                          <a:cs typeface="Tahoma" panose="020B0604030504040204" pitchFamily="34" charset="0"/>
                        </a:rPr>
                        <a:t>on Swiss bond</a:t>
                      </a:r>
                      <a:r>
                        <a:rPr lang="en-BE" b="1" dirty="0">
                          <a:solidFill>
                            <a:schemeClr val="bg1"/>
                          </a:solidFill>
                          <a:latin typeface="Tahoma" panose="020B0604030504040204" pitchFamily="34" charset="0"/>
                          <a:ea typeface="Tahoma" panose="020B0604030504040204" pitchFamily="34" charset="0"/>
                          <a:cs typeface="Tahoma" panose="020B0604030504040204" pitchFamily="34" charset="0"/>
                        </a:rPr>
                        <a:t>s</a:t>
                      </a:r>
                      <a:r>
                        <a:rPr lang="en-BE" b="0" dirty="0">
                          <a:solidFill>
                            <a:schemeClr val="bg1"/>
                          </a:solidFill>
                          <a:latin typeface="Tahoma" panose="020B0604030504040204" pitchFamily="34" charset="0"/>
                          <a:ea typeface="Tahoma" panose="020B0604030504040204" pitchFamily="34" charset="0"/>
                          <a:cs typeface="Tahoma" panose="020B0604030504040204" pitchFamily="34" charset="0"/>
                        </a:rPr>
                        <a:t>:</a:t>
                      </a:r>
                    </a:p>
                    <a:p>
                      <a:pPr marL="742950" marR="0" lvl="1"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n-BE" sz="1800" b="0" i="0" u="none" strike="noStrike" kern="1200" cap="none" spc="0" normalizeH="0" baseline="0" noProof="0" dirty="0">
                          <a:ln>
                            <a:noFill/>
                          </a:ln>
                          <a:solidFill>
                            <a:prstClr val="white"/>
                          </a:solidFill>
                          <a:effectLst/>
                          <a:uLnTx/>
                          <a:uFillTx/>
                          <a:latin typeface="Tahoma" panose="020B0604030504040204" pitchFamily="34" charset="0"/>
                          <a:ea typeface="Tahoma" panose="020B0604030504040204" pitchFamily="34" charset="0"/>
                          <a:cs typeface="Tahoma" panose="020B0604030504040204" pitchFamily="34" charset="0"/>
                        </a:rPr>
                        <a:t>Swiss National Bank.</a:t>
                      </a:r>
                      <a:endParaRPr lang="en-BE" b="0" dirty="0">
                        <a:solidFill>
                          <a:schemeClr val="bg1"/>
                        </a:solidFill>
                        <a:latin typeface="Tahoma" panose="020B0604030504040204" pitchFamily="34" charset="0"/>
                        <a:ea typeface="Tahoma" panose="020B0604030504040204" pitchFamily="34" charset="0"/>
                        <a:cs typeface="Tahoma" panose="020B0604030504040204" pitchFamily="34" charset="0"/>
                      </a:endParaRPr>
                    </a:p>
                  </a:txBody>
                  <a:tcPr/>
                </a:tc>
                <a:extLst>
                  <a:ext uri="{0D108BD9-81ED-4DB2-BD59-A6C34878D82A}">
                    <a16:rowId xmlns:a16="http://schemas.microsoft.com/office/drawing/2014/main" val="362603185"/>
                  </a:ext>
                </a:extLst>
              </a:tr>
            </a:tbl>
          </a:graphicData>
        </a:graphic>
      </p:graphicFrame>
      <p:sp>
        <p:nvSpPr>
          <p:cNvPr id="16" name="Chevron 15"/>
          <p:cNvSpPr/>
          <p:nvPr/>
        </p:nvSpPr>
        <p:spPr>
          <a:xfrm rot="5400000">
            <a:off x="5917800" y="6230928"/>
            <a:ext cx="360000" cy="720000"/>
          </a:xfrm>
          <a:prstGeom prst="chevron">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Tree>
    <p:extLst>
      <p:ext uri="{BB962C8B-B14F-4D97-AF65-F5344CB8AC3E}">
        <p14:creationId xmlns:p14="http://schemas.microsoft.com/office/powerpoint/2010/main" val="13044182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838200" y="365125"/>
            <a:ext cx="5040000" cy="1325563"/>
          </a:xfrm>
        </p:spPr>
        <p:txBody>
          <a:bodyPr>
            <a:normAutofit/>
          </a:bodyPr>
          <a:lstStyle/>
          <a:p>
            <a:r>
              <a:rPr lang="en-BE" sz="3600" b="1" dirty="0">
                <a:solidFill>
                  <a:schemeClr val="accent4"/>
                </a:solidFill>
                <a:latin typeface="Tahoma" panose="020B0604030504040204" pitchFamily="34" charset="0"/>
                <a:ea typeface="Tahoma" panose="020B0604030504040204" pitchFamily="34" charset="0"/>
                <a:cs typeface="Tahoma" panose="020B0604030504040204" pitchFamily="34" charset="0"/>
              </a:rPr>
              <a:t>Introduction (2/2)</a:t>
            </a:r>
            <a:br>
              <a:rPr lang="en-BE" sz="3600" b="1" dirty="0">
                <a:solidFill>
                  <a:schemeClr val="accent4"/>
                </a:solidFill>
                <a:latin typeface="Tahoma" panose="020B0604030504040204" pitchFamily="34" charset="0"/>
                <a:ea typeface="Tahoma" panose="020B0604030504040204" pitchFamily="34" charset="0"/>
                <a:cs typeface="Tahoma" panose="020B0604030504040204" pitchFamily="34" charset="0"/>
              </a:rPr>
            </a:br>
            <a:endParaRPr lang="en-GB" sz="3600" dirty="0"/>
          </a:p>
        </p:txBody>
      </p:sp>
      <p:sp>
        <p:nvSpPr>
          <p:cNvPr id="9" name="Chevron 8"/>
          <p:cNvSpPr/>
          <p:nvPr/>
        </p:nvSpPr>
        <p:spPr>
          <a:xfrm rot="5400000">
            <a:off x="5917800" y="1510688"/>
            <a:ext cx="360000" cy="720000"/>
          </a:xfrm>
          <a:prstGeom prst="chevron">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graphicFrame>
        <p:nvGraphicFramePr>
          <p:cNvPr id="12" name="Table 11"/>
          <p:cNvGraphicFramePr>
            <a:graphicFrameLocks noGrp="1"/>
          </p:cNvGraphicFramePr>
          <p:nvPr>
            <p:extLst>
              <p:ext uri="{D42A27DB-BD31-4B8C-83A1-F6EECF244321}">
                <p14:modId xmlns:p14="http://schemas.microsoft.com/office/powerpoint/2010/main" val="3156719487"/>
              </p:ext>
            </p:extLst>
          </p:nvPr>
        </p:nvGraphicFramePr>
        <p:xfrm>
          <a:off x="838200" y="2156850"/>
          <a:ext cx="10519200" cy="1737360"/>
        </p:xfrm>
        <a:graphic>
          <a:graphicData uri="http://schemas.openxmlformats.org/drawingml/2006/table">
            <a:tbl>
              <a:tblPr firstRow="1" bandRow="1">
                <a:tableStyleId>{ED083AE6-46FA-4A59-8FB0-9F97EB10719F}</a:tableStyleId>
              </a:tblPr>
              <a:tblGrid>
                <a:gridCol w="1800000">
                  <a:extLst>
                    <a:ext uri="{9D8B030D-6E8A-4147-A177-3AD203B41FA5}">
                      <a16:colId xmlns:a16="http://schemas.microsoft.com/office/drawing/2014/main" val="2845166334"/>
                    </a:ext>
                  </a:extLst>
                </a:gridCol>
                <a:gridCol w="8719200">
                  <a:extLst>
                    <a:ext uri="{9D8B030D-6E8A-4147-A177-3AD203B41FA5}">
                      <a16:colId xmlns:a16="http://schemas.microsoft.com/office/drawing/2014/main" val="3957510034"/>
                    </a:ext>
                  </a:extLst>
                </a:gridCol>
              </a:tblGrid>
              <a:tr h="370840">
                <a:tc>
                  <a:txBody>
                    <a:bodyPr/>
                    <a:lstStyle/>
                    <a:p>
                      <a:r>
                        <a:rPr lang="en-BE" b="1" dirty="0">
                          <a:latin typeface="Tahoma" panose="020B0604030504040204" pitchFamily="34" charset="0"/>
                          <a:ea typeface="Tahoma" panose="020B0604030504040204" pitchFamily="34" charset="0"/>
                          <a:cs typeface="Tahoma" panose="020B0604030504040204" pitchFamily="34" charset="0"/>
                        </a:rPr>
                        <a:t>Methodology</a:t>
                      </a:r>
                      <a:endParaRPr lang="en-GB" b="1" dirty="0">
                        <a:latin typeface="Tahoma" panose="020B0604030504040204" pitchFamily="34" charset="0"/>
                        <a:ea typeface="Tahoma" panose="020B0604030504040204" pitchFamily="34" charset="0"/>
                        <a:cs typeface="Tahoma" panose="020B0604030504040204" pitchFamily="34" charset="0"/>
                      </a:endParaRPr>
                    </a:p>
                  </a:txBody>
                  <a:tcPr anchor="ctr">
                    <a:lnB w="12700" cap="flat" cmpd="sng" algn="ctr">
                      <a:solidFill>
                        <a:schemeClr val="tx1"/>
                      </a:solidFill>
                      <a:prstDash val="solid"/>
                      <a:round/>
                      <a:headEnd type="none" w="med" len="med"/>
                      <a:tailEnd type="none" w="med" len="med"/>
                    </a:lnB>
                    <a:solidFill>
                      <a:schemeClr val="accent4"/>
                    </a:solidFill>
                  </a:tcPr>
                </a:tc>
                <a:tc>
                  <a:txBody>
                    <a:bodyPr/>
                    <a:lstStyle/>
                    <a:p>
                      <a:pPr marL="285750" indent="-285750">
                        <a:buFont typeface="Arial" panose="020B0604020202020204" pitchFamily="34" charset="0"/>
                        <a:buChar char="•"/>
                      </a:pPr>
                      <a:r>
                        <a:rPr lang="en-BE" b="1" dirty="0">
                          <a:solidFill>
                            <a:schemeClr val="bg1"/>
                          </a:solidFill>
                          <a:latin typeface="Tahoma" panose="020B0604030504040204" pitchFamily="34" charset="0"/>
                          <a:ea typeface="Tahoma" panose="020B0604030504040204" pitchFamily="34" charset="0"/>
                          <a:cs typeface="Tahoma" panose="020B0604030504040204" pitchFamily="34" charset="0"/>
                        </a:rPr>
                        <a:t>Data preprocessing</a:t>
                      </a:r>
                      <a:r>
                        <a:rPr lang="en-BE" b="0" dirty="0">
                          <a:solidFill>
                            <a:schemeClr val="bg1"/>
                          </a:solidFill>
                          <a:latin typeface="Tahoma" panose="020B0604030504040204" pitchFamily="34" charset="0"/>
                          <a:ea typeface="Tahoma" panose="020B0604030504040204" pitchFamily="34" charset="0"/>
                          <a:cs typeface="Tahoma" panose="020B0604030504040204" pitchFamily="34" charset="0"/>
                        </a:rPr>
                        <a:t>:</a:t>
                      </a:r>
                    </a:p>
                    <a:p>
                      <a:pPr marL="742950" lvl="1" indent="-285750">
                        <a:buFont typeface="Wingdings" panose="05000000000000000000" pitchFamily="2" charset="2"/>
                        <a:buChar char="Ø"/>
                      </a:pPr>
                      <a:r>
                        <a:rPr lang="en-BE" b="0" dirty="0">
                          <a:solidFill>
                            <a:schemeClr val="bg1"/>
                          </a:solidFill>
                          <a:latin typeface="Tahoma" panose="020B0604030504040204" pitchFamily="34" charset="0"/>
                          <a:ea typeface="Tahoma" panose="020B0604030504040204" pitchFamily="34" charset="0"/>
                          <a:cs typeface="Tahoma" panose="020B0604030504040204" pitchFamily="34" charset="0"/>
                        </a:rPr>
                        <a:t>D</a:t>
                      </a:r>
                      <a:r>
                        <a:rPr lang="en-GB" b="0" dirty="0" err="1">
                          <a:solidFill>
                            <a:schemeClr val="bg1"/>
                          </a:solidFill>
                          <a:latin typeface="Tahoma" panose="020B0604030504040204" pitchFamily="34" charset="0"/>
                          <a:ea typeface="Tahoma" panose="020B0604030504040204" pitchFamily="34" charset="0"/>
                          <a:cs typeface="Tahoma" panose="020B0604030504040204" pitchFamily="34" charset="0"/>
                        </a:rPr>
                        <a:t>ata</a:t>
                      </a:r>
                      <a:r>
                        <a:rPr lang="en-GB" b="0" dirty="0">
                          <a:solidFill>
                            <a:schemeClr val="bg1"/>
                          </a:solidFill>
                          <a:latin typeface="Tahoma" panose="020B0604030504040204" pitchFamily="34" charset="0"/>
                          <a:ea typeface="Tahoma" panose="020B0604030504040204" pitchFamily="34" charset="0"/>
                          <a:cs typeface="Tahoma" panose="020B0604030504040204" pitchFamily="34" charset="0"/>
                        </a:rPr>
                        <a:t> cleaning, integration</a:t>
                      </a:r>
                      <a:r>
                        <a:rPr lang="en-BE" b="0" baseline="0" dirty="0">
                          <a:solidFill>
                            <a:schemeClr val="bg1"/>
                          </a:solidFill>
                          <a:latin typeface="Tahoma" panose="020B0604030504040204" pitchFamily="34" charset="0"/>
                          <a:ea typeface="Tahoma" panose="020B0604030504040204" pitchFamily="34" charset="0"/>
                          <a:cs typeface="Tahoma" panose="020B0604030504040204" pitchFamily="34" charset="0"/>
                        </a:rPr>
                        <a:t> and </a:t>
                      </a:r>
                      <a:r>
                        <a:rPr lang="en-GB" b="0" dirty="0">
                          <a:solidFill>
                            <a:schemeClr val="bg1"/>
                          </a:solidFill>
                          <a:latin typeface="Tahoma" panose="020B0604030504040204" pitchFamily="34" charset="0"/>
                          <a:ea typeface="Tahoma" panose="020B0604030504040204" pitchFamily="34" charset="0"/>
                          <a:cs typeface="Tahoma" panose="020B0604030504040204" pitchFamily="34" charset="0"/>
                        </a:rPr>
                        <a:t>transformation</a:t>
                      </a:r>
                      <a:r>
                        <a:rPr lang="en-BE" b="0" dirty="0">
                          <a:solidFill>
                            <a:schemeClr val="bg1"/>
                          </a:solidFill>
                          <a:latin typeface="Tahoma" panose="020B0604030504040204" pitchFamily="34" charset="0"/>
                          <a:ea typeface="Tahoma" panose="020B0604030504040204" pitchFamily="34" charset="0"/>
                          <a:cs typeface="Tahoma" panose="020B0604030504040204" pitchFamily="34" charset="0"/>
                        </a:rPr>
                        <a:t>.</a:t>
                      </a:r>
                    </a:p>
                    <a:p>
                      <a:pPr marL="742950" lvl="1" indent="-285750">
                        <a:buFont typeface="Wingdings" panose="05000000000000000000" pitchFamily="2" charset="2"/>
                        <a:buChar char="Ø"/>
                      </a:pPr>
                      <a:r>
                        <a:rPr lang="en-BE" b="0" dirty="0">
                          <a:solidFill>
                            <a:schemeClr val="bg1"/>
                          </a:solidFill>
                          <a:latin typeface="Tahoma" panose="020B0604030504040204" pitchFamily="34" charset="0"/>
                          <a:ea typeface="Tahoma" panose="020B0604030504040204" pitchFamily="34" charset="0"/>
                          <a:cs typeface="Tahoma" panose="020B0604030504040204" pitchFamily="34" charset="0"/>
                        </a:rPr>
                        <a:t>Data</a:t>
                      </a:r>
                      <a:r>
                        <a:rPr lang="en-BE" b="0" baseline="0" dirty="0">
                          <a:solidFill>
                            <a:schemeClr val="bg1"/>
                          </a:solidFill>
                          <a:latin typeface="Tahoma" panose="020B0604030504040204" pitchFamily="34" charset="0"/>
                          <a:ea typeface="Tahoma" panose="020B0604030504040204" pitchFamily="34" charset="0"/>
                          <a:cs typeface="Tahoma" panose="020B0604030504040204" pitchFamily="34" charset="0"/>
                        </a:rPr>
                        <a:t> </a:t>
                      </a:r>
                      <a:r>
                        <a:rPr lang="en-GB" b="0" dirty="0">
                          <a:solidFill>
                            <a:schemeClr val="bg1"/>
                          </a:solidFill>
                          <a:latin typeface="Tahoma" panose="020B0604030504040204" pitchFamily="34" charset="0"/>
                          <a:ea typeface="Tahoma" panose="020B0604030504040204" pitchFamily="34" charset="0"/>
                          <a:cs typeface="Tahoma" panose="020B0604030504040204" pitchFamily="34" charset="0"/>
                        </a:rPr>
                        <a:t>preparation (feature engineering)</a:t>
                      </a:r>
                      <a:r>
                        <a:rPr lang="en-BE" b="0" dirty="0">
                          <a:solidFill>
                            <a:schemeClr val="bg1"/>
                          </a:solidFill>
                          <a:latin typeface="Tahoma" panose="020B0604030504040204" pitchFamily="34" charset="0"/>
                          <a:ea typeface="Tahoma" panose="020B0604030504040204" pitchFamily="34" charset="0"/>
                          <a:cs typeface="Tahoma" panose="020B0604030504040204" pitchFamily="34" charset="0"/>
                        </a:rPr>
                        <a:t>.</a:t>
                      </a:r>
                    </a:p>
                    <a:p>
                      <a:pPr marL="285750" indent="-285750">
                        <a:buFont typeface="Arial" panose="020B0604020202020204" pitchFamily="34" charset="0"/>
                        <a:buChar char="•"/>
                      </a:pPr>
                      <a:r>
                        <a:rPr lang="en-BE" b="1" dirty="0">
                          <a:solidFill>
                            <a:schemeClr val="bg1"/>
                          </a:solidFill>
                          <a:latin typeface="Tahoma" panose="020B0604030504040204" pitchFamily="34" charset="0"/>
                          <a:ea typeface="Tahoma" panose="020B0604030504040204" pitchFamily="34" charset="0"/>
                          <a:cs typeface="Tahoma" panose="020B0604030504040204" pitchFamily="34" charset="0"/>
                        </a:rPr>
                        <a:t>Derive</a:t>
                      </a:r>
                      <a:r>
                        <a:rPr lang="en-BE" b="1" baseline="0" dirty="0">
                          <a:solidFill>
                            <a:schemeClr val="bg1"/>
                          </a:solidFill>
                          <a:latin typeface="Tahoma" panose="020B0604030504040204" pitchFamily="34" charset="0"/>
                          <a:ea typeface="Tahoma" panose="020B0604030504040204" pitchFamily="34" charset="0"/>
                          <a:cs typeface="Tahoma" panose="020B0604030504040204" pitchFamily="34" charset="0"/>
                        </a:rPr>
                        <a:t> unique </a:t>
                      </a:r>
                      <a:r>
                        <a:rPr lang="en-GB" b="1" dirty="0">
                          <a:solidFill>
                            <a:schemeClr val="bg1"/>
                          </a:solidFill>
                          <a:latin typeface="Tahoma" panose="020B0604030504040204" pitchFamily="34" charset="0"/>
                          <a:ea typeface="Tahoma" panose="020B0604030504040204" pitchFamily="34" charset="0"/>
                          <a:cs typeface="Tahoma" panose="020B0604030504040204" pitchFamily="34" charset="0"/>
                        </a:rPr>
                        <a:t>optimal investment strategies</a:t>
                      </a:r>
                      <a:r>
                        <a:rPr lang="en-BE" b="1" dirty="0">
                          <a:solidFill>
                            <a:schemeClr val="bg1"/>
                          </a:solidFill>
                          <a:latin typeface="Tahoma" panose="020B0604030504040204" pitchFamily="34" charset="0"/>
                          <a:ea typeface="Tahoma" panose="020B0604030504040204" pitchFamily="34" charset="0"/>
                          <a:cs typeface="Tahoma" panose="020B0604030504040204" pitchFamily="34" charset="0"/>
                        </a:rPr>
                        <a:t> </a:t>
                      </a:r>
                      <a:r>
                        <a:rPr lang="en-US" b="0" dirty="0">
                          <a:solidFill>
                            <a:schemeClr val="bg1"/>
                          </a:solidFill>
                          <a:latin typeface="Tahoma" panose="020B0604030504040204" pitchFamily="34" charset="0"/>
                          <a:ea typeface="Tahoma" panose="020B0604030504040204" pitchFamily="34" charset="0"/>
                          <a:cs typeface="Tahoma" panose="020B0604030504040204" pitchFamily="34" charset="0"/>
                        </a:rPr>
                        <a:t>for user-specified parameters</a:t>
                      </a:r>
                      <a:r>
                        <a:rPr lang="en-BE" b="0" dirty="0">
                          <a:solidFill>
                            <a:schemeClr val="bg1"/>
                          </a:solidFill>
                          <a:latin typeface="Tahoma" panose="020B0604030504040204" pitchFamily="34" charset="0"/>
                          <a:ea typeface="Tahoma" panose="020B0604030504040204" pitchFamily="34" charset="0"/>
                          <a:cs typeface="Tahoma" panose="020B0604030504040204" pitchFamily="34" charset="0"/>
                        </a:rPr>
                        <a:t>:</a:t>
                      </a:r>
                      <a:endParaRPr lang="en-BE" b="1" dirty="0">
                        <a:solidFill>
                          <a:schemeClr val="bg1"/>
                        </a:solidFill>
                        <a:latin typeface="Tahoma" panose="020B0604030504040204" pitchFamily="34" charset="0"/>
                        <a:ea typeface="Tahoma" panose="020B0604030504040204" pitchFamily="34" charset="0"/>
                        <a:cs typeface="Tahoma" panose="020B0604030504040204" pitchFamily="34" charset="0"/>
                      </a:endParaRPr>
                    </a:p>
                    <a:p>
                      <a:pPr marL="742950" lvl="1" indent="-285750">
                        <a:buFont typeface="Wingdings" panose="05000000000000000000" pitchFamily="2" charset="2"/>
                        <a:buChar char="Ø"/>
                      </a:pPr>
                      <a:r>
                        <a:rPr lang="en-BE" b="0" dirty="0">
                          <a:solidFill>
                            <a:schemeClr val="bg1"/>
                          </a:solidFill>
                          <a:latin typeface="Tahoma" panose="020B0604030504040204" pitchFamily="34" charset="0"/>
                          <a:ea typeface="Tahoma" panose="020B0604030504040204" pitchFamily="34" charset="0"/>
                          <a:cs typeface="Tahoma" panose="020B0604030504040204" pitchFamily="34" charset="0"/>
                        </a:rPr>
                        <a:t>Apply (machine learning) algorithms to the relevant</a:t>
                      </a:r>
                      <a:r>
                        <a:rPr lang="en-BE" b="0" baseline="0" dirty="0">
                          <a:solidFill>
                            <a:schemeClr val="bg1"/>
                          </a:solidFill>
                          <a:latin typeface="Tahoma" panose="020B0604030504040204" pitchFamily="34" charset="0"/>
                          <a:ea typeface="Tahoma" panose="020B0604030504040204" pitchFamily="34" charset="0"/>
                          <a:cs typeface="Tahoma" panose="020B0604030504040204" pitchFamily="34" charset="0"/>
                        </a:rPr>
                        <a:t> dataset.</a:t>
                      </a:r>
                    </a:p>
                    <a:p>
                      <a:pPr marL="742950" lvl="1" indent="-285750">
                        <a:buFont typeface="Wingdings" panose="05000000000000000000" pitchFamily="2" charset="2"/>
                        <a:buChar char="Ø"/>
                      </a:pPr>
                      <a:r>
                        <a:rPr lang="en-BE" b="0" baseline="0" dirty="0">
                          <a:solidFill>
                            <a:schemeClr val="bg1"/>
                          </a:solidFill>
                          <a:latin typeface="Tahoma" panose="020B0604030504040204" pitchFamily="34" charset="0"/>
                          <a:ea typeface="Tahoma" panose="020B0604030504040204" pitchFamily="34" charset="0"/>
                          <a:cs typeface="Tahoma" panose="020B0604030504040204" pitchFamily="34" charset="0"/>
                        </a:rPr>
                        <a:t>Balance model performance and computational efficiency.</a:t>
                      </a:r>
                      <a:endParaRPr lang="en-BE" b="0" dirty="0">
                        <a:solidFill>
                          <a:schemeClr val="bg1"/>
                        </a:solidFill>
                        <a:latin typeface="Tahoma" panose="020B0604030504040204" pitchFamily="34" charset="0"/>
                        <a:ea typeface="Tahoma" panose="020B0604030504040204" pitchFamily="34" charset="0"/>
                        <a:cs typeface="Tahoma" panose="020B0604030504040204" pitchFamily="34" charset="0"/>
                      </a:endParaRPr>
                    </a:p>
                  </a:txBody>
                  <a:tcPr/>
                </a:tc>
                <a:extLst>
                  <a:ext uri="{0D108BD9-81ED-4DB2-BD59-A6C34878D82A}">
                    <a16:rowId xmlns:a16="http://schemas.microsoft.com/office/drawing/2014/main" val="362603185"/>
                  </a:ext>
                </a:extLst>
              </a:tr>
            </a:tbl>
          </a:graphicData>
        </a:graphic>
      </p:graphicFrame>
      <p:sp>
        <p:nvSpPr>
          <p:cNvPr id="13" name="Chevron 12"/>
          <p:cNvSpPr/>
          <p:nvPr/>
        </p:nvSpPr>
        <p:spPr>
          <a:xfrm rot="5400000">
            <a:off x="5917800" y="3821502"/>
            <a:ext cx="360000" cy="720000"/>
          </a:xfrm>
          <a:prstGeom prst="chevron">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graphicFrame>
        <p:nvGraphicFramePr>
          <p:cNvPr id="15" name="Table 14"/>
          <p:cNvGraphicFramePr>
            <a:graphicFrameLocks noGrp="1"/>
          </p:cNvGraphicFramePr>
          <p:nvPr>
            <p:extLst>
              <p:ext uri="{D42A27DB-BD31-4B8C-83A1-F6EECF244321}">
                <p14:modId xmlns:p14="http://schemas.microsoft.com/office/powerpoint/2010/main" val="4244233776"/>
              </p:ext>
            </p:extLst>
          </p:nvPr>
        </p:nvGraphicFramePr>
        <p:xfrm>
          <a:off x="838200" y="4468794"/>
          <a:ext cx="10519200" cy="370840"/>
        </p:xfrm>
        <a:graphic>
          <a:graphicData uri="http://schemas.openxmlformats.org/drawingml/2006/table">
            <a:tbl>
              <a:tblPr firstRow="1" bandRow="1">
                <a:tableStyleId>{ED083AE6-46FA-4A59-8FB0-9F97EB10719F}</a:tableStyleId>
              </a:tblPr>
              <a:tblGrid>
                <a:gridCol w="1800000">
                  <a:extLst>
                    <a:ext uri="{9D8B030D-6E8A-4147-A177-3AD203B41FA5}">
                      <a16:colId xmlns:a16="http://schemas.microsoft.com/office/drawing/2014/main" val="2845166334"/>
                    </a:ext>
                  </a:extLst>
                </a:gridCol>
                <a:gridCol w="8719200">
                  <a:extLst>
                    <a:ext uri="{9D8B030D-6E8A-4147-A177-3AD203B41FA5}">
                      <a16:colId xmlns:a16="http://schemas.microsoft.com/office/drawing/2014/main" val="3957510034"/>
                    </a:ext>
                  </a:extLst>
                </a:gridCol>
              </a:tblGrid>
              <a:tr h="370840">
                <a:tc>
                  <a:txBody>
                    <a:bodyPr/>
                    <a:lstStyle/>
                    <a:p>
                      <a:r>
                        <a:rPr lang="en-BE" dirty="0">
                          <a:latin typeface="Tahoma" panose="020B0604030504040204" pitchFamily="34" charset="0"/>
                          <a:ea typeface="Tahoma" panose="020B0604030504040204" pitchFamily="34" charset="0"/>
                          <a:cs typeface="Tahoma" panose="020B0604030504040204" pitchFamily="34" charset="0"/>
                        </a:rPr>
                        <a:t>Final result</a:t>
                      </a:r>
                      <a:endParaRPr lang="en-GB" dirty="0">
                        <a:latin typeface="Tahoma" panose="020B0604030504040204" pitchFamily="34" charset="0"/>
                        <a:ea typeface="Tahoma" panose="020B0604030504040204" pitchFamily="34" charset="0"/>
                        <a:cs typeface="Tahoma" panose="020B0604030504040204" pitchFamily="34" charset="0"/>
                      </a:endParaRPr>
                    </a:p>
                  </a:txBody>
                  <a:tcPr anchor="ctr">
                    <a:lnB w="12700" cap="flat" cmpd="sng" algn="ctr">
                      <a:solidFill>
                        <a:schemeClr val="tx1"/>
                      </a:solidFill>
                      <a:prstDash val="solid"/>
                      <a:round/>
                      <a:headEnd type="none" w="med" len="med"/>
                      <a:tailEnd type="none" w="med" len="med"/>
                    </a:lnB>
                    <a:solidFill>
                      <a:schemeClr val="accent4"/>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BE" b="0" dirty="0">
                          <a:solidFill>
                            <a:schemeClr val="bg1"/>
                          </a:solidFill>
                          <a:latin typeface="Tahoma" panose="020B0604030504040204" pitchFamily="34" charset="0"/>
                          <a:ea typeface="Tahoma" panose="020B0604030504040204" pitchFamily="34" charset="0"/>
                          <a:cs typeface="Tahoma" panose="020B0604030504040204" pitchFamily="34" charset="0"/>
                        </a:rPr>
                        <a:t>A</a:t>
                      </a:r>
                      <a:r>
                        <a:rPr lang="en-GB" b="0" dirty="0">
                          <a:solidFill>
                            <a:schemeClr val="bg1"/>
                          </a:solidFill>
                          <a:latin typeface="Tahoma" panose="020B0604030504040204" pitchFamily="34" charset="0"/>
                          <a:ea typeface="Tahoma" panose="020B0604030504040204" pitchFamily="34" charset="0"/>
                          <a:cs typeface="Tahoma" panose="020B0604030504040204" pitchFamily="34" charset="0"/>
                        </a:rPr>
                        <a:t> reliable tool for decision-making in investment management.</a:t>
                      </a:r>
                    </a:p>
                  </a:txBody>
                  <a:tcPr/>
                </a:tc>
                <a:extLst>
                  <a:ext uri="{0D108BD9-81ED-4DB2-BD59-A6C34878D82A}">
                    <a16:rowId xmlns:a16="http://schemas.microsoft.com/office/drawing/2014/main" val="362603185"/>
                  </a:ext>
                </a:extLst>
              </a:tr>
            </a:tbl>
          </a:graphicData>
        </a:graphic>
      </p:graphicFrame>
    </p:spTree>
    <p:extLst>
      <p:ext uri="{BB962C8B-B14F-4D97-AF65-F5344CB8AC3E}">
        <p14:creationId xmlns:p14="http://schemas.microsoft.com/office/powerpoint/2010/main" val="22536385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5040000" cy="1325563"/>
          </a:xfrm>
        </p:spPr>
        <p:txBody>
          <a:bodyPr>
            <a:normAutofit/>
          </a:bodyPr>
          <a:lstStyle/>
          <a:p>
            <a:r>
              <a:rPr lang="en-BE" sz="3600" b="1" dirty="0">
                <a:solidFill>
                  <a:schemeClr val="accent4"/>
                </a:solidFill>
                <a:latin typeface="Tahoma" panose="020B0604030504040204" pitchFamily="34" charset="0"/>
                <a:ea typeface="Tahoma" panose="020B0604030504040204" pitchFamily="34" charset="0"/>
                <a:cs typeface="Tahoma" panose="020B0604030504040204" pitchFamily="34" charset="0"/>
              </a:rPr>
              <a:t>Coming up...</a:t>
            </a:r>
            <a:br>
              <a:rPr lang="en-BE" sz="3600" b="1" dirty="0">
                <a:solidFill>
                  <a:schemeClr val="accent4"/>
                </a:solidFill>
                <a:latin typeface="Tahoma" panose="020B0604030504040204" pitchFamily="34" charset="0"/>
                <a:ea typeface="Tahoma" panose="020B0604030504040204" pitchFamily="34" charset="0"/>
                <a:cs typeface="Tahoma" panose="020B0604030504040204" pitchFamily="34" charset="0"/>
              </a:rPr>
            </a:br>
            <a:endParaRPr lang="en-GB" sz="3600" dirty="0"/>
          </a:p>
        </p:txBody>
      </p:sp>
      <p:sp>
        <p:nvSpPr>
          <p:cNvPr id="5" name="Rectangle 4"/>
          <p:cNvSpPr/>
          <p:nvPr/>
        </p:nvSpPr>
        <p:spPr>
          <a:xfrm>
            <a:off x="6320670" y="1495525"/>
            <a:ext cx="5040000" cy="4893647"/>
          </a:xfrm>
          <a:prstGeom prst="rect">
            <a:avLst/>
          </a:prstGeom>
        </p:spPr>
        <p:txBody>
          <a:bodyPr wrap="square">
            <a:spAutoFit/>
          </a:bodyPr>
          <a:lstStyle/>
          <a:p>
            <a:pPr marL="457200" indent="-457200">
              <a:buAutoNum type="arabicPeriod"/>
            </a:pPr>
            <a:r>
              <a:rPr lang="en-BE" sz="2400" dirty="0">
                <a:solidFill>
                  <a:schemeClr val="bg1"/>
                </a:solidFill>
                <a:latin typeface="Tahoma" panose="020B0604030504040204" pitchFamily="34" charset="0"/>
                <a:ea typeface="Tahoma" panose="020B0604030504040204" pitchFamily="34" charset="0"/>
                <a:cs typeface="Tahoma" panose="020B0604030504040204" pitchFamily="34" charset="0"/>
              </a:rPr>
              <a:t>Background</a:t>
            </a:r>
          </a:p>
          <a:p>
            <a:pPr marL="457200" indent="-457200">
              <a:buAutoNum type="arabicPeriod"/>
            </a:pPr>
            <a:endParaRPr lang="en-BE" sz="2400" b="1" dirty="0">
              <a:solidFill>
                <a:schemeClr val="bg1"/>
              </a:solidFill>
              <a:latin typeface="Tahoma" panose="020B0604030504040204" pitchFamily="34" charset="0"/>
              <a:ea typeface="Tahoma" panose="020B0604030504040204" pitchFamily="34" charset="0"/>
              <a:cs typeface="Tahoma" panose="020B0604030504040204" pitchFamily="34" charset="0"/>
            </a:endParaRPr>
          </a:p>
          <a:p>
            <a:pPr marL="457200" indent="-457200">
              <a:buAutoNum type="arabicPeriod"/>
            </a:pPr>
            <a:r>
              <a:rPr lang="en-BE" sz="2400" dirty="0">
                <a:solidFill>
                  <a:schemeClr val="bg1"/>
                </a:solidFill>
                <a:latin typeface="Tahoma" panose="020B0604030504040204" pitchFamily="34" charset="0"/>
                <a:ea typeface="Tahoma" panose="020B0604030504040204" pitchFamily="34" charset="0"/>
                <a:cs typeface="Tahoma" panose="020B0604030504040204" pitchFamily="34" charset="0"/>
              </a:rPr>
              <a:t>Introduction</a:t>
            </a:r>
          </a:p>
          <a:p>
            <a:pPr marL="457200" indent="-457200">
              <a:buAutoNum type="arabicPeriod"/>
            </a:pPr>
            <a:endParaRPr lang="en-BE" sz="2400" dirty="0">
              <a:solidFill>
                <a:schemeClr val="bg1"/>
              </a:solidFill>
              <a:latin typeface="Tahoma" panose="020B0604030504040204" pitchFamily="34" charset="0"/>
              <a:ea typeface="Tahoma" panose="020B0604030504040204" pitchFamily="34" charset="0"/>
              <a:cs typeface="Tahoma" panose="020B0604030504040204" pitchFamily="34" charset="0"/>
            </a:endParaRPr>
          </a:p>
          <a:p>
            <a:pPr marL="457200" indent="-457200">
              <a:buAutoNum type="arabicPeriod"/>
            </a:pPr>
            <a:r>
              <a:rPr lang="en-BE" sz="2400" b="1" dirty="0">
                <a:solidFill>
                  <a:schemeClr val="accent4"/>
                </a:solidFill>
                <a:latin typeface="Tahoma" panose="020B0604030504040204" pitchFamily="34" charset="0"/>
                <a:ea typeface="Tahoma" panose="020B0604030504040204" pitchFamily="34" charset="0"/>
                <a:cs typeface="Tahoma" panose="020B0604030504040204" pitchFamily="34" charset="0"/>
              </a:rPr>
              <a:t>Research question</a:t>
            </a:r>
          </a:p>
          <a:p>
            <a:pPr marL="457200" indent="-457200">
              <a:buAutoNum type="arabicPeriod"/>
            </a:pPr>
            <a:endParaRPr lang="en-BE" sz="2400" dirty="0">
              <a:solidFill>
                <a:schemeClr val="bg1"/>
              </a:solidFill>
              <a:latin typeface="Tahoma" panose="020B0604030504040204" pitchFamily="34" charset="0"/>
              <a:ea typeface="Tahoma" panose="020B0604030504040204" pitchFamily="34" charset="0"/>
              <a:cs typeface="Tahoma" panose="020B0604030504040204" pitchFamily="34" charset="0"/>
            </a:endParaRPr>
          </a:p>
          <a:p>
            <a:pPr marL="457200" indent="-457200">
              <a:buAutoNum type="arabicPeriod"/>
            </a:pPr>
            <a:r>
              <a:rPr lang="en-BE" sz="2400" dirty="0">
                <a:solidFill>
                  <a:schemeClr val="bg1"/>
                </a:solidFill>
                <a:latin typeface="Tahoma" panose="020B0604030504040204" pitchFamily="34" charset="0"/>
                <a:ea typeface="Tahoma" panose="020B0604030504040204" pitchFamily="34" charset="0"/>
                <a:cs typeface="Tahoma" panose="020B0604030504040204" pitchFamily="34" charset="0"/>
              </a:rPr>
              <a:t>Data</a:t>
            </a:r>
          </a:p>
          <a:p>
            <a:pPr marL="457200" indent="-457200">
              <a:buAutoNum type="arabicPeriod"/>
            </a:pPr>
            <a:endParaRPr lang="en-BE" sz="2400" dirty="0">
              <a:solidFill>
                <a:schemeClr val="bg1"/>
              </a:solidFill>
              <a:latin typeface="Tahoma" panose="020B0604030504040204" pitchFamily="34" charset="0"/>
              <a:ea typeface="Tahoma" panose="020B0604030504040204" pitchFamily="34" charset="0"/>
              <a:cs typeface="Tahoma" panose="020B0604030504040204" pitchFamily="34" charset="0"/>
            </a:endParaRPr>
          </a:p>
          <a:p>
            <a:pPr marL="457200" indent="-457200">
              <a:buAutoNum type="arabicPeriod"/>
            </a:pPr>
            <a:r>
              <a:rPr lang="en-BE" sz="2400" dirty="0">
                <a:solidFill>
                  <a:schemeClr val="bg1"/>
                </a:solidFill>
                <a:latin typeface="Tahoma" panose="020B0604030504040204" pitchFamily="34" charset="0"/>
                <a:ea typeface="Tahoma" panose="020B0604030504040204" pitchFamily="34" charset="0"/>
                <a:cs typeface="Tahoma" panose="020B0604030504040204" pitchFamily="34" charset="0"/>
              </a:rPr>
              <a:t>Analysis</a:t>
            </a:r>
          </a:p>
          <a:p>
            <a:pPr marL="457200" indent="-457200">
              <a:buAutoNum type="arabicPeriod"/>
            </a:pPr>
            <a:endParaRPr lang="en-BE" sz="2400" dirty="0">
              <a:solidFill>
                <a:schemeClr val="bg1"/>
              </a:solidFill>
              <a:latin typeface="Tahoma" panose="020B0604030504040204" pitchFamily="34" charset="0"/>
              <a:ea typeface="Tahoma" panose="020B0604030504040204" pitchFamily="34" charset="0"/>
              <a:cs typeface="Tahoma" panose="020B0604030504040204" pitchFamily="34" charset="0"/>
            </a:endParaRPr>
          </a:p>
          <a:p>
            <a:pPr marL="457200" indent="-457200">
              <a:buAutoNum type="arabicPeriod"/>
            </a:pPr>
            <a:r>
              <a:rPr lang="en-BE" sz="2400" dirty="0">
                <a:solidFill>
                  <a:schemeClr val="bg1"/>
                </a:solidFill>
                <a:latin typeface="Tahoma" panose="020B0604030504040204" pitchFamily="34" charset="0"/>
                <a:ea typeface="Tahoma" panose="020B0604030504040204" pitchFamily="34" charset="0"/>
                <a:cs typeface="Tahoma" panose="020B0604030504040204" pitchFamily="34" charset="0"/>
              </a:rPr>
              <a:t>Results</a:t>
            </a:r>
          </a:p>
          <a:p>
            <a:pPr marL="457200" indent="-457200">
              <a:buAutoNum type="arabicPeriod"/>
            </a:pPr>
            <a:endParaRPr lang="en-BE" sz="2400" dirty="0">
              <a:solidFill>
                <a:schemeClr val="bg1"/>
              </a:solidFill>
              <a:latin typeface="Tahoma" panose="020B0604030504040204" pitchFamily="34" charset="0"/>
              <a:ea typeface="Tahoma" panose="020B0604030504040204" pitchFamily="34" charset="0"/>
              <a:cs typeface="Tahoma" panose="020B0604030504040204" pitchFamily="34" charset="0"/>
            </a:endParaRPr>
          </a:p>
          <a:p>
            <a:pPr marL="457200" indent="-457200">
              <a:buAutoNum type="arabicPeriod"/>
            </a:pPr>
            <a:r>
              <a:rPr lang="en-GB" sz="2400" dirty="0">
                <a:solidFill>
                  <a:schemeClr val="bg1"/>
                </a:solidFill>
                <a:latin typeface="Tahoma" panose="020B0604030504040204" pitchFamily="34" charset="0"/>
                <a:ea typeface="Tahoma" panose="020B0604030504040204" pitchFamily="34" charset="0"/>
                <a:cs typeface="Tahoma" panose="020B0604030504040204" pitchFamily="34" charset="0"/>
              </a:rPr>
              <a:t>Scaling </a:t>
            </a:r>
            <a:r>
              <a:rPr lang="en-BE" sz="2400" dirty="0">
                <a:solidFill>
                  <a:schemeClr val="bg1"/>
                </a:solidFill>
                <a:latin typeface="Tahoma" panose="020B0604030504040204" pitchFamily="34" charset="0"/>
                <a:ea typeface="Tahoma" panose="020B0604030504040204" pitchFamily="34" charset="0"/>
                <a:cs typeface="Tahoma" panose="020B0604030504040204" pitchFamily="34" charset="0"/>
              </a:rPr>
              <a:t>&amp;</a:t>
            </a:r>
            <a:r>
              <a:rPr lang="en-GB" sz="2400" dirty="0">
                <a:solidFill>
                  <a:schemeClr val="bg1"/>
                </a:solidFill>
                <a:latin typeface="Tahoma" panose="020B0604030504040204" pitchFamily="34" charset="0"/>
                <a:ea typeface="Tahoma" panose="020B0604030504040204" pitchFamily="34" charset="0"/>
                <a:cs typeface="Tahoma" panose="020B0604030504040204" pitchFamily="34" charset="0"/>
              </a:rPr>
              <a:t> Cloud Deployment</a:t>
            </a:r>
            <a:endParaRPr lang="en-BE" sz="24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pic>
        <p:nvPicPr>
          <p:cNvPr id="13" name="Content Placeholder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838200" y="1495525"/>
            <a:ext cx="4680000" cy="4680000"/>
          </a:xfrm>
          <a:prstGeom prst="rect">
            <a:avLst/>
          </a:prstGeom>
          <a:ln>
            <a:noFill/>
          </a:ln>
          <a:effectLst>
            <a:softEdge rad="112500"/>
          </a:effectLst>
        </p:spPr>
      </p:pic>
    </p:spTree>
    <p:extLst>
      <p:ext uri="{BB962C8B-B14F-4D97-AF65-F5344CB8AC3E}">
        <p14:creationId xmlns:p14="http://schemas.microsoft.com/office/powerpoint/2010/main" val="42356913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BE" sz="3600" b="1" dirty="0">
                <a:solidFill>
                  <a:schemeClr val="accent4"/>
                </a:solidFill>
                <a:latin typeface="Tahoma" panose="020B0604030504040204" pitchFamily="34" charset="0"/>
                <a:ea typeface="Tahoma" panose="020B0604030504040204" pitchFamily="34" charset="0"/>
                <a:cs typeface="Tahoma" panose="020B0604030504040204" pitchFamily="34" charset="0"/>
              </a:rPr>
              <a:t>Research question</a:t>
            </a:r>
            <a:br>
              <a:rPr lang="en-BE" sz="3600" b="1" dirty="0">
                <a:solidFill>
                  <a:schemeClr val="accent4"/>
                </a:solidFill>
                <a:latin typeface="Tahoma" panose="020B0604030504040204" pitchFamily="34" charset="0"/>
                <a:ea typeface="Tahoma" panose="020B0604030504040204" pitchFamily="34" charset="0"/>
                <a:cs typeface="Tahoma" panose="020B0604030504040204" pitchFamily="34" charset="0"/>
              </a:rPr>
            </a:br>
            <a:endParaRPr lang="en-GB" sz="3600" b="1" dirty="0">
              <a:solidFill>
                <a:schemeClr val="accent4"/>
              </a:solidFill>
              <a:latin typeface="Tahoma" panose="020B0604030504040204" pitchFamily="34" charset="0"/>
              <a:ea typeface="Tahoma" panose="020B0604030504040204" pitchFamily="34" charset="0"/>
              <a:cs typeface="Tahoma" panose="020B0604030504040204" pitchFamily="34" charset="0"/>
            </a:endParaRPr>
          </a:p>
        </p:txBody>
      </p:sp>
      <p:pic>
        <p:nvPicPr>
          <p:cNvPr id="19" name="Picture 1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1273751"/>
            <a:ext cx="609524" cy="609524"/>
          </a:xfrm>
          <a:prstGeom prst="rect">
            <a:avLst/>
          </a:prstGeom>
        </p:spPr>
      </p:pic>
      <p:sp>
        <p:nvSpPr>
          <p:cNvPr id="23" name="Rectangle 22"/>
          <p:cNvSpPr/>
          <p:nvPr/>
        </p:nvSpPr>
        <p:spPr>
          <a:xfrm>
            <a:off x="1671262" y="1928208"/>
            <a:ext cx="9686138" cy="4247317"/>
          </a:xfrm>
          <a:prstGeom prst="rect">
            <a:avLst/>
          </a:prstGeom>
        </p:spPr>
        <p:txBody>
          <a:bodyPr wrap="square">
            <a:spAutoFit/>
          </a:bodyPr>
          <a:lstStyle/>
          <a:p>
            <a:pPr lvl="0">
              <a:lnSpc>
                <a:spcPct val="150000"/>
              </a:lnSpc>
            </a:pPr>
            <a:r>
              <a:rPr lang="en-BE" b="1" dirty="0">
                <a:solidFill>
                  <a:schemeClr val="bg1"/>
                </a:solidFill>
                <a:latin typeface="Tahoma" panose="020B0604030504040204" pitchFamily="34" charset="0"/>
                <a:ea typeface="Tahoma" panose="020B0604030504040204" pitchFamily="34" charset="0"/>
                <a:cs typeface="Tahoma" panose="020B0604030504040204" pitchFamily="34" charset="0"/>
              </a:rPr>
              <a:t>Sub-questions:</a:t>
            </a:r>
          </a:p>
          <a:p>
            <a:pPr marL="342900" lvl="0" indent="-342900">
              <a:lnSpc>
                <a:spcPct val="150000"/>
              </a:lnSpc>
              <a:buFont typeface="+mj-lt"/>
              <a:buAutoNum type="arabicPeriod"/>
            </a:pPr>
            <a:r>
              <a:rPr lang="en-GB" dirty="0">
                <a:solidFill>
                  <a:schemeClr val="bg1"/>
                </a:solidFill>
                <a:latin typeface="Tahoma" panose="020B0604030504040204" pitchFamily="34" charset="0"/>
                <a:ea typeface="Tahoma" panose="020B0604030504040204" pitchFamily="34" charset="0"/>
                <a:cs typeface="Tahoma" panose="020B0604030504040204" pitchFamily="34" charset="0"/>
              </a:rPr>
              <a:t>Identifying the </a:t>
            </a:r>
            <a:r>
              <a:rPr lang="en-BE" dirty="0">
                <a:solidFill>
                  <a:schemeClr val="bg1"/>
                </a:solidFill>
                <a:latin typeface="Tahoma" panose="020B0604030504040204" pitchFamily="34" charset="0"/>
                <a:ea typeface="Tahoma" panose="020B0604030504040204" pitchFamily="34" charset="0"/>
                <a:cs typeface="Tahoma" panose="020B0604030504040204" pitchFamily="34" charset="0"/>
              </a:rPr>
              <a:t>most </a:t>
            </a:r>
            <a:r>
              <a:rPr lang="en-GB" dirty="0">
                <a:solidFill>
                  <a:schemeClr val="bg1"/>
                </a:solidFill>
                <a:latin typeface="Tahoma" panose="020B0604030504040204" pitchFamily="34" charset="0"/>
                <a:ea typeface="Tahoma" panose="020B0604030504040204" pitchFamily="34" charset="0"/>
                <a:cs typeface="Tahoma" panose="020B0604030504040204" pitchFamily="34" charset="0"/>
              </a:rPr>
              <a:t>relevant investment parameters</a:t>
            </a:r>
            <a:r>
              <a:rPr lang="en-BE" dirty="0">
                <a:solidFill>
                  <a:schemeClr val="bg1"/>
                </a:solidFill>
                <a:latin typeface="Tahoma" panose="020B0604030504040204" pitchFamily="34" charset="0"/>
                <a:ea typeface="Tahoma" panose="020B0604030504040204" pitchFamily="34" charset="0"/>
                <a:cs typeface="Tahoma" panose="020B0604030504040204" pitchFamily="34" charset="0"/>
              </a:rPr>
              <a:t>.</a:t>
            </a:r>
            <a:endParaRPr lang="en-GB" dirty="0">
              <a:solidFill>
                <a:schemeClr val="bg1"/>
              </a:solidFill>
              <a:latin typeface="Tahoma" panose="020B0604030504040204" pitchFamily="34" charset="0"/>
              <a:ea typeface="Tahoma" panose="020B0604030504040204" pitchFamily="34" charset="0"/>
              <a:cs typeface="Tahoma" panose="020B0604030504040204" pitchFamily="34" charset="0"/>
            </a:endParaRPr>
          </a:p>
          <a:p>
            <a:pPr marL="342900" lvl="0" indent="-342900">
              <a:lnSpc>
                <a:spcPct val="150000"/>
              </a:lnSpc>
              <a:buFont typeface="+mj-lt"/>
              <a:buAutoNum type="arabicPeriod"/>
            </a:pPr>
            <a:r>
              <a:rPr lang="en-GB" dirty="0">
                <a:solidFill>
                  <a:schemeClr val="bg1"/>
                </a:solidFill>
                <a:latin typeface="Tahoma" panose="020B0604030504040204" pitchFamily="34" charset="0"/>
                <a:ea typeface="Tahoma" panose="020B0604030504040204" pitchFamily="34" charset="0"/>
                <a:cs typeface="Tahoma" panose="020B0604030504040204" pitchFamily="34" charset="0"/>
              </a:rPr>
              <a:t>Choosing the appropriate securities to be considered.</a:t>
            </a:r>
          </a:p>
          <a:p>
            <a:pPr marL="342900" lvl="0" indent="-342900">
              <a:lnSpc>
                <a:spcPct val="150000"/>
              </a:lnSpc>
              <a:buFont typeface="+mj-lt"/>
              <a:buAutoNum type="arabicPeriod"/>
            </a:pPr>
            <a:r>
              <a:rPr lang="en-BE" dirty="0">
                <a:solidFill>
                  <a:schemeClr val="bg1"/>
                </a:solidFill>
                <a:latin typeface="Tahoma" panose="020B0604030504040204" pitchFamily="34" charset="0"/>
                <a:ea typeface="Tahoma" panose="020B0604030504040204" pitchFamily="34" charset="0"/>
                <a:cs typeface="Tahoma" panose="020B0604030504040204" pitchFamily="34" charset="0"/>
              </a:rPr>
              <a:t>Defining and balancing </a:t>
            </a:r>
            <a:r>
              <a:rPr lang="en-GB" dirty="0">
                <a:solidFill>
                  <a:schemeClr val="bg1"/>
                </a:solidFill>
                <a:latin typeface="Tahoma" panose="020B0604030504040204" pitchFamily="34" charset="0"/>
                <a:ea typeface="Tahoma" panose="020B0604030504040204" pitchFamily="34" charset="0"/>
                <a:cs typeface="Tahoma" panose="020B0604030504040204" pitchFamily="34" charset="0"/>
              </a:rPr>
              <a:t>criteria for model accuracy and computational efficiency</a:t>
            </a:r>
            <a:r>
              <a:rPr lang="en-BE" dirty="0">
                <a:solidFill>
                  <a:schemeClr val="bg1"/>
                </a:solidFill>
                <a:latin typeface="Tahoma" panose="020B0604030504040204" pitchFamily="34" charset="0"/>
                <a:ea typeface="Tahoma" panose="020B0604030504040204" pitchFamily="34" charset="0"/>
                <a:cs typeface="Tahoma" panose="020B0604030504040204" pitchFamily="34" charset="0"/>
              </a:rPr>
              <a:t>.</a:t>
            </a:r>
            <a:endParaRPr lang="en-GB" dirty="0">
              <a:solidFill>
                <a:schemeClr val="bg1"/>
              </a:solidFill>
              <a:latin typeface="Tahoma" panose="020B0604030504040204" pitchFamily="34" charset="0"/>
              <a:ea typeface="Tahoma" panose="020B0604030504040204" pitchFamily="34" charset="0"/>
              <a:cs typeface="Tahoma" panose="020B0604030504040204" pitchFamily="34" charset="0"/>
            </a:endParaRPr>
          </a:p>
          <a:p>
            <a:pPr marL="342900" lvl="0" indent="-342900">
              <a:lnSpc>
                <a:spcPct val="150000"/>
              </a:lnSpc>
              <a:buFont typeface="+mj-lt"/>
              <a:buAutoNum type="arabicPeriod"/>
            </a:pPr>
            <a:r>
              <a:rPr lang="en-GB" dirty="0">
                <a:solidFill>
                  <a:schemeClr val="bg1"/>
                </a:solidFill>
                <a:latin typeface="Tahoma" panose="020B0604030504040204" pitchFamily="34" charset="0"/>
                <a:ea typeface="Tahoma" panose="020B0604030504040204" pitchFamily="34" charset="0"/>
                <a:cs typeface="Tahoma" panose="020B0604030504040204" pitchFamily="34" charset="0"/>
              </a:rPr>
              <a:t>Determining r</a:t>
            </a:r>
            <a:r>
              <a:rPr lang="en-BE" dirty="0">
                <a:solidFill>
                  <a:schemeClr val="bg1"/>
                </a:solidFill>
                <a:latin typeface="Tahoma" panose="020B0604030504040204" pitchFamily="34" charset="0"/>
                <a:ea typeface="Tahoma" panose="020B0604030504040204" pitchFamily="34" charset="0"/>
                <a:cs typeface="Tahoma" panose="020B0604030504040204" pitchFamily="34" charset="0"/>
              </a:rPr>
              <a:t>estrictions to </a:t>
            </a:r>
            <a:r>
              <a:rPr lang="en-GB" dirty="0">
                <a:solidFill>
                  <a:schemeClr val="bg1"/>
                </a:solidFill>
                <a:latin typeface="Tahoma" panose="020B0604030504040204" pitchFamily="34" charset="0"/>
                <a:ea typeface="Tahoma" panose="020B0604030504040204" pitchFamily="34" charset="0"/>
                <a:cs typeface="Tahoma" panose="020B0604030504040204" pitchFamily="34" charset="0"/>
              </a:rPr>
              <a:t>possible combinations of securities</a:t>
            </a:r>
            <a:r>
              <a:rPr lang="en-BE" dirty="0">
                <a:solidFill>
                  <a:schemeClr val="bg1"/>
                </a:solidFill>
                <a:latin typeface="Tahoma" panose="020B0604030504040204" pitchFamily="34" charset="0"/>
                <a:ea typeface="Tahoma" panose="020B0604030504040204" pitchFamily="34" charset="0"/>
                <a:cs typeface="Tahoma" panose="020B0604030504040204" pitchFamily="34" charset="0"/>
              </a:rPr>
              <a:t>.</a:t>
            </a:r>
            <a:endParaRPr lang="en-GB" dirty="0">
              <a:solidFill>
                <a:schemeClr val="bg1"/>
              </a:solidFill>
              <a:latin typeface="Tahoma" panose="020B0604030504040204" pitchFamily="34" charset="0"/>
              <a:ea typeface="Tahoma" panose="020B0604030504040204" pitchFamily="34" charset="0"/>
              <a:cs typeface="Tahoma" panose="020B0604030504040204" pitchFamily="34" charset="0"/>
            </a:endParaRPr>
          </a:p>
          <a:p>
            <a:pPr marL="342900" lvl="0" indent="-342900">
              <a:lnSpc>
                <a:spcPct val="150000"/>
              </a:lnSpc>
              <a:buFont typeface="+mj-lt"/>
              <a:buAutoNum type="arabicPeriod"/>
            </a:pPr>
            <a:r>
              <a:rPr lang="en-GB" dirty="0">
                <a:solidFill>
                  <a:schemeClr val="bg1"/>
                </a:solidFill>
                <a:latin typeface="Tahoma" panose="020B0604030504040204" pitchFamily="34" charset="0"/>
                <a:ea typeface="Tahoma" panose="020B0604030504040204" pitchFamily="34" charset="0"/>
                <a:cs typeface="Tahoma" panose="020B0604030504040204" pitchFamily="34" charset="0"/>
              </a:rPr>
              <a:t>Developing a method to determine an optimal investment strategy.</a:t>
            </a:r>
            <a:endParaRPr lang="en-BE" dirty="0">
              <a:solidFill>
                <a:schemeClr val="bg1"/>
              </a:solidFill>
              <a:latin typeface="Tahoma" panose="020B0604030504040204" pitchFamily="34" charset="0"/>
              <a:ea typeface="Tahoma" panose="020B0604030504040204" pitchFamily="34" charset="0"/>
              <a:cs typeface="Tahoma" panose="020B0604030504040204" pitchFamily="34" charset="0"/>
            </a:endParaRPr>
          </a:p>
          <a:p>
            <a:pPr marL="342900" lvl="0" indent="-342900">
              <a:lnSpc>
                <a:spcPct val="150000"/>
              </a:lnSpc>
              <a:buFont typeface="+mj-lt"/>
              <a:buAutoNum type="arabicPeriod"/>
            </a:pPr>
            <a:r>
              <a:rPr lang="en-GB" dirty="0">
                <a:solidFill>
                  <a:schemeClr val="bg1"/>
                </a:solidFill>
                <a:latin typeface="Tahoma" panose="020B0604030504040204" pitchFamily="34" charset="0"/>
                <a:ea typeface="Tahoma" panose="020B0604030504040204" pitchFamily="34" charset="0"/>
                <a:cs typeface="Tahoma" panose="020B0604030504040204" pitchFamily="34" charset="0"/>
              </a:rPr>
              <a:t>Identifying the optimal estimation method and corresponding specification</a:t>
            </a:r>
          </a:p>
          <a:p>
            <a:pPr marL="342900" lvl="0" indent="-342900">
              <a:lnSpc>
                <a:spcPct val="150000"/>
              </a:lnSpc>
              <a:buFont typeface="+mj-lt"/>
              <a:buAutoNum type="arabicPeriod"/>
            </a:pPr>
            <a:r>
              <a:rPr lang="en-GB" dirty="0">
                <a:solidFill>
                  <a:schemeClr val="bg1"/>
                </a:solidFill>
                <a:latin typeface="Tahoma" panose="020B0604030504040204" pitchFamily="34" charset="0"/>
                <a:ea typeface="Tahoma" panose="020B0604030504040204" pitchFamily="34" charset="0"/>
                <a:cs typeface="Tahoma" panose="020B0604030504040204" pitchFamily="34" charset="0"/>
              </a:rPr>
              <a:t>Validating the robustness of the optimal investment strategy.</a:t>
            </a:r>
          </a:p>
          <a:p>
            <a:pPr marL="342900" lvl="0" indent="-342900">
              <a:lnSpc>
                <a:spcPct val="150000"/>
              </a:lnSpc>
              <a:buFont typeface="+mj-lt"/>
              <a:buAutoNum type="arabicPeriod"/>
            </a:pPr>
            <a:r>
              <a:rPr lang="en-GB" dirty="0">
                <a:solidFill>
                  <a:schemeClr val="bg1"/>
                </a:solidFill>
                <a:latin typeface="Tahoma" panose="020B0604030504040204" pitchFamily="34" charset="0"/>
                <a:ea typeface="Tahoma" panose="020B0604030504040204" pitchFamily="34" charset="0"/>
                <a:cs typeface="Tahoma" panose="020B0604030504040204" pitchFamily="34" charset="0"/>
              </a:rPr>
              <a:t>Considering the impact of inflation and foreign exchange movements</a:t>
            </a:r>
            <a:r>
              <a:rPr lang="en-BE" dirty="0">
                <a:solidFill>
                  <a:schemeClr val="bg1"/>
                </a:solidFill>
                <a:latin typeface="Tahoma" panose="020B0604030504040204" pitchFamily="34" charset="0"/>
                <a:ea typeface="Tahoma" panose="020B0604030504040204" pitchFamily="34" charset="0"/>
                <a:cs typeface="Tahoma" panose="020B0604030504040204" pitchFamily="34" charset="0"/>
              </a:rPr>
              <a:t>.</a:t>
            </a:r>
          </a:p>
          <a:p>
            <a:pPr marL="342900" lvl="0" indent="-342900">
              <a:lnSpc>
                <a:spcPct val="150000"/>
              </a:lnSpc>
              <a:buFont typeface="+mj-lt"/>
              <a:buAutoNum type="arabicPeriod"/>
            </a:pPr>
            <a:r>
              <a:rPr lang="en-GB" dirty="0">
                <a:solidFill>
                  <a:schemeClr val="bg1"/>
                </a:solidFill>
                <a:latin typeface="Tahoma" panose="020B0604030504040204" pitchFamily="34" charset="0"/>
                <a:ea typeface="Tahoma" panose="020B0604030504040204" pitchFamily="34" charset="0"/>
                <a:cs typeface="Tahoma" panose="020B0604030504040204" pitchFamily="34" charset="0"/>
              </a:rPr>
              <a:t>Evaluating the theoretical underpinnings and assumptions of the optimization model.</a:t>
            </a:r>
          </a:p>
        </p:txBody>
      </p:sp>
      <p:pic>
        <p:nvPicPr>
          <p:cNvPr id="24" name="Picture 2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1625" y="1989790"/>
            <a:ext cx="609524" cy="609524"/>
          </a:xfrm>
          <a:prstGeom prst="rect">
            <a:avLst/>
          </a:prstGeom>
        </p:spPr>
      </p:pic>
      <p:graphicFrame>
        <p:nvGraphicFramePr>
          <p:cNvPr id="8" name="Table 7"/>
          <p:cNvGraphicFramePr>
            <a:graphicFrameLocks noGrp="1"/>
          </p:cNvGraphicFramePr>
          <p:nvPr>
            <p:extLst>
              <p:ext uri="{D42A27DB-BD31-4B8C-83A1-F6EECF244321}">
                <p14:modId xmlns:p14="http://schemas.microsoft.com/office/powerpoint/2010/main" val="571354604"/>
              </p:ext>
            </p:extLst>
          </p:nvPr>
        </p:nvGraphicFramePr>
        <p:xfrm>
          <a:off x="1674687" y="1273751"/>
          <a:ext cx="9676232" cy="640080"/>
        </p:xfrm>
        <a:graphic>
          <a:graphicData uri="http://schemas.openxmlformats.org/drawingml/2006/table">
            <a:tbl>
              <a:tblPr firstRow="1" bandRow="1">
                <a:tableStyleId>{ED083AE6-46FA-4A59-8FB0-9F97EB10719F}</a:tableStyleId>
              </a:tblPr>
              <a:tblGrid>
                <a:gridCol w="9676232">
                  <a:extLst>
                    <a:ext uri="{9D8B030D-6E8A-4147-A177-3AD203B41FA5}">
                      <a16:colId xmlns:a16="http://schemas.microsoft.com/office/drawing/2014/main" val="1289683223"/>
                    </a:ext>
                  </a:extLst>
                </a:gridCol>
              </a:tblGrid>
              <a:tr h="370840">
                <a:tc>
                  <a:txBody>
                    <a:bodyPr/>
                    <a:lstStyle/>
                    <a:p>
                      <a:r>
                        <a:rPr lang="en-US" b="1" dirty="0">
                          <a:solidFill>
                            <a:schemeClr val="accent4"/>
                          </a:solidFill>
                          <a:latin typeface="Tahoma" panose="020B0604030504040204" pitchFamily="34" charset="0"/>
                          <a:ea typeface="Tahoma" panose="020B0604030504040204" pitchFamily="34" charset="0"/>
                          <a:cs typeface="Tahoma" panose="020B0604030504040204" pitchFamily="34" charset="0"/>
                        </a:rPr>
                        <a:t>What is the unique optimal investment strategy that corresponds exactly to a given user-specified set of investment parameters?</a:t>
                      </a:r>
                      <a:endParaRPr lang="en-GB" dirty="0">
                        <a:solidFill>
                          <a:schemeClr val="accent4"/>
                        </a:solidFill>
                        <a:latin typeface="Tahoma" panose="020B0604030504040204" pitchFamily="34" charset="0"/>
                        <a:ea typeface="Tahoma" panose="020B0604030504040204" pitchFamily="34" charset="0"/>
                        <a:cs typeface="Tahoma" panose="020B0604030504040204" pitchFamily="34" charset="0"/>
                      </a:endParaRPr>
                    </a:p>
                  </a:txBody>
                  <a:tcPr/>
                </a:tc>
                <a:extLst>
                  <a:ext uri="{0D108BD9-81ED-4DB2-BD59-A6C34878D82A}">
                    <a16:rowId xmlns:a16="http://schemas.microsoft.com/office/drawing/2014/main" val="847406513"/>
                  </a:ext>
                </a:extLst>
              </a:tr>
            </a:tbl>
          </a:graphicData>
        </a:graphic>
      </p:graphicFrame>
    </p:spTree>
    <p:extLst>
      <p:ext uri="{BB962C8B-B14F-4D97-AF65-F5344CB8AC3E}">
        <p14:creationId xmlns:p14="http://schemas.microsoft.com/office/powerpoint/2010/main" val="7368839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5040000" cy="1325563"/>
          </a:xfrm>
        </p:spPr>
        <p:txBody>
          <a:bodyPr>
            <a:normAutofit/>
          </a:bodyPr>
          <a:lstStyle/>
          <a:p>
            <a:r>
              <a:rPr lang="en-BE" sz="3600" b="1" dirty="0">
                <a:solidFill>
                  <a:schemeClr val="accent4"/>
                </a:solidFill>
                <a:latin typeface="Tahoma" panose="020B0604030504040204" pitchFamily="34" charset="0"/>
                <a:ea typeface="Tahoma" panose="020B0604030504040204" pitchFamily="34" charset="0"/>
                <a:cs typeface="Tahoma" panose="020B0604030504040204" pitchFamily="34" charset="0"/>
              </a:rPr>
              <a:t>Coming up...</a:t>
            </a:r>
            <a:br>
              <a:rPr lang="en-BE" sz="3600" b="1" dirty="0">
                <a:solidFill>
                  <a:schemeClr val="accent4"/>
                </a:solidFill>
                <a:latin typeface="Tahoma" panose="020B0604030504040204" pitchFamily="34" charset="0"/>
                <a:ea typeface="Tahoma" panose="020B0604030504040204" pitchFamily="34" charset="0"/>
                <a:cs typeface="Tahoma" panose="020B0604030504040204" pitchFamily="34" charset="0"/>
              </a:rPr>
            </a:br>
            <a:endParaRPr lang="en-GB" sz="3600" dirty="0"/>
          </a:p>
        </p:txBody>
      </p:sp>
      <p:sp>
        <p:nvSpPr>
          <p:cNvPr id="5" name="Rectangle 4"/>
          <p:cNvSpPr/>
          <p:nvPr/>
        </p:nvSpPr>
        <p:spPr>
          <a:xfrm>
            <a:off x="6320670" y="1495525"/>
            <a:ext cx="5040000" cy="4893647"/>
          </a:xfrm>
          <a:prstGeom prst="rect">
            <a:avLst/>
          </a:prstGeom>
        </p:spPr>
        <p:txBody>
          <a:bodyPr wrap="square">
            <a:spAutoFit/>
          </a:bodyPr>
          <a:lstStyle/>
          <a:p>
            <a:pPr marL="457200" indent="-457200">
              <a:buAutoNum type="arabicPeriod"/>
            </a:pPr>
            <a:r>
              <a:rPr lang="en-BE" sz="2400" dirty="0">
                <a:solidFill>
                  <a:schemeClr val="bg1"/>
                </a:solidFill>
                <a:latin typeface="Tahoma" panose="020B0604030504040204" pitchFamily="34" charset="0"/>
                <a:ea typeface="Tahoma" panose="020B0604030504040204" pitchFamily="34" charset="0"/>
                <a:cs typeface="Tahoma" panose="020B0604030504040204" pitchFamily="34" charset="0"/>
              </a:rPr>
              <a:t>Background</a:t>
            </a:r>
          </a:p>
          <a:p>
            <a:pPr marL="457200" indent="-457200">
              <a:buAutoNum type="arabicPeriod"/>
            </a:pPr>
            <a:endParaRPr lang="en-BE" sz="2400" b="1" dirty="0">
              <a:solidFill>
                <a:schemeClr val="bg1"/>
              </a:solidFill>
              <a:latin typeface="Tahoma" panose="020B0604030504040204" pitchFamily="34" charset="0"/>
              <a:ea typeface="Tahoma" panose="020B0604030504040204" pitchFamily="34" charset="0"/>
              <a:cs typeface="Tahoma" panose="020B0604030504040204" pitchFamily="34" charset="0"/>
            </a:endParaRPr>
          </a:p>
          <a:p>
            <a:pPr marL="457200" indent="-457200">
              <a:buAutoNum type="arabicPeriod"/>
            </a:pPr>
            <a:r>
              <a:rPr lang="en-BE" sz="2400" dirty="0">
                <a:solidFill>
                  <a:schemeClr val="bg1"/>
                </a:solidFill>
                <a:latin typeface="Tahoma" panose="020B0604030504040204" pitchFamily="34" charset="0"/>
                <a:ea typeface="Tahoma" panose="020B0604030504040204" pitchFamily="34" charset="0"/>
                <a:cs typeface="Tahoma" panose="020B0604030504040204" pitchFamily="34" charset="0"/>
              </a:rPr>
              <a:t>Introduction</a:t>
            </a:r>
          </a:p>
          <a:p>
            <a:pPr marL="457200" indent="-457200">
              <a:buAutoNum type="arabicPeriod"/>
            </a:pPr>
            <a:endParaRPr lang="en-BE" sz="2400" dirty="0">
              <a:solidFill>
                <a:schemeClr val="bg1"/>
              </a:solidFill>
              <a:latin typeface="Tahoma" panose="020B0604030504040204" pitchFamily="34" charset="0"/>
              <a:ea typeface="Tahoma" panose="020B0604030504040204" pitchFamily="34" charset="0"/>
              <a:cs typeface="Tahoma" panose="020B0604030504040204" pitchFamily="34" charset="0"/>
            </a:endParaRPr>
          </a:p>
          <a:p>
            <a:pPr marL="457200" indent="-457200">
              <a:buAutoNum type="arabicPeriod"/>
            </a:pPr>
            <a:r>
              <a:rPr lang="en-BE" sz="2400" dirty="0">
                <a:solidFill>
                  <a:schemeClr val="bg1"/>
                </a:solidFill>
                <a:latin typeface="Tahoma" panose="020B0604030504040204" pitchFamily="34" charset="0"/>
                <a:ea typeface="Tahoma" panose="020B0604030504040204" pitchFamily="34" charset="0"/>
                <a:cs typeface="Tahoma" panose="020B0604030504040204" pitchFamily="34" charset="0"/>
              </a:rPr>
              <a:t>Research question</a:t>
            </a:r>
          </a:p>
          <a:p>
            <a:pPr marL="457200" indent="-457200">
              <a:buAutoNum type="arabicPeriod"/>
            </a:pPr>
            <a:endParaRPr lang="en-BE" sz="2400" dirty="0">
              <a:solidFill>
                <a:schemeClr val="bg1"/>
              </a:solidFill>
              <a:latin typeface="Tahoma" panose="020B0604030504040204" pitchFamily="34" charset="0"/>
              <a:ea typeface="Tahoma" panose="020B0604030504040204" pitchFamily="34" charset="0"/>
              <a:cs typeface="Tahoma" panose="020B0604030504040204" pitchFamily="34" charset="0"/>
            </a:endParaRPr>
          </a:p>
          <a:p>
            <a:pPr marL="457200" indent="-457200">
              <a:buAutoNum type="arabicPeriod"/>
            </a:pPr>
            <a:r>
              <a:rPr lang="en-BE" sz="2400" b="1" dirty="0">
                <a:solidFill>
                  <a:schemeClr val="accent4"/>
                </a:solidFill>
                <a:latin typeface="Tahoma" panose="020B0604030504040204" pitchFamily="34" charset="0"/>
                <a:ea typeface="Tahoma" panose="020B0604030504040204" pitchFamily="34" charset="0"/>
                <a:cs typeface="Tahoma" panose="020B0604030504040204" pitchFamily="34" charset="0"/>
              </a:rPr>
              <a:t>Data</a:t>
            </a:r>
          </a:p>
          <a:p>
            <a:pPr marL="457200" indent="-457200">
              <a:buAutoNum type="arabicPeriod"/>
            </a:pPr>
            <a:endParaRPr lang="en-BE" sz="2400" dirty="0">
              <a:solidFill>
                <a:schemeClr val="bg1"/>
              </a:solidFill>
              <a:latin typeface="Tahoma" panose="020B0604030504040204" pitchFamily="34" charset="0"/>
              <a:ea typeface="Tahoma" panose="020B0604030504040204" pitchFamily="34" charset="0"/>
              <a:cs typeface="Tahoma" panose="020B0604030504040204" pitchFamily="34" charset="0"/>
            </a:endParaRPr>
          </a:p>
          <a:p>
            <a:pPr marL="457200" indent="-457200">
              <a:buAutoNum type="arabicPeriod"/>
            </a:pPr>
            <a:r>
              <a:rPr lang="en-BE" sz="2400" dirty="0">
                <a:solidFill>
                  <a:schemeClr val="bg1"/>
                </a:solidFill>
                <a:latin typeface="Tahoma" panose="020B0604030504040204" pitchFamily="34" charset="0"/>
                <a:ea typeface="Tahoma" panose="020B0604030504040204" pitchFamily="34" charset="0"/>
                <a:cs typeface="Tahoma" panose="020B0604030504040204" pitchFamily="34" charset="0"/>
              </a:rPr>
              <a:t>Analysis</a:t>
            </a:r>
          </a:p>
          <a:p>
            <a:pPr marL="457200" indent="-457200">
              <a:buAutoNum type="arabicPeriod"/>
            </a:pPr>
            <a:endParaRPr lang="en-BE" sz="2400" dirty="0">
              <a:solidFill>
                <a:schemeClr val="bg1"/>
              </a:solidFill>
              <a:latin typeface="Tahoma" panose="020B0604030504040204" pitchFamily="34" charset="0"/>
              <a:ea typeface="Tahoma" panose="020B0604030504040204" pitchFamily="34" charset="0"/>
              <a:cs typeface="Tahoma" panose="020B0604030504040204" pitchFamily="34" charset="0"/>
            </a:endParaRPr>
          </a:p>
          <a:p>
            <a:pPr marL="457200" indent="-457200">
              <a:buAutoNum type="arabicPeriod"/>
            </a:pPr>
            <a:r>
              <a:rPr lang="en-BE" sz="2400" dirty="0">
                <a:solidFill>
                  <a:schemeClr val="bg1"/>
                </a:solidFill>
                <a:latin typeface="Tahoma" panose="020B0604030504040204" pitchFamily="34" charset="0"/>
                <a:ea typeface="Tahoma" panose="020B0604030504040204" pitchFamily="34" charset="0"/>
                <a:cs typeface="Tahoma" panose="020B0604030504040204" pitchFamily="34" charset="0"/>
              </a:rPr>
              <a:t>Results</a:t>
            </a:r>
          </a:p>
          <a:p>
            <a:pPr marL="457200" indent="-457200">
              <a:buAutoNum type="arabicPeriod"/>
            </a:pPr>
            <a:endParaRPr lang="en-BE" sz="2400" dirty="0">
              <a:solidFill>
                <a:schemeClr val="bg1"/>
              </a:solidFill>
              <a:latin typeface="Tahoma" panose="020B0604030504040204" pitchFamily="34" charset="0"/>
              <a:ea typeface="Tahoma" panose="020B0604030504040204" pitchFamily="34" charset="0"/>
              <a:cs typeface="Tahoma" panose="020B0604030504040204" pitchFamily="34" charset="0"/>
            </a:endParaRPr>
          </a:p>
          <a:p>
            <a:pPr marL="457200" indent="-457200">
              <a:buAutoNum type="arabicPeriod"/>
            </a:pPr>
            <a:r>
              <a:rPr lang="en-GB" sz="2400" dirty="0">
                <a:solidFill>
                  <a:schemeClr val="bg1"/>
                </a:solidFill>
                <a:latin typeface="Tahoma" panose="020B0604030504040204" pitchFamily="34" charset="0"/>
                <a:ea typeface="Tahoma" panose="020B0604030504040204" pitchFamily="34" charset="0"/>
                <a:cs typeface="Tahoma" panose="020B0604030504040204" pitchFamily="34" charset="0"/>
              </a:rPr>
              <a:t>Scaling </a:t>
            </a:r>
            <a:r>
              <a:rPr lang="en-BE" sz="2400" dirty="0">
                <a:solidFill>
                  <a:schemeClr val="bg1"/>
                </a:solidFill>
                <a:latin typeface="Tahoma" panose="020B0604030504040204" pitchFamily="34" charset="0"/>
                <a:ea typeface="Tahoma" panose="020B0604030504040204" pitchFamily="34" charset="0"/>
                <a:cs typeface="Tahoma" panose="020B0604030504040204" pitchFamily="34" charset="0"/>
              </a:rPr>
              <a:t>&amp;</a:t>
            </a:r>
            <a:r>
              <a:rPr lang="en-GB" sz="2400" dirty="0">
                <a:solidFill>
                  <a:schemeClr val="bg1"/>
                </a:solidFill>
                <a:latin typeface="Tahoma" panose="020B0604030504040204" pitchFamily="34" charset="0"/>
                <a:ea typeface="Tahoma" panose="020B0604030504040204" pitchFamily="34" charset="0"/>
                <a:cs typeface="Tahoma" panose="020B0604030504040204" pitchFamily="34" charset="0"/>
              </a:rPr>
              <a:t> Cloud Deployment</a:t>
            </a:r>
            <a:endParaRPr lang="en-BE" sz="24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pic>
        <p:nvPicPr>
          <p:cNvPr id="13" name="Content Placeholder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838200" y="1495525"/>
            <a:ext cx="4680000" cy="4680000"/>
          </a:xfrm>
          <a:prstGeom prst="rect">
            <a:avLst/>
          </a:prstGeom>
          <a:ln>
            <a:noFill/>
          </a:ln>
          <a:effectLst>
            <a:softEdge rad="112500"/>
          </a:effectLst>
        </p:spPr>
      </p:pic>
    </p:spTree>
    <p:extLst>
      <p:ext uri="{BB962C8B-B14F-4D97-AF65-F5344CB8AC3E}">
        <p14:creationId xmlns:p14="http://schemas.microsoft.com/office/powerpoint/2010/main" val="15383728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TM04033929[[fn=Pala]]</Template>
  <TotalTime>1242</TotalTime>
  <Words>2562</Words>
  <Application>Microsoft Office PowerPoint</Application>
  <PresentationFormat>Szélesvásznú</PresentationFormat>
  <Paragraphs>338</Paragraphs>
  <Slides>19</Slides>
  <Notes>6</Notes>
  <HiddenSlides>0</HiddenSlides>
  <MMClips>0</MMClips>
  <ScaleCrop>false</ScaleCrop>
  <HeadingPairs>
    <vt:vector size="6" baseType="variant">
      <vt:variant>
        <vt:lpstr>Használt betűtípusok</vt:lpstr>
      </vt:variant>
      <vt:variant>
        <vt:i4>6</vt:i4>
      </vt:variant>
      <vt:variant>
        <vt:lpstr>Téma</vt:lpstr>
      </vt:variant>
      <vt:variant>
        <vt:i4>1</vt:i4>
      </vt:variant>
      <vt:variant>
        <vt:lpstr>Diacímek</vt:lpstr>
      </vt:variant>
      <vt:variant>
        <vt:i4>19</vt:i4>
      </vt:variant>
    </vt:vector>
  </HeadingPairs>
  <TitlesOfParts>
    <vt:vector size="26" baseType="lpstr">
      <vt:lpstr>Arial</vt:lpstr>
      <vt:lpstr>Avenir Next LT Pro</vt:lpstr>
      <vt:lpstr>Calibri</vt:lpstr>
      <vt:lpstr>Calibri Light</vt:lpstr>
      <vt:lpstr>Tahoma</vt:lpstr>
      <vt:lpstr>Wingdings</vt:lpstr>
      <vt:lpstr>Office Theme</vt:lpstr>
      <vt:lpstr>PowerPoint-bemutató</vt:lpstr>
      <vt:lpstr>Coming up... </vt:lpstr>
      <vt:lpstr>Background </vt:lpstr>
      <vt:lpstr>Coming up... </vt:lpstr>
      <vt:lpstr>Introduction (1/2) </vt:lpstr>
      <vt:lpstr>Introduction (2/2) </vt:lpstr>
      <vt:lpstr>Coming up... </vt:lpstr>
      <vt:lpstr>Research question </vt:lpstr>
      <vt:lpstr>Coming up... </vt:lpstr>
      <vt:lpstr>Data Data sources and data collection</vt:lpstr>
      <vt:lpstr>Data Data cleaning and data preparation (1/2)</vt:lpstr>
      <vt:lpstr>Data Data cleaning and data preparation (2/2)</vt:lpstr>
      <vt:lpstr>Coming up... </vt:lpstr>
      <vt:lpstr>Analysis </vt:lpstr>
      <vt:lpstr>Coming up... </vt:lpstr>
      <vt:lpstr>Results </vt:lpstr>
      <vt:lpstr>Coming up... </vt:lpstr>
      <vt:lpstr>Scaling and Cloud Deployment (Work in progress)</vt:lpstr>
      <vt:lpstr>Thank you!  Questions?</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Luca Gewehr</dc:creator>
  <cp:lastModifiedBy>Marco Hafid</cp:lastModifiedBy>
  <cp:revision>148</cp:revision>
  <dcterms:created xsi:type="dcterms:W3CDTF">2023-05-21T19:45:55Z</dcterms:created>
  <dcterms:modified xsi:type="dcterms:W3CDTF">2023-05-24T08:31:34Z</dcterms:modified>
</cp:coreProperties>
</file>