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72" r:id="rId2"/>
    <p:sldId id="475" r:id="rId3"/>
    <p:sldId id="267" r:id="rId4"/>
    <p:sldId id="495" r:id="rId5"/>
    <p:sldId id="486" r:id="rId6"/>
    <p:sldId id="488" r:id="rId7"/>
    <p:sldId id="496" r:id="rId8"/>
    <p:sldId id="487" r:id="rId9"/>
    <p:sldId id="497" r:id="rId10"/>
    <p:sldId id="489" r:id="rId11"/>
    <p:sldId id="491" r:id="rId12"/>
    <p:sldId id="501" r:id="rId13"/>
    <p:sldId id="498" r:id="rId14"/>
    <p:sldId id="492" r:id="rId15"/>
    <p:sldId id="499" r:id="rId16"/>
    <p:sldId id="493" r:id="rId17"/>
    <p:sldId id="500" r:id="rId18"/>
    <p:sldId id="494" r:id="rId19"/>
    <p:sldId id="5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3" autoAdjust="0"/>
    <p:restoredTop sz="83840" autoAdjust="0"/>
  </p:normalViewPr>
  <p:slideViewPr>
    <p:cSldViewPr snapToGrid="0">
      <p:cViewPr varScale="1">
        <p:scale>
          <a:sx n="62" d="100"/>
          <a:sy n="62" d="100"/>
        </p:scale>
        <p:origin x="2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0C6D6-903E-436D-810A-E7FB52E28557}" type="datetimeFigureOut">
              <a:rPr lang="en-GB" smtClean="0"/>
              <a:t>24/05/2023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B6E09-014D-47B2-8FC7-E5DDFED08A3C}" type="slidenum">
              <a:rPr lang="en-GB" smtClean="0"/>
              <a:t>‹#›</a:t>
            </a:fld>
            <a:endParaRPr lang="en-GB"/>
          </a:p>
        </p:txBody>
      </p:sp>
    </p:spTree>
    <p:extLst>
      <p:ext uri="{BB962C8B-B14F-4D97-AF65-F5344CB8AC3E}">
        <p14:creationId xmlns:p14="http://schemas.microsoft.com/office/powerpoint/2010/main" val="1469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After </a:t>
            </a:r>
            <a:r>
              <a:rPr lang="en-GB" sz="1200" u="sng" kern="1200" dirty="0" smtClean="0">
                <a:solidFill>
                  <a:schemeClr val="tx1"/>
                </a:solidFill>
                <a:effectLst/>
                <a:latin typeface="+mn-lt"/>
                <a:ea typeface="+mn-ea"/>
                <a:cs typeface="+mn-cs"/>
              </a:rPr>
              <a:t>several years of experience</a:t>
            </a:r>
            <a:r>
              <a:rPr lang="en-GB" sz="1200" kern="1200" dirty="0" smtClean="0">
                <a:solidFill>
                  <a:schemeClr val="tx1"/>
                </a:solidFill>
                <a:effectLst/>
                <a:latin typeface="+mn-lt"/>
                <a:ea typeface="+mn-ea"/>
                <a:cs typeface="+mn-cs"/>
              </a:rPr>
              <a:t> in asset management, investment products and banking, including as a private banker myself, coupled with a </a:t>
            </a:r>
            <a:r>
              <a:rPr lang="en-GB" sz="1200" u="sng" kern="1200" dirty="0" smtClean="0">
                <a:solidFill>
                  <a:schemeClr val="tx1"/>
                </a:solidFill>
                <a:effectLst/>
                <a:latin typeface="+mn-lt"/>
                <a:ea typeface="+mn-ea"/>
                <a:cs typeface="+mn-cs"/>
              </a:rPr>
              <a:t>passion for personal finance</a:t>
            </a:r>
            <a:r>
              <a:rPr lang="en-GB" sz="1200" kern="1200" dirty="0" smtClean="0">
                <a:solidFill>
                  <a:schemeClr val="tx1"/>
                </a:solidFill>
                <a:effectLst/>
                <a:latin typeface="+mn-lt"/>
                <a:ea typeface="+mn-ea"/>
                <a:cs typeface="+mn-cs"/>
              </a:rPr>
              <a:t>, I discovered </a:t>
            </a:r>
            <a:r>
              <a:rPr lang="en-GB" sz="1200" b="1" kern="1200" dirty="0" smtClean="0">
                <a:solidFill>
                  <a:schemeClr val="tx1"/>
                </a:solidFill>
                <a:effectLst/>
                <a:latin typeface="+mn-lt"/>
                <a:ea typeface="+mn-ea"/>
                <a:cs typeface="+mn-cs"/>
              </a:rPr>
              <a:t>how much we can improve upon current industry standards</a:t>
            </a:r>
            <a:r>
              <a:rPr lang="en-GB" sz="1200" kern="1200" dirty="0" smtClean="0">
                <a:solidFill>
                  <a:schemeClr val="tx1"/>
                </a:solidFill>
                <a:effectLst/>
                <a:latin typeface="+mn-lt"/>
                <a:ea typeface="+mn-ea"/>
                <a:cs typeface="+mn-cs"/>
              </a:rPr>
              <a:t>.</a:t>
            </a:r>
          </a:p>
          <a:p>
            <a:r>
              <a:rPr lang="en-GB" sz="1200" u="sng" kern="1200" dirty="0" smtClean="0">
                <a:solidFill>
                  <a:schemeClr val="tx1"/>
                </a:solidFill>
                <a:effectLst/>
                <a:latin typeface="+mn-lt"/>
                <a:ea typeface="+mn-ea"/>
                <a:cs typeface="+mn-cs"/>
              </a:rPr>
              <a:t>Present-day portfolio management</a:t>
            </a:r>
            <a:r>
              <a:rPr lang="en-GB" sz="1200" kern="1200" dirty="0" smtClean="0">
                <a:solidFill>
                  <a:schemeClr val="tx1"/>
                </a:solidFill>
                <a:effectLst/>
                <a:latin typeface="+mn-lt"/>
                <a:ea typeface="+mn-ea"/>
                <a:cs typeface="+mn-cs"/>
              </a:rPr>
              <a:t> still relies to a large extent on </a:t>
            </a:r>
            <a:r>
              <a:rPr lang="en-GB" sz="1200" b="1" kern="1200" dirty="0" smtClean="0">
                <a:solidFill>
                  <a:schemeClr val="tx1"/>
                </a:solidFill>
                <a:effectLst/>
                <a:latin typeface="+mn-lt"/>
                <a:ea typeface="+mn-ea"/>
                <a:cs typeface="+mn-cs"/>
              </a:rPr>
              <a:t>manual processes and human judgment</a:t>
            </a:r>
            <a:r>
              <a:rPr lang="en-GB" sz="1200" kern="1200" dirty="0" smtClean="0">
                <a:solidFill>
                  <a:schemeClr val="tx1"/>
                </a:solidFill>
                <a:effectLst/>
                <a:latin typeface="+mn-lt"/>
                <a:ea typeface="+mn-ea"/>
                <a:cs typeface="+mn-cs"/>
              </a:rPr>
              <a:t>, entailing various </a:t>
            </a:r>
            <a:r>
              <a:rPr lang="en-GB" sz="1200" kern="1200" dirty="0" err="1" smtClean="0">
                <a:solidFill>
                  <a:schemeClr val="tx1"/>
                </a:solidFill>
                <a:effectLst/>
                <a:latin typeface="+mn-lt"/>
                <a:ea typeface="+mn-ea"/>
                <a:cs typeface="+mn-cs"/>
              </a:rPr>
              <a:t>suboptimalities</a:t>
            </a:r>
            <a:r>
              <a:rPr lang="en-GB" sz="1200" kern="1200" dirty="0" smtClean="0">
                <a:solidFill>
                  <a:schemeClr val="tx1"/>
                </a:solidFill>
                <a:effectLst/>
                <a:latin typeface="+mn-lt"/>
                <a:ea typeface="+mn-ea"/>
                <a:cs typeface="+mn-cs"/>
              </a:rPr>
              <a:t> that </a:t>
            </a:r>
            <a:r>
              <a:rPr lang="en-GB" sz="1200" b="1" kern="1200" dirty="0" smtClean="0">
                <a:solidFill>
                  <a:schemeClr val="tx1"/>
                </a:solidFill>
                <a:effectLst/>
                <a:latin typeface="+mn-lt"/>
                <a:ea typeface="+mn-ea"/>
                <a:cs typeface="+mn-cs"/>
              </a:rPr>
              <a:t>render such services to be costly</a:t>
            </a:r>
            <a:r>
              <a:rPr lang="en-GB" sz="1200" kern="1200" dirty="0" smtClean="0">
                <a:solidFill>
                  <a:schemeClr val="tx1"/>
                </a:solidFill>
                <a:effectLst/>
                <a:latin typeface="+mn-lt"/>
                <a:ea typeface="+mn-ea"/>
                <a:cs typeface="+mn-cs"/>
              </a:rPr>
              <a:t> (due to human involvement in many aspects of the investment process), </a:t>
            </a:r>
            <a:r>
              <a:rPr lang="en-GB" sz="1200" b="1" kern="1200" dirty="0" smtClean="0">
                <a:solidFill>
                  <a:schemeClr val="tx1"/>
                </a:solidFill>
                <a:effectLst/>
                <a:latin typeface="+mn-lt"/>
                <a:ea typeface="+mn-ea"/>
                <a:cs typeface="+mn-cs"/>
              </a:rPr>
              <a:t>inaccessible</a:t>
            </a:r>
            <a:r>
              <a:rPr lang="en-GB" sz="1200" kern="1200" dirty="0" smtClean="0">
                <a:solidFill>
                  <a:schemeClr val="tx1"/>
                </a:solidFill>
                <a:effectLst/>
                <a:latin typeface="+mn-lt"/>
                <a:ea typeface="+mn-ea"/>
                <a:cs typeface="+mn-cs"/>
              </a:rPr>
              <a:t> (due to high fees, many people cannot access personalized financial advice and portfolio management), </a:t>
            </a:r>
            <a:r>
              <a:rPr lang="en-GB" sz="1200" b="1" kern="1200" dirty="0" smtClean="0">
                <a:solidFill>
                  <a:schemeClr val="tx1"/>
                </a:solidFill>
                <a:effectLst/>
                <a:latin typeface="+mn-lt"/>
                <a:ea typeface="+mn-ea"/>
                <a:cs typeface="+mn-cs"/>
              </a:rPr>
              <a:t>ineffective</a:t>
            </a:r>
            <a:r>
              <a:rPr lang="en-GB" sz="1200" kern="1200" dirty="0" smtClean="0">
                <a:solidFill>
                  <a:schemeClr val="tx1"/>
                </a:solidFill>
                <a:effectLst/>
                <a:latin typeface="+mn-lt"/>
                <a:ea typeface="+mn-ea"/>
                <a:cs typeface="+mn-cs"/>
              </a:rPr>
              <a:t> (as investment outcomes may not align with the exact financial goals, investment objectives and risk tolerance of investors) and </a:t>
            </a:r>
            <a:r>
              <a:rPr lang="en-GB" sz="1200" b="1" kern="1200" dirty="0" smtClean="0">
                <a:solidFill>
                  <a:schemeClr val="tx1"/>
                </a:solidFill>
                <a:effectLst/>
                <a:latin typeface="+mn-lt"/>
                <a:ea typeface="+mn-ea"/>
                <a:cs typeface="+mn-cs"/>
              </a:rPr>
              <a:t>unclear</a:t>
            </a:r>
            <a:r>
              <a:rPr lang="en-GB" sz="1200" kern="1200" dirty="0" smtClean="0">
                <a:solidFill>
                  <a:schemeClr val="tx1"/>
                </a:solidFill>
                <a:effectLst/>
                <a:latin typeface="+mn-lt"/>
                <a:ea typeface="+mn-ea"/>
                <a:cs typeface="+mn-cs"/>
              </a:rPr>
              <a:t> (what the potential outcomes of a given investment strategy are). </a:t>
            </a:r>
          </a:p>
          <a:p>
            <a:r>
              <a:rPr lang="en-GB" sz="1200" kern="1200" dirty="0" smtClean="0">
                <a:solidFill>
                  <a:schemeClr val="tx1"/>
                </a:solidFill>
                <a:effectLst/>
                <a:latin typeface="+mn-lt"/>
                <a:ea typeface="+mn-ea"/>
                <a:cs typeface="+mn-cs"/>
              </a:rPr>
              <a:t>Overall, the pain points associated with present-day portfolio management services </a:t>
            </a:r>
            <a:r>
              <a:rPr lang="en-GB" sz="1200" u="sng" kern="1200" dirty="0" smtClean="0">
                <a:solidFill>
                  <a:schemeClr val="tx1"/>
                </a:solidFill>
                <a:effectLst/>
                <a:latin typeface="+mn-lt"/>
                <a:ea typeface="+mn-ea"/>
                <a:cs typeface="+mn-cs"/>
              </a:rPr>
              <a:t>underscore the potential of a data-driven approach</a:t>
            </a:r>
            <a:r>
              <a:rPr lang="en-GB" sz="1200" kern="1200" dirty="0" smtClean="0">
                <a:solidFill>
                  <a:schemeClr val="tx1"/>
                </a:solidFill>
                <a:effectLst/>
                <a:latin typeface="+mn-lt"/>
                <a:ea typeface="+mn-ea"/>
                <a:cs typeface="+mn-cs"/>
              </a:rPr>
              <a:t> that </a:t>
            </a:r>
            <a:r>
              <a:rPr lang="en-GB" sz="1200" b="1" kern="1200" dirty="0" smtClean="0">
                <a:solidFill>
                  <a:schemeClr val="tx1"/>
                </a:solidFill>
                <a:effectLst/>
                <a:latin typeface="+mn-lt"/>
                <a:ea typeface="+mn-ea"/>
                <a:cs typeface="+mn-cs"/>
              </a:rPr>
              <a:t>leverage current technological capabilities applied to large datasets</a:t>
            </a:r>
            <a:r>
              <a:rPr lang="en-GB" sz="1200" kern="1200" dirty="0" smtClean="0">
                <a:solidFill>
                  <a:schemeClr val="tx1"/>
                </a:solidFill>
                <a:effectLst/>
                <a:latin typeface="+mn-lt"/>
                <a:ea typeface="+mn-ea"/>
                <a:cs typeface="+mn-cs"/>
              </a:rPr>
              <a:t>. To this end, we aim to develop such a constrained portfolio optimization model that determines the optimal investment strategy (asset allocation and rebalancing), in a dynamic way, given any combination of input parameters provided by the user (desired investment outcomes, liquidity requirements and risk constraints).</a:t>
            </a:r>
          </a:p>
          <a:p>
            <a:r>
              <a:rPr lang="en-GB" sz="1200" kern="1200" dirty="0" smtClean="0">
                <a:solidFill>
                  <a:schemeClr val="tx1"/>
                </a:solidFill>
                <a:effectLst/>
                <a:latin typeface="+mn-lt"/>
                <a:ea typeface="+mn-ea"/>
                <a:cs typeface="+mn-cs"/>
              </a:rPr>
              <a:t>A </a:t>
            </a:r>
            <a:r>
              <a:rPr lang="en-BE" sz="1200" u="sng" kern="1200" dirty="0" smtClean="0">
                <a:solidFill>
                  <a:schemeClr val="tx1"/>
                </a:solidFill>
                <a:effectLst/>
                <a:latin typeface="+mn-lt"/>
                <a:ea typeface="+mn-ea"/>
                <a:cs typeface="+mn-cs"/>
              </a:rPr>
              <a:t>key</a:t>
            </a:r>
            <a:r>
              <a:rPr lang="en-GB" sz="1200" u="sng" kern="1200" dirty="0" smtClean="0">
                <a:solidFill>
                  <a:schemeClr val="tx1"/>
                </a:solidFill>
                <a:effectLst/>
                <a:latin typeface="+mn-lt"/>
                <a:ea typeface="+mn-ea"/>
                <a:cs typeface="+mn-cs"/>
              </a:rPr>
              <a:t> inefficiency</a:t>
            </a:r>
            <a:r>
              <a:rPr lang="en-GB" sz="1200" kern="1200" dirty="0" smtClean="0">
                <a:solidFill>
                  <a:schemeClr val="tx1"/>
                </a:solidFill>
                <a:effectLst/>
                <a:latin typeface="+mn-lt"/>
                <a:ea typeface="+mn-ea"/>
                <a:cs typeface="+mn-cs"/>
              </a:rPr>
              <a:t> is that </a:t>
            </a:r>
            <a:r>
              <a:rPr lang="en-GB" sz="1200" b="1" kern="1200" dirty="0" smtClean="0">
                <a:solidFill>
                  <a:schemeClr val="tx1"/>
                </a:solidFill>
                <a:effectLst/>
                <a:latin typeface="+mn-lt"/>
                <a:ea typeface="+mn-ea"/>
                <a:cs typeface="+mn-cs"/>
              </a:rPr>
              <a:t>investors are still being offered traditional investment solutions that also do not capture an investor’s unique goals</a:t>
            </a:r>
            <a:r>
              <a:rPr lang="en-GB" sz="1200" kern="1200" dirty="0" smtClean="0">
                <a:solidFill>
                  <a:schemeClr val="tx1"/>
                </a:solidFill>
                <a:effectLst/>
                <a:latin typeface="+mn-lt"/>
                <a:ea typeface="+mn-ea"/>
                <a:cs typeface="+mn-cs"/>
              </a:rPr>
              <a:t>. </a:t>
            </a:r>
          </a:p>
          <a:p>
            <a:r>
              <a:rPr lang="en-BE" sz="1200" u="sng" kern="1200" dirty="0" smtClean="0">
                <a:solidFill>
                  <a:schemeClr val="tx1"/>
                </a:solidFill>
                <a:effectLst/>
                <a:latin typeface="+mn-lt"/>
                <a:ea typeface="+mn-ea"/>
                <a:cs typeface="+mn-cs"/>
              </a:rPr>
              <a:t>Tailor-made, data-driven</a:t>
            </a:r>
            <a:r>
              <a:rPr lang="en-GB" sz="1200" u="sng" kern="1200" dirty="0" smtClean="0">
                <a:solidFill>
                  <a:schemeClr val="tx1"/>
                </a:solidFill>
                <a:effectLst/>
                <a:latin typeface="+mn-lt"/>
                <a:ea typeface="+mn-ea"/>
                <a:cs typeface="+mn-cs"/>
              </a:rPr>
              <a:t> model</a:t>
            </a:r>
            <a:r>
              <a:rPr lang="en-BE" sz="1200" u="sng" kern="1200" dirty="0" smtClean="0">
                <a:solidFill>
                  <a:schemeClr val="tx1"/>
                </a:solidFill>
                <a:effectLst/>
                <a:latin typeface="+mn-lt"/>
                <a:ea typeface="+mn-ea"/>
                <a:cs typeface="+mn-cs"/>
              </a:rPr>
              <a:t>s</a:t>
            </a:r>
            <a:r>
              <a:rPr lang="en-GB" sz="1200" kern="1200" dirty="0" smtClean="0">
                <a:solidFill>
                  <a:schemeClr val="tx1"/>
                </a:solidFill>
                <a:effectLst/>
                <a:latin typeface="+mn-lt"/>
                <a:ea typeface="+mn-ea"/>
                <a:cs typeface="+mn-cs"/>
              </a:rPr>
              <a:t> could support the </a:t>
            </a:r>
            <a:r>
              <a:rPr lang="en-GB" sz="1200" b="1" kern="1200" dirty="0" smtClean="0">
                <a:solidFill>
                  <a:schemeClr val="tx1"/>
                </a:solidFill>
                <a:effectLst/>
                <a:latin typeface="+mn-lt"/>
                <a:ea typeface="+mn-ea"/>
                <a:cs typeface="+mn-cs"/>
              </a:rPr>
              <a:t>transition towards financial services that are less costly, more accessible, more effective and more clear</a:t>
            </a:r>
            <a:r>
              <a:rPr lang="en-GB" sz="1200" kern="1200" dirty="0" smtClean="0">
                <a:solidFill>
                  <a:schemeClr val="tx1"/>
                </a:solidFill>
                <a:effectLst/>
                <a:latin typeface="+mn-lt"/>
                <a:ea typeface="+mn-ea"/>
                <a:cs typeface="+mn-cs"/>
              </a:rPr>
              <a:t> for investors. This is what </a:t>
            </a:r>
            <a:r>
              <a:rPr lang="en-GB" sz="1200" b="1" kern="1200" dirty="0" smtClean="0">
                <a:solidFill>
                  <a:schemeClr val="tx1"/>
                </a:solidFill>
                <a:effectLst/>
                <a:latin typeface="+mn-lt"/>
                <a:ea typeface="+mn-ea"/>
                <a:cs typeface="+mn-cs"/>
              </a:rPr>
              <a:t>motivates us to develop strategies that align perfectly with their client's objectives</a:t>
            </a:r>
            <a:r>
              <a:rPr lang="en-BE" sz="1200" b="1"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3</a:t>
            </a:fld>
            <a:endParaRPr lang="en-GB"/>
          </a:p>
        </p:txBody>
      </p:sp>
    </p:spTree>
    <p:extLst>
      <p:ext uri="{BB962C8B-B14F-4D97-AF65-F5344CB8AC3E}">
        <p14:creationId xmlns:p14="http://schemas.microsoft.com/office/powerpoint/2010/main" val="325501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a:t>
            </a:r>
            <a:r>
              <a:rPr lang="en-GB" sz="1200" u="sng" kern="1200" dirty="0" smtClean="0">
                <a:solidFill>
                  <a:schemeClr val="tx1"/>
                </a:solidFill>
                <a:effectLst/>
                <a:latin typeface="+mn-lt"/>
                <a:ea typeface="+mn-ea"/>
                <a:cs typeface="+mn-cs"/>
              </a:rPr>
              <a:t>main research question</a:t>
            </a:r>
            <a:r>
              <a:rPr lang="en-GB" sz="1200" kern="1200" dirty="0" smtClean="0">
                <a:solidFill>
                  <a:schemeClr val="tx1"/>
                </a:solidFill>
                <a:effectLst/>
                <a:latin typeface="+mn-lt"/>
                <a:ea typeface="+mn-ea"/>
                <a:cs typeface="+mn-cs"/>
              </a:rPr>
              <a:t> is: "</a:t>
            </a:r>
            <a:r>
              <a:rPr lang="en-GB" sz="1200" b="1" kern="1200" dirty="0" smtClean="0">
                <a:solidFill>
                  <a:schemeClr val="tx1"/>
                </a:solidFill>
                <a:effectLst/>
                <a:latin typeface="+mn-lt"/>
                <a:ea typeface="+mn-ea"/>
                <a:cs typeface="+mn-cs"/>
              </a:rPr>
              <a:t>What is the unique optimal investment strategy that corresponds exactly to a given user-specified set of investment parameters?</a:t>
            </a:r>
            <a:r>
              <a:rPr lang="en-GB" sz="1200" kern="1200" dirty="0" smtClean="0">
                <a:solidFill>
                  <a:schemeClr val="tx1"/>
                </a:solidFill>
                <a:effectLst/>
                <a:latin typeface="+mn-lt"/>
                <a:ea typeface="+mn-ea"/>
                <a:cs typeface="+mn-cs"/>
              </a:rPr>
              <a:t>" To provide a comprehensive answer, we delve into </a:t>
            </a:r>
            <a:r>
              <a:rPr lang="en-GB" sz="1200" u="sng" kern="1200" dirty="0" smtClean="0">
                <a:solidFill>
                  <a:schemeClr val="tx1"/>
                </a:solidFill>
                <a:effectLst/>
                <a:latin typeface="+mn-lt"/>
                <a:ea typeface="+mn-ea"/>
                <a:cs typeface="+mn-cs"/>
              </a:rPr>
              <a:t>a set of sub-questions</a:t>
            </a:r>
            <a:r>
              <a:rPr lang="en-GB" sz="1200" kern="1200" dirty="0" smtClean="0">
                <a:solidFill>
                  <a:schemeClr val="tx1"/>
                </a:solidFill>
                <a:effectLst/>
                <a:latin typeface="+mn-lt"/>
                <a:ea typeface="+mn-ea"/>
                <a:cs typeface="+mn-cs"/>
              </a:rPr>
              <a:t> that contribute to the understanding of the factors influencing the choice of optimal investment strategy.</a:t>
            </a:r>
          </a:p>
          <a:p>
            <a:r>
              <a:rPr lang="en-GB" sz="1200" kern="1200" dirty="0" smtClean="0">
                <a:solidFill>
                  <a:schemeClr val="tx1"/>
                </a:solidFill>
                <a:effectLst/>
                <a:latin typeface="+mn-lt"/>
                <a:ea typeface="+mn-ea"/>
                <a:cs typeface="+mn-cs"/>
              </a:rPr>
              <a:t>The sub-questions include considerations such as:</a:t>
            </a:r>
          </a:p>
          <a:p>
            <a:pPr lvl="0"/>
            <a:r>
              <a:rPr lang="en-GB" sz="1200" b="1" kern="1200" dirty="0" smtClean="0">
                <a:solidFill>
                  <a:schemeClr val="tx1"/>
                </a:solidFill>
                <a:effectLst/>
                <a:latin typeface="+mn-lt"/>
                <a:ea typeface="+mn-ea"/>
                <a:cs typeface="+mn-cs"/>
              </a:rPr>
              <a:t>Identifying the </a:t>
            </a:r>
            <a:r>
              <a:rPr lang="en-BE" sz="1200" b="1" kern="1200" dirty="0" smtClean="0">
                <a:solidFill>
                  <a:schemeClr val="tx1"/>
                </a:solidFill>
                <a:effectLst/>
                <a:latin typeface="+mn-lt"/>
                <a:ea typeface="+mn-ea"/>
                <a:cs typeface="+mn-cs"/>
              </a:rPr>
              <a:t>most </a:t>
            </a:r>
            <a:r>
              <a:rPr lang="en-GB" sz="1200" b="1" kern="1200" dirty="0" smtClean="0">
                <a:solidFill>
                  <a:schemeClr val="tx1"/>
                </a:solidFill>
                <a:effectLst/>
                <a:latin typeface="+mn-lt"/>
                <a:ea typeface="+mn-ea"/>
                <a:cs typeface="+mn-cs"/>
              </a:rPr>
              <a:t>relevant investment parameters</a:t>
            </a:r>
            <a:r>
              <a:rPr lang="en-GB" sz="1200" kern="1200" dirty="0" smtClean="0">
                <a:solidFill>
                  <a:schemeClr val="tx1"/>
                </a:solidFill>
                <a:effectLst/>
                <a:latin typeface="+mn-lt"/>
                <a:ea typeface="+mn-ea"/>
                <a:cs typeface="+mn-cs"/>
              </a:rPr>
              <a:t> that determine the optimal corresponding investment strategy. These parameters could be desired investment objectives, risk constraints, time horizon, future deposits/withdrawals, ESG criteria, asset class restrictions, and geographic restrictions, among others.</a:t>
            </a:r>
          </a:p>
          <a:p>
            <a:pPr lvl="0"/>
            <a:r>
              <a:rPr lang="en-GB" sz="1200" b="1" kern="1200" dirty="0" smtClean="0">
                <a:solidFill>
                  <a:schemeClr val="tx1"/>
                </a:solidFill>
                <a:effectLst/>
                <a:latin typeface="+mn-lt"/>
                <a:ea typeface="+mn-ea"/>
                <a:cs typeface="+mn-cs"/>
              </a:rPr>
              <a:t>Choosing the appropriate securities to be considered</a:t>
            </a:r>
            <a:r>
              <a:rPr lang="en-GB" sz="1200" kern="1200" dirty="0" smtClean="0">
                <a:solidFill>
                  <a:schemeClr val="tx1"/>
                </a:solidFill>
                <a:effectLst/>
                <a:latin typeface="+mn-lt"/>
                <a:ea typeface="+mn-ea"/>
                <a:cs typeface="+mn-cs"/>
              </a:rPr>
              <a:t> for the investment universe.</a:t>
            </a:r>
          </a:p>
          <a:p>
            <a:pPr lvl="0"/>
            <a:r>
              <a:rPr lang="en-GB" sz="1200" b="1" kern="1200" dirty="0" smtClean="0">
                <a:solidFill>
                  <a:schemeClr val="tx1"/>
                </a:solidFill>
                <a:effectLst/>
                <a:latin typeface="+mn-lt"/>
                <a:ea typeface="+mn-ea"/>
                <a:cs typeface="+mn-cs"/>
              </a:rPr>
              <a:t>Defining the desired criteria for model accuracy and computational efficiency</a:t>
            </a:r>
            <a:r>
              <a:rPr lang="en-GB" sz="1200" kern="1200" dirty="0" smtClean="0">
                <a:solidFill>
                  <a:schemeClr val="tx1"/>
                </a:solidFill>
                <a:effectLst/>
                <a:latin typeface="+mn-lt"/>
                <a:ea typeface="+mn-ea"/>
                <a:cs typeface="+mn-cs"/>
              </a:rPr>
              <a:t> and </a:t>
            </a:r>
            <a:r>
              <a:rPr lang="en-GB" sz="1200" b="1" kern="1200" dirty="0" smtClean="0">
                <a:solidFill>
                  <a:schemeClr val="tx1"/>
                </a:solidFill>
                <a:effectLst/>
                <a:latin typeface="+mn-lt"/>
                <a:ea typeface="+mn-ea"/>
                <a:cs typeface="+mn-cs"/>
              </a:rPr>
              <a:t>finding the balance</a:t>
            </a:r>
            <a:r>
              <a:rPr lang="en-GB" sz="1200" kern="1200" dirty="0" smtClean="0">
                <a:solidFill>
                  <a:schemeClr val="tx1"/>
                </a:solidFill>
                <a:effectLst/>
                <a:latin typeface="+mn-lt"/>
                <a:ea typeface="+mn-ea"/>
                <a:cs typeface="+mn-cs"/>
              </a:rPr>
              <a:t> between these two factors.</a:t>
            </a:r>
          </a:p>
          <a:p>
            <a:pPr lvl="0"/>
            <a:r>
              <a:rPr lang="en-GB" sz="1200" b="1" kern="1200" dirty="0" smtClean="0">
                <a:solidFill>
                  <a:schemeClr val="tx1"/>
                </a:solidFill>
                <a:effectLst/>
                <a:latin typeface="+mn-lt"/>
                <a:ea typeface="+mn-ea"/>
                <a:cs typeface="+mn-cs"/>
              </a:rPr>
              <a:t>Determining the optimal approach to restricting the possible combinations of securities</a:t>
            </a:r>
            <a:r>
              <a:rPr lang="en-GB" sz="1200" kern="1200" dirty="0" smtClean="0">
                <a:solidFill>
                  <a:schemeClr val="tx1"/>
                </a:solidFill>
                <a:effectLst/>
                <a:latin typeface="+mn-lt"/>
                <a:ea typeface="+mn-ea"/>
                <a:cs typeface="+mn-cs"/>
              </a:rPr>
              <a:t>, ensuring the balance between model accuracy and computational efficiency.</a:t>
            </a:r>
          </a:p>
          <a:p>
            <a:pPr lvl="0"/>
            <a:r>
              <a:rPr lang="en-GB" sz="1200" b="1" kern="1200" dirty="0" smtClean="0">
                <a:solidFill>
                  <a:schemeClr val="tx1"/>
                </a:solidFill>
                <a:effectLst/>
                <a:latin typeface="+mn-lt"/>
                <a:ea typeface="+mn-ea"/>
                <a:cs typeface="+mn-cs"/>
              </a:rPr>
              <a:t>Developing a method to determine an optimal investment strategy by comparing equal-length portfolio return series of each candidate </a:t>
            </a:r>
            <a:r>
              <a:rPr lang="en-BE" sz="1200" b="1" kern="1200" dirty="0" smtClean="0">
                <a:solidFill>
                  <a:schemeClr val="tx1"/>
                </a:solidFill>
                <a:effectLst/>
                <a:latin typeface="+mn-lt"/>
                <a:ea typeface="+mn-ea"/>
                <a:cs typeface="+mn-cs"/>
              </a:rPr>
              <a:t>strategy</a:t>
            </a:r>
            <a:r>
              <a:rPr lang="en-GB" sz="1200" kern="1200" dirty="0" smtClean="0">
                <a:solidFill>
                  <a:schemeClr val="tx1"/>
                </a:solidFill>
                <a:effectLst/>
                <a:latin typeface="+mn-lt"/>
                <a:ea typeface="+mn-ea"/>
                <a:cs typeface="+mn-cs"/>
              </a:rPr>
              <a:t>. This process would incorporate measures such as maximum drawdown, drawdown length, and conditional </a:t>
            </a:r>
            <a:r>
              <a:rPr lang="en-GB" sz="1200" kern="1200" dirty="0" err="1" smtClean="0">
                <a:solidFill>
                  <a:schemeClr val="tx1"/>
                </a:solidFill>
                <a:effectLst/>
                <a:latin typeface="+mn-lt"/>
                <a:ea typeface="+mn-ea"/>
                <a:cs typeface="+mn-cs"/>
              </a:rPr>
              <a:t>VaR.</a:t>
            </a:r>
            <a:endParaRPr lang="en-GB" sz="1200" kern="1200" dirty="0" smtClean="0">
              <a:solidFill>
                <a:schemeClr val="tx1"/>
              </a:solidFill>
              <a:effectLst/>
              <a:latin typeface="+mn-lt"/>
              <a:ea typeface="+mn-ea"/>
              <a:cs typeface="+mn-cs"/>
            </a:endParaRPr>
          </a:p>
          <a:p>
            <a:pPr lvl="0"/>
            <a:r>
              <a:rPr lang="en-GB" sz="1200" b="1" kern="1200" dirty="0" smtClean="0">
                <a:solidFill>
                  <a:schemeClr val="tx1"/>
                </a:solidFill>
                <a:effectLst/>
                <a:latin typeface="+mn-lt"/>
                <a:ea typeface="+mn-ea"/>
                <a:cs typeface="+mn-cs"/>
              </a:rPr>
              <a:t>Identifying the optimal estimation method and corresponding specification</a:t>
            </a:r>
            <a:r>
              <a:rPr lang="en-GB" sz="1200" kern="1200" dirty="0" smtClean="0">
                <a:solidFill>
                  <a:schemeClr val="tx1"/>
                </a:solidFill>
                <a:effectLst/>
                <a:latin typeface="+mn-lt"/>
                <a:ea typeface="+mn-ea"/>
                <a:cs typeface="+mn-cs"/>
              </a:rPr>
              <a:t> for determining the optimal investment strategy.</a:t>
            </a:r>
          </a:p>
          <a:p>
            <a:pPr lvl="0"/>
            <a:r>
              <a:rPr lang="en-GB" sz="1200" b="1" kern="1200" dirty="0" smtClean="0">
                <a:solidFill>
                  <a:schemeClr val="tx1"/>
                </a:solidFill>
                <a:effectLst/>
                <a:latin typeface="+mn-lt"/>
                <a:ea typeface="+mn-ea"/>
                <a:cs typeface="+mn-cs"/>
              </a:rPr>
              <a:t>Validating the robustness and statistical reliability of the optimal investment strategy</a:t>
            </a:r>
            <a:r>
              <a:rPr lang="en-GB" sz="1200" kern="1200" dirty="0" smtClean="0">
                <a:solidFill>
                  <a:schemeClr val="tx1"/>
                </a:solidFill>
                <a:effectLst/>
                <a:latin typeface="+mn-lt"/>
                <a:ea typeface="+mn-ea"/>
                <a:cs typeface="+mn-cs"/>
              </a:rPr>
              <a:t>.</a:t>
            </a:r>
          </a:p>
          <a:p>
            <a:pPr lvl="0"/>
            <a:r>
              <a:rPr lang="en-GB" sz="1200" b="1" kern="1200" dirty="0" smtClean="0">
                <a:solidFill>
                  <a:schemeClr val="tx1"/>
                </a:solidFill>
                <a:effectLst/>
                <a:latin typeface="+mn-lt"/>
                <a:ea typeface="+mn-ea"/>
                <a:cs typeface="+mn-cs"/>
              </a:rPr>
              <a:t>Considering the impact of inflation and foreign exchange movements</a:t>
            </a:r>
            <a:r>
              <a:rPr lang="en-GB" sz="1200" kern="1200" dirty="0" smtClean="0">
                <a:solidFill>
                  <a:schemeClr val="tx1"/>
                </a:solidFill>
                <a:effectLst/>
                <a:latin typeface="+mn-lt"/>
                <a:ea typeface="+mn-ea"/>
                <a:cs typeface="+mn-cs"/>
              </a:rPr>
              <a:t> when determining the optimal investment strategy.</a:t>
            </a:r>
          </a:p>
          <a:p>
            <a:pPr lvl="0"/>
            <a:r>
              <a:rPr lang="en-GB" sz="1200" b="1" kern="1200" dirty="0" smtClean="0">
                <a:solidFill>
                  <a:schemeClr val="tx1"/>
                </a:solidFill>
                <a:effectLst/>
                <a:latin typeface="+mn-lt"/>
                <a:ea typeface="+mn-ea"/>
                <a:cs typeface="+mn-cs"/>
              </a:rPr>
              <a:t>Evaluating the theoretical underpinnings and assumptions</a:t>
            </a:r>
            <a:r>
              <a:rPr lang="en-GB" sz="1200" kern="1200" dirty="0" smtClean="0">
                <a:solidFill>
                  <a:schemeClr val="tx1"/>
                </a:solidFill>
                <a:effectLst/>
                <a:latin typeface="+mn-lt"/>
                <a:ea typeface="+mn-ea"/>
                <a:cs typeface="+mn-cs"/>
              </a:rPr>
              <a:t> of the optimization model.</a:t>
            </a:r>
          </a:p>
          <a:p>
            <a:pPr lvl="0"/>
            <a:r>
              <a:rPr lang="en-GB" sz="1200" b="1" kern="1200" dirty="0" smtClean="0">
                <a:solidFill>
                  <a:schemeClr val="tx1"/>
                </a:solidFill>
                <a:effectLst/>
                <a:latin typeface="+mn-lt"/>
                <a:ea typeface="+mn-ea"/>
                <a:cs typeface="+mn-cs"/>
              </a:rPr>
              <a:t>Identifying potential drawbacks and limitations of the model</a:t>
            </a:r>
            <a:r>
              <a:rPr lang="en-GB" sz="1200" kern="1200" dirty="0" smtClean="0">
                <a:solidFill>
                  <a:schemeClr val="tx1"/>
                </a:solidFill>
                <a:effectLst/>
                <a:latin typeface="+mn-lt"/>
                <a:ea typeface="+mn-ea"/>
                <a:cs typeface="+mn-cs"/>
              </a:rPr>
              <a:t> when applied to real-life investments and </a:t>
            </a:r>
            <a:r>
              <a:rPr lang="en-GB" sz="1200" b="1" kern="1200" dirty="0" smtClean="0">
                <a:solidFill>
                  <a:schemeClr val="tx1"/>
                </a:solidFill>
                <a:effectLst/>
                <a:latin typeface="+mn-lt"/>
                <a:ea typeface="+mn-ea"/>
                <a:cs typeface="+mn-cs"/>
              </a:rPr>
              <a:t>finding ways to address or mitigate these issues</a:t>
            </a:r>
            <a:r>
              <a:rPr lang="en-GB" sz="1200" kern="1200" dirty="0" smtClean="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8</a:t>
            </a:fld>
            <a:endParaRPr lang="en-GB"/>
          </a:p>
        </p:txBody>
      </p:sp>
    </p:spTree>
    <p:extLst>
      <p:ext uri="{BB962C8B-B14F-4D97-AF65-F5344CB8AC3E}">
        <p14:creationId xmlns:p14="http://schemas.microsoft.com/office/powerpoint/2010/main" val="25490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Our research leverages </a:t>
            </a:r>
            <a:r>
              <a:rPr lang="en-GB" sz="1200" u="sng" kern="1200" dirty="0" smtClean="0">
                <a:solidFill>
                  <a:schemeClr val="tx1"/>
                </a:solidFill>
                <a:effectLst/>
                <a:latin typeface="+mn-lt"/>
                <a:ea typeface="+mn-ea"/>
                <a:cs typeface="+mn-cs"/>
              </a:rPr>
              <a:t>data from multiple sources</a:t>
            </a:r>
            <a:r>
              <a:rPr lang="en-GB" sz="1200" kern="1200" dirty="0" smtClean="0">
                <a:solidFill>
                  <a:schemeClr val="tx1"/>
                </a:solidFill>
                <a:effectLst/>
                <a:latin typeface="+mn-lt"/>
                <a:ea typeface="+mn-ea"/>
                <a:cs typeface="+mn-cs"/>
              </a:rPr>
              <a:t>, including:</a:t>
            </a:r>
            <a:endParaRPr lang="en-GB" sz="1100" kern="1200" dirty="0" smtClean="0">
              <a:solidFill>
                <a:schemeClr val="tx1"/>
              </a:solidFill>
              <a:effectLst/>
              <a:latin typeface="+mn-lt"/>
              <a:ea typeface="+mn-ea"/>
              <a:cs typeface="+mn-cs"/>
            </a:endParaRPr>
          </a:p>
          <a:p>
            <a:pPr lvl="0"/>
            <a:r>
              <a:rPr lang="en-GB" sz="1200" b="1" kern="1200" dirty="0" smtClean="0">
                <a:solidFill>
                  <a:schemeClr val="tx1"/>
                </a:solidFill>
                <a:effectLst/>
                <a:latin typeface="+mn-lt"/>
                <a:ea typeface="+mn-ea"/>
                <a:cs typeface="+mn-cs"/>
              </a:rPr>
              <a:t>"Bloomberg Terminal spreadsheet builder.xlsx"</a:t>
            </a:r>
            <a:r>
              <a:rPr lang="en-GB" sz="1200" kern="1200" dirty="0" smtClean="0">
                <a:solidFill>
                  <a:schemeClr val="tx1"/>
                </a:solidFill>
                <a:effectLst/>
                <a:latin typeface="+mn-lt"/>
                <a:ea typeface="+mn-ea"/>
                <a:cs typeface="+mn-cs"/>
              </a:rPr>
              <a:t> </a:t>
            </a:r>
            <a:endParaRPr lang="en-GB" sz="11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from </a:t>
            </a:r>
            <a:r>
              <a:rPr lang="en-GB" sz="1200" b="1" kern="1200" dirty="0" smtClean="0">
                <a:solidFill>
                  <a:schemeClr val="tx1"/>
                </a:solidFill>
                <a:effectLst/>
                <a:latin typeface="+mn-lt"/>
                <a:ea typeface="+mn-ea"/>
                <a:cs typeface="+mn-cs"/>
              </a:rPr>
              <a:t>Bloomberg Terminal</a:t>
            </a:r>
            <a:r>
              <a:rPr lang="en-GB" sz="1200" kern="1200" dirty="0" smtClean="0">
                <a:solidFill>
                  <a:schemeClr val="tx1"/>
                </a:solidFill>
                <a:effectLst/>
                <a:latin typeface="+mn-lt"/>
                <a:ea typeface="+mn-ea"/>
                <a:cs typeface="+mn-cs"/>
              </a:rPr>
              <a:t>, </a:t>
            </a:r>
            <a:endParaRPr lang="en-GB" sz="11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providing </a:t>
            </a:r>
            <a:r>
              <a:rPr lang="en-GB" sz="1200" b="1" kern="1200" dirty="0" smtClean="0">
                <a:solidFill>
                  <a:schemeClr val="tx1"/>
                </a:solidFill>
                <a:effectLst/>
                <a:latin typeface="+mn-lt"/>
                <a:ea typeface="+mn-ea"/>
                <a:cs typeface="+mn-cs"/>
              </a:rPr>
              <a:t>price data of selected indices and currency pairs</a:t>
            </a:r>
            <a:r>
              <a:rPr lang="en-GB" sz="1200" kern="1200" dirty="0" smtClean="0">
                <a:solidFill>
                  <a:schemeClr val="tx1"/>
                </a:solidFill>
                <a:effectLst/>
                <a:latin typeface="+mn-lt"/>
                <a:ea typeface="+mn-ea"/>
                <a:cs typeface="+mn-cs"/>
              </a:rPr>
              <a:t>,</a:t>
            </a:r>
            <a:endParaRPr lang="en-GB" sz="1100" kern="1200" dirty="0" smtClean="0">
              <a:solidFill>
                <a:schemeClr val="tx1"/>
              </a:solidFill>
              <a:effectLst/>
              <a:latin typeface="+mn-lt"/>
              <a:ea typeface="+mn-ea"/>
              <a:cs typeface="+mn-cs"/>
            </a:endParaRPr>
          </a:p>
          <a:p>
            <a:pPr lvl="1"/>
            <a:r>
              <a:rPr lang="en-BE" sz="1200" kern="1200" dirty="0" smtClean="0">
                <a:solidFill>
                  <a:schemeClr val="tx1"/>
                </a:solidFill>
                <a:effectLst/>
                <a:latin typeface="+mn-lt"/>
                <a:ea typeface="+mn-ea"/>
                <a:cs typeface="+mn-cs"/>
              </a:rPr>
              <a:t>ranging </a:t>
            </a:r>
            <a:r>
              <a:rPr lang="en-BE" sz="1200" b="1" kern="1200" dirty="0" smtClean="0">
                <a:solidFill>
                  <a:schemeClr val="tx1"/>
                </a:solidFill>
                <a:effectLst/>
                <a:latin typeface="+mn-lt"/>
                <a:ea typeface="+mn-ea"/>
                <a:cs typeface="+mn-cs"/>
              </a:rPr>
              <a:t>from 1 Jan 1973 to 16 May 2023</a:t>
            </a:r>
            <a:endParaRPr lang="en-GB" sz="1100" kern="1200" dirty="0" smtClean="0">
              <a:solidFill>
                <a:schemeClr val="tx1"/>
              </a:solidFill>
              <a:effectLst/>
              <a:latin typeface="+mn-lt"/>
              <a:ea typeface="+mn-ea"/>
              <a:cs typeface="+mn-cs"/>
            </a:endParaRPr>
          </a:p>
          <a:p>
            <a:pPr lvl="1"/>
            <a:r>
              <a:rPr lang="en-BE" sz="1200" kern="1200" dirty="0" smtClean="0">
                <a:solidFill>
                  <a:schemeClr val="tx1"/>
                </a:solidFill>
                <a:effectLst/>
                <a:latin typeface="+mn-lt"/>
                <a:ea typeface="+mn-ea"/>
                <a:cs typeface="+mn-cs"/>
              </a:rPr>
              <a:t>size </a:t>
            </a:r>
            <a:r>
              <a:rPr lang="en-BE" sz="1200" b="1" kern="1200" dirty="0" smtClean="0">
                <a:solidFill>
                  <a:schemeClr val="tx1"/>
                </a:solidFill>
                <a:effectLst/>
                <a:latin typeface="+mn-lt"/>
                <a:ea typeface="+mn-ea"/>
                <a:cs typeface="+mn-cs"/>
              </a:rPr>
              <a:t>4.363 KB</a:t>
            </a:r>
            <a:endParaRPr lang="en-GB" sz="11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a:t>
            </a:r>
            <a:r>
              <a:rPr lang="en-GB" sz="1200" b="1" kern="1200" dirty="0" smtClean="0">
                <a:solidFill>
                  <a:schemeClr val="tx1"/>
                </a:solidFill>
                <a:effectLst/>
                <a:latin typeface="+mn-lt"/>
                <a:ea typeface="+mn-ea"/>
                <a:cs typeface="+mn-cs"/>
              </a:rPr>
              <a:t>API_FP.CPI.TOTL.ZG_DS2_en_excel_v2_5454868.xls</a:t>
            </a:r>
            <a:r>
              <a:rPr lang="en-GB" sz="1200" kern="1200" dirty="0" smtClean="0">
                <a:solidFill>
                  <a:schemeClr val="tx1"/>
                </a:solidFill>
                <a:effectLst/>
                <a:latin typeface="+mn-lt"/>
                <a:ea typeface="+mn-ea"/>
                <a:cs typeface="+mn-cs"/>
              </a:rPr>
              <a:t>" </a:t>
            </a:r>
            <a:endParaRPr lang="en-GB" sz="11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from </a:t>
            </a:r>
            <a:r>
              <a:rPr lang="en-BE" sz="1200" b="1" kern="1200" dirty="0" smtClean="0">
                <a:solidFill>
                  <a:schemeClr val="tx1"/>
                </a:solidFill>
                <a:effectLst/>
                <a:latin typeface="+mn-lt"/>
                <a:ea typeface="+mn-ea"/>
                <a:cs typeface="+mn-cs"/>
              </a:rPr>
              <a:t>World Bank Open Data</a:t>
            </a:r>
            <a:r>
              <a:rPr lang="en-GB" sz="1200" kern="1200" dirty="0" smtClean="0">
                <a:solidFill>
                  <a:schemeClr val="tx1"/>
                </a:solidFill>
                <a:effectLst/>
                <a:latin typeface="+mn-lt"/>
                <a:ea typeface="+mn-ea"/>
                <a:cs typeface="+mn-cs"/>
              </a:rPr>
              <a:t>, </a:t>
            </a:r>
            <a:endParaRPr lang="en-GB" sz="11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providing </a:t>
            </a:r>
            <a:r>
              <a:rPr lang="en-GB" sz="1200" b="1" kern="1200" dirty="0" smtClean="0">
                <a:solidFill>
                  <a:schemeClr val="tx1"/>
                </a:solidFill>
                <a:effectLst/>
                <a:latin typeface="+mn-lt"/>
                <a:ea typeface="+mn-ea"/>
                <a:cs typeface="+mn-cs"/>
              </a:rPr>
              <a:t>Swiss inflation data (CPI in %)</a:t>
            </a:r>
            <a:r>
              <a:rPr lang="en-GB" sz="1200" kern="1200" dirty="0" smtClean="0">
                <a:solidFill>
                  <a:schemeClr val="tx1"/>
                </a:solidFill>
                <a:effectLst/>
                <a:latin typeface="+mn-lt"/>
                <a:ea typeface="+mn-ea"/>
                <a:cs typeface="+mn-cs"/>
              </a:rPr>
              <a:t>,</a:t>
            </a:r>
            <a:endParaRPr lang="en-GB" sz="1100" kern="1200" dirty="0" smtClean="0">
              <a:solidFill>
                <a:schemeClr val="tx1"/>
              </a:solidFill>
              <a:effectLst/>
              <a:latin typeface="+mn-lt"/>
              <a:ea typeface="+mn-ea"/>
              <a:cs typeface="+mn-cs"/>
            </a:endParaRPr>
          </a:p>
          <a:p>
            <a:pPr lvl="1"/>
            <a:r>
              <a:rPr lang="en-BE" sz="1200" kern="1200" dirty="0" smtClean="0">
                <a:solidFill>
                  <a:schemeClr val="tx1"/>
                </a:solidFill>
                <a:effectLst/>
                <a:latin typeface="+mn-lt"/>
                <a:ea typeface="+mn-ea"/>
                <a:cs typeface="+mn-cs"/>
              </a:rPr>
              <a:t>ranging </a:t>
            </a:r>
            <a:r>
              <a:rPr lang="en-BE" sz="1200" b="1" kern="1200" dirty="0" smtClean="0">
                <a:solidFill>
                  <a:schemeClr val="tx1"/>
                </a:solidFill>
                <a:effectLst/>
                <a:latin typeface="+mn-lt"/>
                <a:ea typeface="+mn-ea"/>
                <a:cs typeface="+mn-cs"/>
              </a:rPr>
              <a:t>from 1960 to 2022</a:t>
            </a:r>
            <a:endParaRPr lang="en-GB" sz="1100" kern="1200" dirty="0" smtClean="0">
              <a:solidFill>
                <a:schemeClr val="tx1"/>
              </a:solidFill>
              <a:effectLst/>
              <a:latin typeface="+mn-lt"/>
              <a:ea typeface="+mn-ea"/>
              <a:cs typeface="+mn-cs"/>
            </a:endParaRPr>
          </a:p>
          <a:p>
            <a:pPr lvl="1"/>
            <a:r>
              <a:rPr lang="en-BE" sz="1200" kern="1200" dirty="0" smtClean="0">
                <a:solidFill>
                  <a:schemeClr val="tx1"/>
                </a:solidFill>
                <a:effectLst/>
                <a:latin typeface="+mn-lt"/>
                <a:ea typeface="+mn-ea"/>
                <a:cs typeface="+mn-cs"/>
              </a:rPr>
              <a:t>size </a:t>
            </a:r>
            <a:r>
              <a:rPr lang="en-BE" sz="1200" b="1" kern="1200" dirty="0" smtClean="0">
                <a:solidFill>
                  <a:schemeClr val="tx1"/>
                </a:solidFill>
                <a:effectLst/>
                <a:latin typeface="+mn-lt"/>
                <a:ea typeface="+mn-ea"/>
                <a:cs typeface="+mn-cs"/>
              </a:rPr>
              <a:t>315 KB</a:t>
            </a:r>
            <a:endParaRPr lang="en-GB" sz="11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a:t>
            </a:r>
            <a:r>
              <a:rPr lang="en-GB" sz="1200" b="1" kern="1200" dirty="0" smtClean="0">
                <a:solidFill>
                  <a:schemeClr val="tx1"/>
                </a:solidFill>
                <a:effectLst/>
                <a:latin typeface="+mn-lt"/>
                <a:ea typeface="+mn-ea"/>
                <a:cs typeface="+mn-cs"/>
              </a:rPr>
              <a:t>snb-chart-data-rendeidglfzch-en-all-20230502_1430.xlsx</a:t>
            </a:r>
            <a:r>
              <a:rPr lang="en-GB" sz="1200" kern="1200" dirty="0" smtClean="0">
                <a:solidFill>
                  <a:schemeClr val="tx1"/>
                </a:solidFill>
                <a:effectLst/>
                <a:latin typeface="+mn-lt"/>
                <a:ea typeface="+mn-ea"/>
                <a:cs typeface="+mn-cs"/>
              </a:rPr>
              <a:t>" </a:t>
            </a:r>
            <a:endParaRPr lang="en-GB" sz="11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from </a:t>
            </a:r>
            <a:r>
              <a:rPr lang="en-GB" sz="1200" b="1" kern="1200" dirty="0" smtClean="0">
                <a:solidFill>
                  <a:schemeClr val="tx1"/>
                </a:solidFill>
                <a:effectLst/>
                <a:latin typeface="+mn-lt"/>
                <a:ea typeface="+mn-ea"/>
                <a:cs typeface="+mn-cs"/>
              </a:rPr>
              <a:t>Swiss National Bank data portal</a:t>
            </a:r>
            <a:r>
              <a:rPr lang="en-GB" sz="1200" kern="1200" dirty="0" smtClean="0">
                <a:solidFill>
                  <a:schemeClr val="tx1"/>
                </a:solidFill>
                <a:effectLst/>
                <a:latin typeface="+mn-lt"/>
                <a:ea typeface="+mn-ea"/>
                <a:cs typeface="+mn-cs"/>
              </a:rPr>
              <a:t>, </a:t>
            </a:r>
            <a:endParaRPr lang="en-GB" sz="11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providing </a:t>
            </a:r>
            <a:r>
              <a:rPr lang="en-GB" sz="1200" b="1" kern="1200" dirty="0" smtClean="0">
                <a:solidFill>
                  <a:schemeClr val="tx1"/>
                </a:solidFill>
                <a:effectLst/>
                <a:latin typeface="+mn-lt"/>
                <a:ea typeface="+mn-ea"/>
                <a:cs typeface="+mn-cs"/>
              </a:rPr>
              <a:t>CHF money market rates</a:t>
            </a:r>
            <a:r>
              <a:rPr lang="en-GB" sz="1200" kern="1200" dirty="0" smtClean="0">
                <a:solidFill>
                  <a:schemeClr val="tx1"/>
                </a:solidFill>
                <a:effectLst/>
                <a:latin typeface="+mn-lt"/>
                <a:ea typeface="+mn-ea"/>
                <a:cs typeface="+mn-cs"/>
              </a:rPr>
              <a:t> </a:t>
            </a:r>
            <a:endParaRPr lang="en-GB" sz="1100" kern="1200" dirty="0" smtClean="0">
              <a:solidFill>
                <a:schemeClr val="tx1"/>
              </a:solidFill>
              <a:effectLst/>
              <a:latin typeface="+mn-lt"/>
              <a:ea typeface="+mn-ea"/>
              <a:cs typeface="+mn-cs"/>
            </a:endParaRPr>
          </a:p>
          <a:p>
            <a:pPr lvl="1"/>
            <a:r>
              <a:rPr lang="en-BE" sz="1200" kern="1200" dirty="0" smtClean="0">
                <a:solidFill>
                  <a:schemeClr val="tx1"/>
                </a:solidFill>
                <a:effectLst/>
                <a:latin typeface="+mn-lt"/>
                <a:ea typeface="+mn-ea"/>
                <a:cs typeface="+mn-cs"/>
              </a:rPr>
              <a:t>ranging </a:t>
            </a:r>
            <a:r>
              <a:rPr lang="en-BE" sz="1200" b="1" kern="1200" dirty="0" smtClean="0">
                <a:solidFill>
                  <a:schemeClr val="tx1"/>
                </a:solidFill>
                <a:effectLst/>
                <a:latin typeface="+mn-lt"/>
                <a:ea typeface="+mn-ea"/>
                <a:cs typeface="+mn-cs"/>
              </a:rPr>
              <a:t>from 4 Jan 1988 to 28 April 2023</a:t>
            </a:r>
            <a:endParaRPr lang="en-GB" sz="1100" kern="1200" dirty="0" smtClean="0">
              <a:solidFill>
                <a:schemeClr val="tx1"/>
              </a:solidFill>
              <a:effectLst/>
              <a:latin typeface="+mn-lt"/>
              <a:ea typeface="+mn-ea"/>
              <a:cs typeface="+mn-cs"/>
            </a:endParaRPr>
          </a:p>
          <a:p>
            <a:pPr lvl="1"/>
            <a:r>
              <a:rPr lang="en-BE" sz="1200" kern="1200" dirty="0" smtClean="0">
                <a:solidFill>
                  <a:schemeClr val="tx1"/>
                </a:solidFill>
                <a:effectLst/>
                <a:latin typeface="+mn-lt"/>
                <a:ea typeface="+mn-ea"/>
                <a:cs typeface="+mn-cs"/>
              </a:rPr>
              <a:t>size </a:t>
            </a:r>
            <a:r>
              <a:rPr lang="en-BE" sz="1200" b="1" kern="1200" dirty="0" smtClean="0">
                <a:solidFill>
                  <a:schemeClr val="tx1"/>
                </a:solidFill>
                <a:effectLst/>
                <a:latin typeface="+mn-lt"/>
                <a:ea typeface="+mn-ea"/>
                <a:cs typeface="+mn-cs"/>
              </a:rPr>
              <a:t>359 KB</a:t>
            </a:r>
            <a:endParaRPr lang="en-GB" sz="11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"snb-chart-data-zimomach-en-all-20230502_1430.xlsx" </a:t>
            </a:r>
            <a:endParaRPr lang="en-GB" sz="11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from </a:t>
            </a:r>
            <a:r>
              <a:rPr lang="en-GB" sz="1200" b="1" kern="1200" dirty="0" smtClean="0">
                <a:solidFill>
                  <a:schemeClr val="tx1"/>
                </a:solidFill>
                <a:effectLst/>
                <a:latin typeface="+mn-lt"/>
                <a:ea typeface="+mn-ea"/>
                <a:cs typeface="+mn-cs"/>
              </a:rPr>
              <a:t>Swiss National Bank data portal</a:t>
            </a:r>
            <a:r>
              <a:rPr lang="en-GB" sz="1200" kern="1200" dirty="0" smtClean="0">
                <a:solidFill>
                  <a:schemeClr val="tx1"/>
                </a:solidFill>
                <a:effectLst/>
                <a:latin typeface="+mn-lt"/>
                <a:ea typeface="+mn-ea"/>
                <a:cs typeface="+mn-cs"/>
              </a:rPr>
              <a:t>, </a:t>
            </a:r>
            <a:endParaRPr lang="en-GB" sz="11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providing </a:t>
            </a:r>
            <a:r>
              <a:rPr lang="en-GB" sz="1200" b="1" kern="1200" dirty="0" smtClean="0">
                <a:solidFill>
                  <a:schemeClr val="tx1"/>
                </a:solidFill>
                <a:effectLst/>
                <a:latin typeface="+mn-lt"/>
                <a:ea typeface="+mn-ea"/>
                <a:cs typeface="+mn-cs"/>
              </a:rPr>
              <a:t>CHF spot interest rates on Swiss Confederation bond issues</a:t>
            </a:r>
            <a:r>
              <a:rPr lang="en-GB" sz="1200" kern="1200" dirty="0" smtClean="0">
                <a:solidFill>
                  <a:schemeClr val="tx1"/>
                </a:solidFill>
                <a:effectLst/>
                <a:latin typeface="+mn-lt"/>
                <a:ea typeface="+mn-ea"/>
                <a:cs typeface="+mn-cs"/>
              </a:rPr>
              <a:t> </a:t>
            </a:r>
            <a:endParaRPr lang="en-GB" sz="1100" kern="1200" dirty="0" smtClean="0">
              <a:solidFill>
                <a:schemeClr val="tx1"/>
              </a:solidFill>
              <a:effectLst/>
              <a:latin typeface="+mn-lt"/>
              <a:ea typeface="+mn-ea"/>
              <a:cs typeface="+mn-cs"/>
            </a:endParaRPr>
          </a:p>
          <a:p>
            <a:pPr lvl="1"/>
            <a:r>
              <a:rPr lang="en-BE" sz="1200" kern="1200" dirty="0" smtClean="0">
                <a:solidFill>
                  <a:schemeClr val="tx1"/>
                </a:solidFill>
                <a:effectLst/>
                <a:latin typeface="+mn-lt"/>
                <a:ea typeface="+mn-ea"/>
                <a:cs typeface="+mn-cs"/>
              </a:rPr>
              <a:t>ranging </a:t>
            </a:r>
            <a:r>
              <a:rPr lang="en-BE" sz="1200" b="1" kern="1200" dirty="0" smtClean="0">
                <a:solidFill>
                  <a:schemeClr val="tx1"/>
                </a:solidFill>
                <a:effectLst/>
                <a:latin typeface="+mn-lt"/>
                <a:ea typeface="+mn-ea"/>
                <a:cs typeface="+mn-cs"/>
              </a:rPr>
              <a:t>from 3 Jan 2000 to 28 April 2023</a:t>
            </a:r>
            <a:endParaRPr lang="en-GB" sz="1100" kern="1200" dirty="0" smtClean="0">
              <a:solidFill>
                <a:schemeClr val="tx1"/>
              </a:solidFill>
              <a:effectLst/>
              <a:latin typeface="+mn-lt"/>
              <a:ea typeface="+mn-ea"/>
              <a:cs typeface="+mn-cs"/>
            </a:endParaRPr>
          </a:p>
          <a:p>
            <a:pPr lvl="1"/>
            <a:r>
              <a:rPr lang="en-BE" sz="1200" kern="1200" dirty="0" smtClean="0">
                <a:solidFill>
                  <a:schemeClr val="tx1"/>
                </a:solidFill>
                <a:effectLst/>
                <a:latin typeface="+mn-lt"/>
                <a:ea typeface="+mn-ea"/>
                <a:cs typeface="+mn-cs"/>
              </a:rPr>
              <a:t>size </a:t>
            </a:r>
            <a:r>
              <a:rPr lang="en-BE" sz="1200" b="1" kern="1200" dirty="0" smtClean="0">
                <a:solidFill>
                  <a:schemeClr val="tx1"/>
                </a:solidFill>
                <a:effectLst/>
                <a:latin typeface="+mn-lt"/>
                <a:ea typeface="+mn-ea"/>
                <a:cs typeface="+mn-cs"/>
              </a:rPr>
              <a:t>177 KB</a:t>
            </a:r>
            <a:endParaRPr lang="en-GB" sz="11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These sources are both reliable and comprehensive, thus well-suited for our research objectives.</a:t>
            </a:r>
            <a:endParaRPr lang="en-BE" sz="1200" kern="1200" dirty="0" smtClean="0">
              <a:solidFill>
                <a:schemeClr val="tx1"/>
              </a:solidFill>
              <a:effectLst/>
              <a:latin typeface="+mn-lt"/>
              <a:ea typeface="+mn-ea"/>
              <a:cs typeface="+mn-cs"/>
            </a:endParaRPr>
          </a:p>
          <a:p>
            <a:endParaRPr lang="en-BE" sz="1200" kern="1200" dirty="0" smtClean="0">
              <a:solidFill>
                <a:schemeClr val="tx1"/>
              </a:solidFill>
              <a:effectLst/>
              <a:latin typeface="+mn-lt"/>
              <a:ea typeface="+mn-ea"/>
              <a:cs typeface="+mn-cs"/>
            </a:endParaRPr>
          </a:p>
          <a:p>
            <a:r>
              <a:rPr lang="en-GB" sz="1100" u="sng" kern="1200" dirty="0" smtClean="0">
                <a:solidFill>
                  <a:schemeClr val="tx1"/>
                </a:solidFill>
                <a:effectLst/>
                <a:latin typeface="+mn-lt"/>
                <a:ea typeface="+mn-ea"/>
                <a:cs typeface="+mn-cs"/>
              </a:rPr>
              <a:t>Collecting data</a:t>
            </a:r>
            <a:r>
              <a:rPr lang="en-GB" sz="1100" kern="1200" dirty="0" smtClean="0">
                <a:solidFill>
                  <a:schemeClr val="tx1"/>
                </a:solidFill>
                <a:effectLst/>
                <a:latin typeface="+mn-lt"/>
                <a:ea typeface="+mn-ea"/>
                <a:cs typeface="+mn-cs"/>
              </a:rPr>
              <a:t> was a significant task as it required </a:t>
            </a:r>
            <a:r>
              <a:rPr lang="en-GB" sz="1100" b="1" kern="1200" dirty="0" smtClean="0">
                <a:solidFill>
                  <a:schemeClr val="tx1"/>
                </a:solidFill>
                <a:effectLst/>
                <a:latin typeface="+mn-lt"/>
                <a:ea typeface="+mn-ea"/>
                <a:cs typeface="+mn-cs"/>
              </a:rPr>
              <a:t>dealing with </a:t>
            </a:r>
            <a:r>
              <a:rPr lang="en-BE" sz="1100" b="1" kern="1200" dirty="0" smtClean="0">
                <a:solidFill>
                  <a:schemeClr val="tx1"/>
                </a:solidFill>
                <a:effectLst/>
                <a:latin typeface="+mn-lt"/>
                <a:ea typeface="+mn-ea"/>
                <a:cs typeface="+mn-cs"/>
              </a:rPr>
              <a:t>different</a:t>
            </a:r>
            <a:r>
              <a:rPr lang="en-GB" sz="1100" b="1" kern="1200" dirty="0" smtClean="0">
                <a:solidFill>
                  <a:schemeClr val="tx1"/>
                </a:solidFill>
                <a:effectLst/>
                <a:latin typeface="+mn-lt"/>
                <a:ea typeface="+mn-ea"/>
                <a:cs typeface="+mn-cs"/>
              </a:rPr>
              <a:t> sources, each with different data formats</a:t>
            </a:r>
            <a:r>
              <a:rPr lang="en-GB" sz="1100" kern="1200" dirty="0" smtClean="0">
                <a:solidFill>
                  <a:schemeClr val="tx1"/>
                </a:solidFill>
                <a:effectLst/>
                <a:latin typeface="+mn-lt"/>
                <a:ea typeface="+mn-ea"/>
                <a:cs typeface="+mn-cs"/>
              </a:rPr>
              <a:t>. We used specific libraries and functions in R to load data from Excel</a:t>
            </a:r>
            <a:r>
              <a:rPr lang="en-BE" sz="1100" kern="1200" dirty="0" smtClean="0">
                <a:solidFill>
                  <a:schemeClr val="tx1"/>
                </a:solidFill>
                <a:effectLst/>
                <a:latin typeface="+mn-lt"/>
                <a:ea typeface="+mn-ea"/>
                <a:cs typeface="+mn-cs"/>
              </a:rPr>
              <a:t> files</a:t>
            </a:r>
            <a:r>
              <a:rPr lang="en-GB" sz="1100" kern="1200" dirty="0" smtClean="0">
                <a:solidFill>
                  <a:schemeClr val="tx1"/>
                </a:solidFill>
                <a:effectLst/>
                <a:latin typeface="+mn-lt"/>
                <a:ea typeface="+mn-ea"/>
                <a:cs typeface="+mn-cs"/>
              </a:rPr>
              <a:t>, convert data types, and select the necessary parts of the data. Seeing as the different files include </a:t>
            </a:r>
            <a:r>
              <a:rPr lang="en-US" sz="1100" kern="1200" dirty="0" smtClean="0">
                <a:solidFill>
                  <a:schemeClr val="tx1"/>
                </a:solidFill>
                <a:effectLst/>
                <a:latin typeface="+mn-lt"/>
                <a:ea typeface="+mn-ea"/>
                <a:cs typeface="+mn-cs"/>
              </a:rPr>
              <a:t>the desired data in different </a:t>
            </a:r>
            <a:r>
              <a:rPr lang="en-GB" sz="1100" kern="1200" dirty="0" smtClean="0">
                <a:solidFill>
                  <a:schemeClr val="tx1"/>
                </a:solidFill>
                <a:effectLst/>
                <a:latin typeface="+mn-lt"/>
                <a:ea typeface="+mn-ea"/>
                <a:cs typeface="+mn-cs"/>
              </a:rPr>
              <a:t>tabs, rows and columns, we had to navigate through this to correctly extract </a:t>
            </a:r>
            <a:r>
              <a:rPr lang="en-US" sz="1100" kern="1200" dirty="0" smtClean="0">
                <a:solidFill>
                  <a:schemeClr val="tx1"/>
                </a:solidFill>
                <a:effectLst/>
                <a:latin typeface="+mn-lt"/>
                <a:ea typeface="+mn-ea"/>
                <a:cs typeface="+mn-cs"/>
              </a:rPr>
              <a:t>our data</a:t>
            </a:r>
            <a:r>
              <a:rPr lang="en-GB" sz="1100" kern="120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by identifying and selecting the correct tabs, rows, and columns from each file</a:t>
            </a:r>
            <a:r>
              <a:rPr lang="en-BE" sz="1100" kern="1200" dirty="0" smtClean="0">
                <a:solidFill>
                  <a:schemeClr val="tx1"/>
                </a:solidFill>
                <a:effectLst/>
                <a:latin typeface="+mn-lt"/>
                <a:ea typeface="+mn-ea"/>
                <a:cs typeface="+mn-cs"/>
              </a:rPr>
              <a:t>.</a:t>
            </a:r>
            <a:endParaRPr lang="en-GB" sz="1100" kern="1200" dirty="0" smtClean="0">
              <a:solidFill>
                <a:schemeClr val="tx1"/>
              </a:solidFill>
              <a:effectLst/>
              <a:latin typeface="+mn-lt"/>
              <a:ea typeface="+mn-ea"/>
              <a:cs typeface="+mn-cs"/>
            </a:endParaRPr>
          </a:p>
          <a:p>
            <a:r>
              <a:rPr lang="en-BE" sz="1100" kern="1200" dirty="0" smtClean="0">
                <a:solidFill>
                  <a:schemeClr val="tx1"/>
                </a:solidFill>
                <a:effectLst/>
                <a:latin typeface="+mn-lt"/>
                <a:ea typeface="+mn-ea"/>
                <a:cs typeface="+mn-cs"/>
              </a:rPr>
              <a:t>We </a:t>
            </a:r>
            <a:r>
              <a:rPr lang="en-BE" sz="1100" b="1" kern="1200" dirty="0" smtClean="0">
                <a:solidFill>
                  <a:schemeClr val="tx1"/>
                </a:solidFill>
                <a:effectLst/>
                <a:latin typeface="+mn-lt"/>
                <a:ea typeface="+mn-ea"/>
                <a:cs typeface="+mn-cs"/>
              </a:rPr>
              <a:t>loaded and stored the relevant raw data into R data frames</a:t>
            </a:r>
            <a:r>
              <a:rPr lang="en-GB" sz="1100" kern="1200" dirty="0" smtClean="0">
                <a:solidFill>
                  <a:schemeClr val="tx1"/>
                </a:solidFill>
                <a:effectLst/>
                <a:latin typeface="+mn-lt"/>
                <a:ea typeface="+mn-ea"/>
                <a:cs typeface="+mn-cs"/>
              </a:rPr>
              <a:t>:</a:t>
            </a:r>
          </a:p>
          <a:p>
            <a:pPr lvl="0"/>
            <a:r>
              <a:rPr lang="en-GB" sz="1100" kern="1200" dirty="0" smtClean="0">
                <a:solidFill>
                  <a:schemeClr val="tx1"/>
                </a:solidFill>
                <a:effectLst/>
                <a:latin typeface="+mn-lt"/>
                <a:ea typeface="+mn-ea"/>
                <a:cs typeface="+mn-cs"/>
              </a:rPr>
              <a:t>"</a:t>
            </a:r>
            <a:r>
              <a:rPr lang="en-GB" sz="1100" b="1" kern="1200" dirty="0" err="1" smtClean="0">
                <a:solidFill>
                  <a:schemeClr val="tx1"/>
                </a:solidFill>
                <a:effectLst/>
                <a:latin typeface="+mn-lt"/>
                <a:ea typeface="+mn-ea"/>
                <a:cs typeface="+mn-cs"/>
              </a:rPr>
              <a:t>index_prices_local_currencies</a:t>
            </a:r>
            <a:r>
              <a:rPr lang="en-GB" sz="1100" kern="1200" dirty="0" smtClean="0">
                <a:solidFill>
                  <a:schemeClr val="tx1"/>
                </a:solidFill>
                <a:effectLst/>
                <a:latin typeface="+mn-lt"/>
                <a:ea typeface="+mn-ea"/>
                <a:cs typeface="+mn-cs"/>
              </a:rPr>
              <a:t>": </a:t>
            </a:r>
            <a:r>
              <a:rPr lang="en-US" sz="1100" b="1" kern="1200" dirty="0" smtClean="0">
                <a:solidFill>
                  <a:schemeClr val="tx1"/>
                </a:solidFill>
                <a:effectLst/>
                <a:latin typeface="+mn-lt"/>
                <a:ea typeface="+mn-ea"/>
                <a:cs typeface="+mn-cs"/>
              </a:rPr>
              <a:t>daily price data of selected indices, denoted in their local currency</a:t>
            </a:r>
            <a:r>
              <a:rPr lang="en-US" sz="1100" kern="1200" dirty="0" smtClean="0">
                <a:solidFill>
                  <a:schemeClr val="tx1"/>
                </a:solidFill>
                <a:effectLst/>
                <a:latin typeface="+mn-lt"/>
                <a:ea typeface="+mn-ea"/>
                <a:cs typeface="+mn-cs"/>
              </a:rPr>
              <a:t>;</a:t>
            </a:r>
            <a:endParaRPr lang="en-GB" sz="1100" kern="1200" dirty="0" smtClean="0">
              <a:solidFill>
                <a:schemeClr val="tx1"/>
              </a:solidFill>
              <a:effectLst/>
              <a:latin typeface="+mn-lt"/>
              <a:ea typeface="+mn-ea"/>
              <a:cs typeface="+mn-cs"/>
            </a:endParaRPr>
          </a:p>
          <a:p>
            <a:pPr lvl="0"/>
            <a:r>
              <a:rPr lang="en-GB" sz="1100" kern="1200" dirty="0" smtClean="0">
                <a:solidFill>
                  <a:schemeClr val="tx1"/>
                </a:solidFill>
                <a:effectLst/>
                <a:latin typeface="+mn-lt"/>
                <a:ea typeface="+mn-ea"/>
                <a:cs typeface="+mn-cs"/>
              </a:rPr>
              <a:t>"</a:t>
            </a:r>
            <a:r>
              <a:rPr lang="en-GB" sz="1100" b="1" kern="1200" dirty="0" smtClean="0">
                <a:solidFill>
                  <a:schemeClr val="tx1"/>
                </a:solidFill>
                <a:effectLst/>
                <a:latin typeface="+mn-lt"/>
                <a:ea typeface="+mn-ea"/>
                <a:cs typeface="+mn-cs"/>
              </a:rPr>
              <a:t>CHF_FX</a:t>
            </a:r>
            <a:r>
              <a:rPr lang="en-GB" sz="1100" kern="1200" dirty="0" smtClean="0">
                <a:solidFill>
                  <a:schemeClr val="tx1"/>
                </a:solidFill>
                <a:effectLst/>
                <a:latin typeface="+mn-lt"/>
                <a:ea typeface="+mn-ea"/>
                <a:cs typeface="+mn-cs"/>
              </a:rPr>
              <a:t>": </a:t>
            </a:r>
            <a:r>
              <a:rPr lang="en-US" sz="1100" b="1" kern="1200" dirty="0" smtClean="0">
                <a:solidFill>
                  <a:schemeClr val="tx1"/>
                </a:solidFill>
                <a:effectLst/>
                <a:latin typeface="+mn-lt"/>
                <a:ea typeface="+mn-ea"/>
                <a:cs typeface="+mn-cs"/>
              </a:rPr>
              <a:t>daily price data of selected currency pairs</a:t>
            </a:r>
            <a:r>
              <a:rPr lang="en-US" sz="1100" kern="1200" dirty="0" smtClean="0">
                <a:solidFill>
                  <a:schemeClr val="tx1"/>
                </a:solidFill>
                <a:effectLst/>
                <a:latin typeface="+mn-lt"/>
                <a:ea typeface="+mn-ea"/>
                <a:cs typeface="+mn-cs"/>
              </a:rPr>
              <a:t>;</a:t>
            </a:r>
            <a:endParaRPr lang="en-GB" sz="1100" kern="1200" dirty="0" smtClean="0">
              <a:solidFill>
                <a:schemeClr val="tx1"/>
              </a:solidFill>
              <a:effectLst/>
              <a:latin typeface="+mn-lt"/>
              <a:ea typeface="+mn-ea"/>
              <a:cs typeface="+mn-cs"/>
            </a:endParaRPr>
          </a:p>
          <a:p>
            <a:pPr lvl="0"/>
            <a:r>
              <a:rPr lang="en-GB" sz="1100" kern="1200" dirty="0" smtClean="0">
                <a:solidFill>
                  <a:schemeClr val="tx1"/>
                </a:solidFill>
                <a:effectLst/>
                <a:latin typeface="+mn-lt"/>
                <a:ea typeface="+mn-ea"/>
                <a:cs typeface="+mn-cs"/>
              </a:rPr>
              <a:t>"</a:t>
            </a:r>
            <a:r>
              <a:rPr lang="en-GB" sz="1100" b="1" kern="1200" dirty="0" err="1" smtClean="0">
                <a:solidFill>
                  <a:schemeClr val="tx1"/>
                </a:solidFill>
                <a:effectLst/>
                <a:latin typeface="+mn-lt"/>
                <a:ea typeface="+mn-ea"/>
                <a:cs typeface="+mn-cs"/>
              </a:rPr>
              <a:t>swiss_inflation</a:t>
            </a:r>
            <a:r>
              <a:rPr lang="en-GB" sz="1100" kern="1200" dirty="0" smtClean="0">
                <a:solidFill>
                  <a:schemeClr val="tx1"/>
                </a:solidFill>
                <a:effectLst/>
                <a:latin typeface="+mn-lt"/>
                <a:ea typeface="+mn-ea"/>
                <a:cs typeface="+mn-cs"/>
              </a:rPr>
              <a:t>": </a:t>
            </a:r>
            <a:r>
              <a:rPr lang="en-US" sz="1100" b="1" kern="1200" dirty="0" smtClean="0">
                <a:solidFill>
                  <a:schemeClr val="tx1"/>
                </a:solidFill>
                <a:effectLst/>
                <a:latin typeface="+mn-lt"/>
                <a:ea typeface="+mn-ea"/>
                <a:cs typeface="+mn-cs"/>
              </a:rPr>
              <a:t>annual Swiss inflation data (CPI in %)</a:t>
            </a:r>
            <a:r>
              <a:rPr lang="en-US" sz="1100" kern="1200" dirty="0" smtClean="0">
                <a:solidFill>
                  <a:schemeClr val="tx1"/>
                </a:solidFill>
                <a:effectLst/>
                <a:latin typeface="+mn-lt"/>
                <a:ea typeface="+mn-ea"/>
                <a:cs typeface="+mn-cs"/>
              </a:rPr>
              <a:t>;</a:t>
            </a:r>
            <a:endParaRPr lang="en-GB" sz="1100" kern="1200" dirty="0" smtClean="0">
              <a:solidFill>
                <a:schemeClr val="tx1"/>
              </a:solidFill>
              <a:effectLst/>
              <a:latin typeface="+mn-lt"/>
              <a:ea typeface="+mn-ea"/>
              <a:cs typeface="+mn-cs"/>
            </a:endParaRPr>
          </a:p>
          <a:p>
            <a:pPr lvl="0"/>
            <a:r>
              <a:rPr lang="en-GB" sz="1100" kern="1200" dirty="0" smtClean="0">
                <a:solidFill>
                  <a:schemeClr val="tx1"/>
                </a:solidFill>
                <a:effectLst/>
                <a:latin typeface="+mn-lt"/>
                <a:ea typeface="+mn-ea"/>
                <a:cs typeface="+mn-cs"/>
              </a:rPr>
              <a:t>"</a:t>
            </a:r>
            <a:r>
              <a:rPr lang="en-GB" sz="1100" b="1" kern="1200" dirty="0" err="1" smtClean="0">
                <a:solidFill>
                  <a:schemeClr val="tx1"/>
                </a:solidFill>
                <a:effectLst/>
                <a:latin typeface="+mn-lt"/>
                <a:ea typeface="+mn-ea"/>
                <a:cs typeface="+mn-cs"/>
              </a:rPr>
              <a:t>CHF_rf_rates</a:t>
            </a:r>
            <a:r>
              <a:rPr lang="en-GB" sz="1100" kern="1200" dirty="0" smtClean="0">
                <a:solidFill>
                  <a:schemeClr val="tx1"/>
                </a:solidFill>
                <a:effectLst/>
                <a:latin typeface="+mn-lt"/>
                <a:ea typeface="+mn-ea"/>
                <a:cs typeface="+mn-cs"/>
              </a:rPr>
              <a:t>": </a:t>
            </a:r>
            <a:r>
              <a:rPr lang="en-US" sz="1100" b="1" kern="1200" dirty="0" smtClean="0">
                <a:solidFill>
                  <a:schemeClr val="tx1"/>
                </a:solidFill>
                <a:effectLst/>
                <a:latin typeface="+mn-lt"/>
                <a:ea typeface="+mn-ea"/>
                <a:cs typeface="+mn-cs"/>
              </a:rPr>
              <a:t>daily CHF money market rates and spot interest rates on Swiss confederation bond issues</a:t>
            </a:r>
            <a:r>
              <a:rPr lang="en-US" sz="1100" kern="1200" dirty="0" smtClean="0">
                <a:solidFill>
                  <a:schemeClr val="tx1"/>
                </a:solidFill>
                <a:effectLst/>
                <a:latin typeface="+mn-lt"/>
                <a:ea typeface="+mn-ea"/>
                <a:cs typeface="+mn-cs"/>
              </a:rPr>
              <a:t>.</a:t>
            </a:r>
            <a:endParaRPr lang="en-GB" sz="1100" kern="1200" dirty="0" smtClean="0">
              <a:solidFill>
                <a:schemeClr val="tx1"/>
              </a:solidFill>
              <a:effectLst/>
              <a:latin typeface="+mn-lt"/>
              <a:ea typeface="+mn-ea"/>
              <a:cs typeface="+mn-cs"/>
            </a:endParaRPr>
          </a:p>
          <a:p>
            <a:r>
              <a:rPr lang="en-BE" sz="1100" kern="1200" dirty="0" smtClean="0">
                <a:solidFill>
                  <a:schemeClr val="tx1"/>
                </a:solidFill>
                <a:effectLst/>
                <a:latin typeface="+mn-lt"/>
                <a:ea typeface="+mn-ea"/>
                <a:cs typeface="+mn-cs"/>
              </a:rPr>
              <a:t>Notice that for </a:t>
            </a:r>
            <a:r>
              <a:rPr lang="en-BE" sz="1100" u="sng" kern="1200" dirty="0" smtClean="0">
                <a:solidFill>
                  <a:schemeClr val="tx1"/>
                </a:solidFill>
                <a:effectLst/>
                <a:latin typeface="+mn-lt"/>
                <a:ea typeface="+mn-ea"/>
                <a:cs typeface="+mn-cs"/>
              </a:rPr>
              <a:t>data storage</a:t>
            </a:r>
            <a:r>
              <a:rPr lang="en-BE" sz="1100" kern="1200" dirty="0" smtClean="0">
                <a:solidFill>
                  <a:schemeClr val="tx1"/>
                </a:solidFill>
                <a:effectLst/>
                <a:latin typeface="+mn-lt"/>
                <a:ea typeface="+mn-ea"/>
                <a:cs typeface="+mn-cs"/>
              </a:rPr>
              <a:t>, we </a:t>
            </a:r>
            <a:r>
              <a:rPr lang="en-BE" sz="1100" b="1" kern="1200" dirty="0" smtClean="0">
                <a:solidFill>
                  <a:schemeClr val="tx1"/>
                </a:solidFill>
                <a:effectLst/>
                <a:latin typeface="+mn-lt"/>
                <a:ea typeface="+mn-ea"/>
                <a:cs typeface="+mn-cs"/>
              </a:rPr>
              <a:t>also</a:t>
            </a:r>
            <a:r>
              <a:rPr lang="en-BE" sz="1100" kern="1200" dirty="0" smtClean="0">
                <a:solidFill>
                  <a:schemeClr val="tx1"/>
                </a:solidFill>
                <a:effectLst/>
                <a:latin typeface="+mn-lt"/>
                <a:ea typeface="+mn-ea"/>
                <a:cs typeface="+mn-cs"/>
              </a:rPr>
              <a:t> </a:t>
            </a:r>
            <a:r>
              <a:rPr lang="en-BE" sz="1100" b="1" kern="1200" dirty="0" smtClean="0">
                <a:solidFill>
                  <a:schemeClr val="tx1"/>
                </a:solidFill>
                <a:effectLst/>
                <a:latin typeface="+mn-lt"/>
                <a:ea typeface="+mn-ea"/>
                <a:cs typeface="+mn-cs"/>
              </a:rPr>
              <a:t>kept the relatively small raw data in its original (Excel) formats</a:t>
            </a:r>
            <a:r>
              <a:rPr lang="en-BE" sz="1100" kern="1200" dirty="0" smtClean="0">
                <a:solidFill>
                  <a:schemeClr val="tx1"/>
                </a:solidFill>
                <a:effectLst/>
                <a:latin typeface="+mn-lt"/>
                <a:ea typeface="+mn-ea"/>
                <a:cs typeface="+mn-cs"/>
              </a:rPr>
              <a:t> </a:t>
            </a:r>
            <a:r>
              <a:rPr lang="en-GB" sz="1100" kern="1200" dirty="0" smtClean="0">
                <a:solidFill>
                  <a:schemeClr val="tx1"/>
                </a:solidFill>
                <a:effectLst/>
                <a:latin typeface="+mn-lt"/>
                <a:ea typeface="+mn-ea"/>
                <a:cs typeface="+mn-cs"/>
              </a:rPr>
              <a:t>for manual review and verification</a:t>
            </a:r>
            <a:r>
              <a:rPr lang="en-BE" sz="1100" kern="1200" dirty="0" smtClean="0">
                <a:solidFill>
                  <a:schemeClr val="tx1"/>
                </a:solidFill>
                <a:effectLst/>
                <a:latin typeface="+mn-lt"/>
                <a:ea typeface="+mn-ea"/>
                <a:cs typeface="+mn-cs"/>
              </a:rPr>
              <a:t>. From these relatively small data frames, we </a:t>
            </a:r>
            <a:r>
              <a:rPr lang="en-BE" sz="1100" b="1" kern="1200" dirty="0" smtClean="0">
                <a:solidFill>
                  <a:schemeClr val="tx1"/>
                </a:solidFill>
                <a:effectLst/>
                <a:latin typeface="+mn-lt"/>
                <a:ea typeface="+mn-ea"/>
                <a:cs typeface="+mn-cs"/>
              </a:rPr>
              <a:t>generated much larger data frames which were immediately </a:t>
            </a:r>
            <a:r>
              <a:rPr lang="en-GB" sz="1100" b="1" kern="1200" dirty="0" smtClean="0">
                <a:solidFill>
                  <a:schemeClr val="tx1"/>
                </a:solidFill>
                <a:effectLst/>
                <a:latin typeface="+mn-lt"/>
                <a:ea typeface="+mn-ea"/>
                <a:cs typeface="+mn-cs"/>
              </a:rPr>
              <a:t>stored in a more efficient manner</a:t>
            </a:r>
            <a:r>
              <a:rPr lang="en-BE" sz="1100" b="1" kern="1200" dirty="0" smtClean="0">
                <a:solidFill>
                  <a:schemeClr val="tx1"/>
                </a:solidFill>
                <a:effectLst/>
                <a:latin typeface="+mn-lt"/>
                <a:ea typeface="+mn-ea"/>
                <a:cs typeface="+mn-cs"/>
              </a:rPr>
              <a:t> (how?)</a:t>
            </a:r>
            <a:r>
              <a:rPr lang="en-BE" sz="1100" kern="1200" dirty="0" smtClean="0">
                <a:solidFill>
                  <a:schemeClr val="tx1"/>
                </a:solidFill>
                <a:effectLst/>
                <a:latin typeface="+mn-lt"/>
                <a:ea typeface="+mn-ea"/>
                <a:cs typeface="+mn-cs"/>
              </a:rPr>
              <a:t> </a:t>
            </a:r>
            <a:r>
              <a:rPr lang="en-GB" sz="1100" kern="1200" dirty="0" smtClean="0">
                <a:solidFill>
                  <a:schemeClr val="tx1"/>
                </a:solidFill>
                <a:effectLst/>
                <a:latin typeface="+mn-lt"/>
                <a:ea typeface="+mn-ea"/>
                <a:cs typeface="+mn-cs"/>
              </a:rPr>
              <a:t>for computational efficiency and the ease of management throughout the subsequent stages of our research.</a:t>
            </a:r>
          </a:p>
          <a:p>
            <a:endParaRPr lang="en-GB" sz="1100" dirty="0" smtClean="0"/>
          </a:p>
          <a:p>
            <a:endParaRPr lang="en-GB" sz="11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10</a:t>
            </a:fld>
            <a:endParaRPr lang="en-GB"/>
          </a:p>
        </p:txBody>
      </p:sp>
    </p:spTree>
    <p:extLst>
      <p:ext uri="{BB962C8B-B14F-4D97-AF65-F5344CB8AC3E}">
        <p14:creationId xmlns:p14="http://schemas.microsoft.com/office/powerpoint/2010/main" val="417626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chemeClr val="bg1"/>
                </a:solidFill>
              </a:rPr>
              <a:t>Our </a:t>
            </a:r>
            <a:r>
              <a:rPr lang="en-GB" u="sng" dirty="0" smtClean="0">
                <a:solidFill>
                  <a:schemeClr val="bg1"/>
                </a:solidFill>
              </a:rPr>
              <a:t>cleaning and preparation of the data</a:t>
            </a:r>
            <a:r>
              <a:rPr lang="en-GB" dirty="0" smtClean="0">
                <a:solidFill>
                  <a:schemeClr val="bg1"/>
                </a:solidFill>
              </a:rPr>
              <a:t> required several key steps. These steps entailed:</a:t>
            </a:r>
          </a:p>
          <a:p>
            <a:pPr lvl="1"/>
            <a:r>
              <a:rPr lang="en-GB" b="1" dirty="0" smtClean="0">
                <a:solidFill>
                  <a:schemeClr val="bg1"/>
                </a:solidFill>
              </a:rPr>
              <a:t>aligning dates across different </a:t>
            </a:r>
            <a:r>
              <a:rPr lang="en-BE" b="1" dirty="0" smtClean="0">
                <a:solidFill>
                  <a:schemeClr val="bg1"/>
                </a:solidFill>
              </a:rPr>
              <a:t>data frames</a:t>
            </a:r>
            <a:r>
              <a:rPr lang="en-GB" dirty="0" smtClean="0">
                <a:solidFill>
                  <a:schemeClr val="bg1"/>
                </a:solidFill>
              </a:rPr>
              <a:t> to ensure uniformity;</a:t>
            </a:r>
          </a:p>
          <a:p>
            <a:pPr lvl="1"/>
            <a:r>
              <a:rPr lang="en-GB" b="1" dirty="0" smtClean="0">
                <a:solidFill>
                  <a:schemeClr val="bg1"/>
                </a:solidFill>
              </a:rPr>
              <a:t>sorting and filtering data</a:t>
            </a:r>
            <a:r>
              <a:rPr lang="en-BE" dirty="0" smtClean="0">
                <a:solidFill>
                  <a:schemeClr val="bg1"/>
                </a:solidFill>
              </a:rPr>
              <a:t> to ensure uniformity</a:t>
            </a:r>
            <a:r>
              <a:rPr lang="en-GB" dirty="0" smtClean="0">
                <a:solidFill>
                  <a:schemeClr val="bg1"/>
                </a:solidFill>
              </a:rPr>
              <a:t>;</a:t>
            </a:r>
          </a:p>
          <a:p>
            <a:pPr lvl="1"/>
            <a:r>
              <a:rPr lang="en-GB" b="1" dirty="0" smtClean="0">
                <a:solidFill>
                  <a:schemeClr val="bg1"/>
                </a:solidFill>
              </a:rPr>
              <a:t>revising column names</a:t>
            </a:r>
            <a:r>
              <a:rPr lang="en-GB" dirty="0" smtClean="0">
                <a:solidFill>
                  <a:schemeClr val="bg1"/>
                </a:solidFill>
              </a:rPr>
              <a:t> for better comprehension;</a:t>
            </a:r>
          </a:p>
          <a:p>
            <a:pPr lvl="1"/>
            <a:r>
              <a:rPr lang="en-BE" b="1" dirty="0" smtClean="0">
                <a:solidFill>
                  <a:schemeClr val="bg1"/>
                </a:solidFill>
              </a:rPr>
              <a:t>recalculating </a:t>
            </a:r>
            <a:r>
              <a:rPr lang="en-GB" b="1" dirty="0" smtClean="0">
                <a:solidFill>
                  <a:schemeClr val="bg1"/>
                </a:solidFill>
              </a:rPr>
              <a:t>inflation values into percentages</a:t>
            </a:r>
            <a:r>
              <a:rPr lang="en-GB" dirty="0" smtClean="0">
                <a:solidFill>
                  <a:schemeClr val="bg1"/>
                </a:solidFill>
              </a:rPr>
              <a:t> for computational ease;</a:t>
            </a:r>
          </a:p>
          <a:p>
            <a:pPr lvl="1"/>
            <a:r>
              <a:rPr lang="en-BE" b="1" dirty="0" smtClean="0">
                <a:solidFill>
                  <a:schemeClr val="bg1"/>
                </a:solidFill>
              </a:rPr>
              <a:t>removing</a:t>
            </a:r>
            <a:r>
              <a:rPr lang="en-GB" b="1" dirty="0" smtClean="0">
                <a:solidFill>
                  <a:schemeClr val="bg1"/>
                </a:solidFill>
              </a:rPr>
              <a:t> columns (indices) that </a:t>
            </a:r>
            <a:r>
              <a:rPr lang="en-BE" b="1" dirty="0" smtClean="0">
                <a:solidFill>
                  <a:schemeClr val="bg1"/>
                </a:solidFill>
              </a:rPr>
              <a:t>did not contain sufficiently long dated</a:t>
            </a:r>
            <a:r>
              <a:rPr lang="en-GB" b="1" dirty="0" smtClean="0">
                <a:solidFill>
                  <a:schemeClr val="bg1"/>
                </a:solidFill>
              </a:rPr>
              <a:t> price data and were not essential</a:t>
            </a:r>
            <a:r>
              <a:rPr lang="en-GB" dirty="0" smtClean="0">
                <a:solidFill>
                  <a:schemeClr val="bg1"/>
                </a:solidFill>
              </a:rPr>
              <a:t> to creating </a:t>
            </a:r>
            <a:r>
              <a:rPr lang="en-BE" dirty="0" smtClean="0">
                <a:solidFill>
                  <a:schemeClr val="bg1"/>
                </a:solidFill>
              </a:rPr>
              <a:t>the most relevant </a:t>
            </a:r>
            <a:r>
              <a:rPr lang="en-GB" dirty="0" smtClean="0">
                <a:solidFill>
                  <a:schemeClr val="bg1"/>
                </a:solidFill>
              </a:rPr>
              <a:t>combinations of indices</a:t>
            </a:r>
            <a:r>
              <a:rPr lang="en-BE" dirty="0" smtClean="0">
                <a:solidFill>
                  <a:schemeClr val="bg1"/>
                </a:solidFill>
              </a:rPr>
              <a:t>;</a:t>
            </a:r>
            <a:endParaRPr lang="en-GB" dirty="0" smtClean="0">
              <a:solidFill>
                <a:schemeClr val="bg1"/>
              </a:solidFill>
            </a:endParaRPr>
          </a:p>
          <a:p>
            <a:pPr lvl="1"/>
            <a:r>
              <a:rPr lang="en-BE" b="1" dirty="0" smtClean="0">
                <a:solidFill>
                  <a:schemeClr val="bg1"/>
                </a:solidFill>
              </a:rPr>
              <a:t>removing rows (dates) that contained N/A values</a:t>
            </a:r>
            <a:r>
              <a:rPr lang="en-BE" dirty="0" smtClean="0">
                <a:solidFill>
                  <a:schemeClr val="bg1"/>
                </a:solidFill>
              </a:rPr>
              <a:t>, which reduced the length of the time series for each column (index) to the length of the time series of the remaining column that contains the least long dated price data.</a:t>
            </a:r>
            <a:endParaRPr lang="en-GB" dirty="0" smtClean="0">
              <a:solidFill>
                <a:schemeClr val="bg1"/>
              </a:solidFill>
            </a:endParaRPr>
          </a:p>
          <a:p>
            <a:r>
              <a:rPr lang="en-GB" i="1" dirty="0" smtClean="0">
                <a:solidFill>
                  <a:schemeClr val="bg1"/>
                </a:solidFill>
              </a:rPr>
              <a:t>To enhance the efficiency of our data cleaning process, we employed the </a:t>
            </a:r>
            <a:r>
              <a:rPr lang="en-GB" i="1" dirty="0" err="1" smtClean="0">
                <a:solidFill>
                  <a:schemeClr val="bg1"/>
                </a:solidFill>
              </a:rPr>
              <a:t>dplyr</a:t>
            </a:r>
            <a:r>
              <a:rPr lang="en-GB" i="1" dirty="0" smtClean="0">
                <a:solidFill>
                  <a:schemeClr val="bg1"/>
                </a:solidFill>
              </a:rPr>
              <a:t> library's powerful data manipulation functions and used </a:t>
            </a:r>
            <a:r>
              <a:rPr lang="en-GB" i="1" dirty="0" err="1" smtClean="0">
                <a:solidFill>
                  <a:schemeClr val="bg1"/>
                </a:solidFill>
              </a:rPr>
              <a:t>purrr's</a:t>
            </a:r>
            <a:r>
              <a:rPr lang="en-GB" i="1" dirty="0" smtClean="0">
                <a:solidFill>
                  <a:schemeClr val="bg1"/>
                </a:solidFill>
              </a:rPr>
              <a:t> map functions to implement changes across multiple </a:t>
            </a:r>
            <a:r>
              <a:rPr lang="en-GB" i="1" dirty="0" err="1" smtClean="0">
                <a:solidFill>
                  <a:schemeClr val="bg1"/>
                </a:solidFill>
              </a:rPr>
              <a:t>dataframes</a:t>
            </a:r>
            <a:r>
              <a:rPr lang="en-GB" i="1" dirty="0" smtClean="0">
                <a:solidFill>
                  <a:schemeClr val="bg1"/>
                </a:solidFill>
              </a:rPr>
              <a:t>. </a:t>
            </a:r>
            <a:endParaRPr lang="en-GB" sz="2400" dirty="0" smtClean="0">
              <a:solidFill>
                <a:schemeClr val="bg1"/>
              </a:solidFill>
            </a:endParaRPr>
          </a:p>
          <a:p>
            <a:r>
              <a:rPr lang="en-GB" dirty="0" smtClean="0">
                <a:solidFill>
                  <a:schemeClr val="bg1"/>
                </a:solidFill>
              </a:rPr>
              <a:t>In this way, we </a:t>
            </a:r>
            <a:r>
              <a:rPr lang="en-GB" u="sng" dirty="0" smtClean="0">
                <a:solidFill>
                  <a:schemeClr val="bg1"/>
                </a:solidFill>
              </a:rPr>
              <a:t>ensured </a:t>
            </a:r>
            <a:r>
              <a:rPr lang="en-BE" u="sng" dirty="0" smtClean="0">
                <a:solidFill>
                  <a:schemeClr val="bg1"/>
                </a:solidFill>
              </a:rPr>
              <a:t>that </a:t>
            </a:r>
            <a:r>
              <a:rPr lang="en-GB" u="sng" dirty="0" smtClean="0">
                <a:solidFill>
                  <a:schemeClr val="bg1"/>
                </a:solidFill>
              </a:rPr>
              <a:t>the data </a:t>
            </a:r>
            <a:r>
              <a:rPr lang="en-BE" u="sng" dirty="0" smtClean="0">
                <a:solidFill>
                  <a:schemeClr val="bg1"/>
                </a:solidFill>
              </a:rPr>
              <a:t>is</a:t>
            </a:r>
            <a:r>
              <a:rPr lang="en-GB" u="sng" dirty="0" smtClean="0">
                <a:solidFill>
                  <a:schemeClr val="bg1"/>
                </a:solidFill>
              </a:rPr>
              <a:t> clean, consistent, and ready for analysis</a:t>
            </a:r>
            <a:r>
              <a:rPr lang="en-GB" dirty="0" smtClean="0">
                <a:solidFill>
                  <a:schemeClr val="bg1"/>
                </a:solidFill>
              </a:rPr>
              <a:t>, setting a strong foundation for our research into optimal, quantitative investment strategies. </a:t>
            </a:r>
            <a:r>
              <a:rPr lang="en-BE" dirty="0" smtClean="0">
                <a:solidFill>
                  <a:schemeClr val="bg1"/>
                </a:solidFill>
              </a:rPr>
              <a:t>Notice that </a:t>
            </a:r>
            <a:r>
              <a:rPr lang="en-BE" b="1" dirty="0" smtClean="0">
                <a:solidFill>
                  <a:schemeClr val="bg1"/>
                </a:solidFill>
              </a:rPr>
              <a:t>we reduced </a:t>
            </a:r>
            <a:r>
              <a:rPr lang="en-US" b="1" dirty="0" smtClean="0">
                <a:solidFill>
                  <a:schemeClr val="bg1"/>
                </a:solidFill>
              </a:rPr>
              <a:t>the number of</a:t>
            </a:r>
            <a:r>
              <a:rPr lang="en-BE" b="1" dirty="0" smtClean="0">
                <a:solidFill>
                  <a:schemeClr val="bg1"/>
                </a:solidFill>
              </a:rPr>
              <a:t> columns (indices)</a:t>
            </a:r>
            <a:r>
              <a:rPr lang="en-US" b="1" dirty="0" smtClean="0">
                <a:solidFill>
                  <a:schemeClr val="bg1"/>
                </a:solidFill>
              </a:rPr>
              <a:t> from 49 to 26</a:t>
            </a:r>
            <a:r>
              <a:rPr lang="en-US" dirty="0" smtClean="0">
                <a:solidFill>
                  <a:schemeClr val="bg1"/>
                </a:solidFill>
              </a:rPr>
              <a:t>, which </a:t>
            </a:r>
            <a:r>
              <a:rPr lang="en-BE" dirty="0" smtClean="0">
                <a:solidFill>
                  <a:schemeClr val="bg1"/>
                </a:solidFill>
              </a:rPr>
              <a:t>streamlines </a:t>
            </a:r>
            <a:r>
              <a:rPr lang="en-GB" dirty="0" smtClean="0">
                <a:solidFill>
                  <a:schemeClr val="bg1"/>
                </a:solidFill>
              </a:rPr>
              <a:t>the process of calculating possible combinations between </a:t>
            </a:r>
            <a:r>
              <a:rPr lang="en-BE" dirty="0" smtClean="0">
                <a:solidFill>
                  <a:schemeClr val="bg1"/>
                </a:solidFill>
              </a:rPr>
              <a:t>columns (</a:t>
            </a:r>
            <a:r>
              <a:rPr lang="en-US" dirty="0" smtClean="0">
                <a:solidFill>
                  <a:schemeClr val="bg1"/>
                </a:solidFill>
              </a:rPr>
              <a:t>indices</a:t>
            </a:r>
            <a:r>
              <a:rPr lang="en-BE" dirty="0" smtClean="0">
                <a:solidFill>
                  <a:schemeClr val="bg1"/>
                </a:solidFill>
              </a:rPr>
              <a:t>)</a:t>
            </a:r>
            <a:r>
              <a:rPr lang="en-US" dirty="0" smtClean="0">
                <a:solidFill>
                  <a:schemeClr val="bg1"/>
                </a:solidFill>
              </a:rPr>
              <a:t>, and </a:t>
            </a:r>
            <a:r>
              <a:rPr lang="en-US" b="1" dirty="0" smtClean="0">
                <a:solidFill>
                  <a:schemeClr val="bg1"/>
                </a:solidFill>
              </a:rPr>
              <a:t>we </a:t>
            </a:r>
            <a:r>
              <a:rPr lang="en-BE" b="1" dirty="0" smtClean="0">
                <a:solidFill>
                  <a:schemeClr val="bg1"/>
                </a:solidFill>
              </a:rPr>
              <a:t>limited the number of rows (dates) to include only the observations for which each remaining column (index) contains available values</a:t>
            </a:r>
            <a:r>
              <a:rPr lang="en-BE" dirty="0" smtClean="0">
                <a:solidFill>
                  <a:schemeClr val="bg1"/>
                </a:solidFill>
              </a:rPr>
              <a:t>.</a:t>
            </a:r>
            <a:endParaRPr lang="en-GB" sz="2400" dirty="0" smtClean="0">
              <a:solidFill>
                <a:schemeClr val="bg1"/>
              </a:solidFill>
            </a:endParaRPr>
          </a:p>
          <a:p>
            <a:r>
              <a:rPr lang="en-GB" dirty="0" smtClean="0">
                <a:solidFill>
                  <a:schemeClr val="bg1"/>
                </a:solidFill>
              </a:rPr>
              <a:t>The </a:t>
            </a:r>
            <a:r>
              <a:rPr lang="en-BE" u="sng" dirty="0" smtClean="0">
                <a:solidFill>
                  <a:schemeClr val="bg1"/>
                </a:solidFill>
              </a:rPr>
              <a:t>transformed </a:t>
            </a:r>
            <a:r>
              <a:rPr lang="en-GB" u="sng" dirty="0" smtClean="0">
                <a:solidFill>
                  <a:schemeClr val="bg1"/>
                </a:solidFill>
              </a:rPr>
              <a:t>data frames </a:t>
            </a:r>
            <a:r>
              <a:rPr lang="en-BE" u="sng" dirty="0" smtClean="0">
                <a:solidFill>
                  <a:schemeClr val="bg1"/>
                </a:solidFill>
              </a:rPr>
              <a:t>that were </a:t>
            </a:r>
            <a:r>
              <a:rPr lang="en-US" u="sng" dirty="0" smtClean="0">
                <a:solidFill>
                  <a:schemeClr val="bg1"/>
                </a:solidFill>
              </a:rPr>
              <a:t>generated</a:t>
            </a:r>
            <a:r>
              <a:rPr lang="en-US" dirty="0" smtClean="0">
                <a:solidFill>
                  <a:schemeClr val="bg1"/>
                </a:solidFill>
              </a:rPr>
              <a:t> </a:t>
            </a:r>
            <a:r>
              <a:rPr lang="en-GB" dirty="0" smtClean="0">
                <a:solidFill>
                  <a:schemeClr val="bg1"/>
                </a:solidFill>
              </a:rPr>
              <a:t>from </a:t>
            </a:r>
            <a:r>
              <a:rPr lang="en-US" dirty="0" smtClean="0">
                <a:solidFill>
                  <a:schemeClr val="bg1"/>
                </a:solidFill>
              </a:rPr>
              <a:t>the ones introduced in the section above ("</a:t>
            </a:r>
            <a:r>
              <a:rPr lang="en-US" dirty="0" err="1" smtClean="0">
                <a:solidFill>
                  <a:schemeClr val="bg1"/>
                </a:solidFill>
              </a:rPr>
              <a:t>swiss_inflation</a:t>
            </a:r>
            <a:r>
              <a:rPr lang="en-US" dirty="0" smtClean="0">
                <a:solidFill>
                  <a:schemeClr val="bg1"/>
                </a:solidFill>
              </a:rPr>
              <a:t>", "</a:t>
            </a:r>
            <a:r>
              <a:rPr lang="en-US" dirty="0" err="1" smtClean="0">
                <a:solidFill>
                  <a:schemeClr val="bg1"/>
                </a:solidFill>
              </a:rPr>
              <a:t>CHF_rf_rates</a:t>
            </a:r>
            <a:r>
              <a:rPr lang="en-US" dirty="0" smtClean="0">
                <a:solidFill>
                  <a:schemeClr val="bg1"/>
                </a:solidFill>
              </a:rPr>
              <a:t>", "CHF_FX" and "</a:t>
            </a:r>
            <a:r>
              <a:rPr lang="en-US" dirty="0" err="1" smtClean="0">
                <a:solidFill>
                  <a:schemeClr val="bg1"/>
                </a:solidFill>
              </a:rPr>
              <a:t>index_prices_local_currencies</a:t>
            </a:r>
            <a:r>
              <a:rPr lang="en-US" dirty="0" smtClean="0">
                <a:solidFill>
                  <a:schemeClr val="bg1"/>
                </a:solidFill>
              </a:rPr>
              <a:t>"</a:t>
            </a:r>
            <a:r>
              <a:rPr lang="en-GB" dirty="0" smtClean="0">
                <a:solidFill>
                  <a:schemeClr val="bg1"/>
                </a:solidFill>
              </a:rPr>
              <a:t>) include:</a:t>
            </a:r>
            <a:endParaRPr lang="en-GB" sz="2400" dirty="0" smtClean="0">
              <a:solidFill>
                <a:schemeClr val="bg1"/>
              </a:solidFill>
            </a:endParaRPr>
          </a:p>
          <a:p>
            <a:pPr lvl="0"/>
            <a:r>
              <a:rPr lang="en-GB" dirty="0" smtClean="0">
                <a:solidFill>
                  <a:schemeClr val="bg1"/>
                </a:solidFill>
              </a:rPr>
              <a:t>"</a:t>
            </a:r>
            <a:r>
              <a:rPr lang="en-GB" b="1" dirty="0" err="1" smtClean="0">
                <a:solidFill>
                  <a:schemeClr val="bg1"/>
                </a:solidFill>
              </a:rPr>
              <a:t>index_prices_CHF</a:t>
            </a:r>
            <a:r>
              <a:rPr lang="en-GB" dirty="0" smtClean="0">
                <a:solidFill>
                  <a:schemeClr val="bg1"/>
                </a:solidFill>
              </a:rPr>
              <a:t>": </a:t>
            </a:r>
            <a:r>
              <a:rPr lang="en-US" b="1" dirty="0" smtClean="0">
                <a:solidFill>
                  <a:schemeClr val="bg1"/>
                </a:solidFill>
              </a:rPr>
              <a:t>daily price data of selected indices, denoted in CHF</a:t>
            </a:r>
            <a:r>
              <a:rPr lang="en-US" dirty="0" smtClean="0">
                <a:solidFill>
                  <a:schemeClr val="bg1"/>
                </a:solidFill>
              </a:rPr>
              <a:t> (calculated </a:t>
            </a:r>
            <a:r>
              <a:rPr lang="en-GB" dirty="0" smtClean="0">
                <a:solidFill>
                  <a:schemeClr val="bg1"/>
                </a:solidFill>
              </a:rPr>
              <a:t>through simple multiplication of prices with the relevant FX rate</a:t>
            </a:r>
            <a:r>
              <a:rPr lang="en-US" dirty="0" smtClean="0">
                <a:solidFill>
                  <a:schemeClr val="bg1"/>
                </a:solidFill>
              </a:rPr>
              <a:t>);</a:t>
            </a:r>
            <a:endParaRPr lang="en-GB" sz="2400" dirty="0" smtClean="0">
              <a:solidFill>
                <a:schemeClr val="bg1"/>
              </a:solidFill>
            </a:endParaRPr>
          </a:p>
          <a:p>
            <a:pPr lvl="0"/>
            <a:r>
              <a:rPr lang="en-GB" dirty="0" smtClean="0">
                <a:solidFill>
                  <a:schemeClr val="bg1"/>
                </a:solidFill>
              </a:rPr>
              <a:t>"</a:t>
            </a:r>
            <a:r>
              <a:rPr lang="en-GB" b="1" dirty="0" err="1" smtClean="0">
                <a:solidFill>
                  <a:schemeClr val="bg1"/>
                </a:solidFill>
              </a:rPr>
              <a:t>return_series_CHF_nominal</a:t>
            </a:r>
            <a:r>
              <a:rPr lang="en-GB" dirty="0" smtClean="0">
                <a:solidFill>
                  <a:schemeClr val="bg1"/>
                </a:solidFill>
              </a:rPr>
              <a:t>": </a:t>
            </a:r>
            <a:r>
              <a:rPr lang="en-US" b="1" dirty="0" smtClean="0">
                <a:solidFill>
                  <a:schemeClr val="bg1"/>
                </a:solidFill>
              </a:rPr>
              <a:t>daily nominal daily return series of selected indices</a:t>
            </a:r>
            <a:r>
              <a:rPr lang="en-US" dirty="0" smtClean="0">
                <a:solidFill>
                  <a:schemeClr val="bg1"/>
                </a:solidFill>
              </a:rPr>
              <a:t>, </a:t>
            </a:r>
            <a:r>
              <a:rPr lang="en-US" b="1" dirty="0" smtClean="0">
                <a:solidFill>
                  <a:schemeClr val="bg1"/>
                </a:solidFill>
              </a:rPr>
              <a:t>denoted in CHF</a:t>
            </a:r>
            <a:r>
              <a:rPr lang="en-US" dirty="0" smtClean="0">
                <a:solidFill>
                  <a:schemeClr val="bg1"/>
                </a:solidFill>
              </a:rPr>
              <a:t> (calculated from daily price data of selected indices in CHF)</a:t>
            </a:r>
            <a:endParaRPr lang="en-GB" sz="2400" dirty="0" smtClean="0">
              <a:solidFill>
                <a:schemeClr val="bg1"/>
              </a:solidFill>
            </a:endParaRPr>
          </a:p>
          <a:p>
            <a:pPr lvl="0"/>
            <a:r>
              <a:rPr lang="en-GB" dirty="0" smtClean="0">
                <a:solidFill>
                  <a:schemeClr val="bg1"/>
                </a:solidFill>
              </a:rPr>
              <a:t>"</a:t>
            </a:r>
            <a:r>
              <a:rPr lang="en-GB" b="1" dirty="0" err="1" smtClean="0">
                <a:solidFill>
                  <a:schemeClr val="bg1"/>
                </a:solidFill>
              </a:rPr>
              <a:t>return_series_CHF_real</a:t>
            </a:r>
            <a:r>
              <a:rPr lang="en-GB" dirty="0" smtClean="0">
                <a:solidFill>
                  <a:schemeClr val="bg1"/>
                </a:solidFill>
              </a:rPr>
              <a:t>": </a:t>
            </a:r>
            <a:r>
              <a:rPr lang="en-US" b="1" dirty="0" smtClean="0">
                <a:solidFill>
                  <a:schemeClr val="bg1"/>
                </a:solidFill>
              </a:rPr>
              <a:t>daily real daily return series of selected indices, denoted in CHF</a:t>
            </a:r>
            <a:r>
              <a:rPr lang="en-US" dirty="0" smtClean="0">
                <a:solidFill>
                  <a:schemeClr val="bg1"/>
                </a:solidFill>
              </a:rPr>
              <a:t> (calculated as the difference between daily nominal daily return series of selected indices and </a:t>
            </a:r>
            <a:r>
              <a:rPr lang="en-US" dirty="0" err="1" smtClean="0">
                <a:solidFill>
                  <a:schemeClr val="bg1"/>
                </a:solidFill>
              </a:rPr>
              <a:t>deannualized</a:t>
            </a:r>
            <a:r>
              <a:rPr lang="en-US" dirty="0" smtClean="0">
                <a:solidFill>
                  <a:schemeClr val="bg1"/>
                </a:solidFill>
              </a:rPr>
              <a:t> Swiss inflation)</a:t>
            </a:r>
            <a:endParaRPr lang="en-GB" sz="2400" dirty="0" smtClean="0">
              <a:solidFill>
                <a:schemeClr val="bg1"/>
              </a:solidFill>
            </a:endParaRPr>
          </a:p>
          <a:p>
            <a:pPr lvl="0"/>
            <a:r>
              <a:rPr lang="en-GB" dirty="0" smtClean="0">
                <a:solidFill>
                  <a:schemeClr val="bg1"/>
                </a:solidFill>
              </a:rPr>
              <a:t>“</a:t>
            </a:r>
            <a:r>
              <a:rPr lang="en-GB" b="1" dirty="0" err="1" smtClean="0">
                <a:solidFill>
                  <a:schemeClr val="bg1"/>
                </a:solidFill>
              </a:rPr>
              <a:t>return_series_CHF_excess</a:t>
            </a:r>
            <a:r>
              <a:rPr lang="en-GB" dirty="0" smtClean="0">
                <a:solidFill>
                  <a:schemeClr val="bg1"/>
                </a:solidFill>
              </a:rPr>
              <a:t>": </a:t>
            </a:r>
            <a:r>
              <a:rPr lang="en-US" b="1" dirty="0" smtClean="0">
                <a:solidFill>
                  <a:schemeClr val="bg1"/>
                </a:solidFill>
              </a:rPr>
              <a:t>daily excess daily return series of selected indices, denoted in CHF</a:t>
            </a:r>
            <a:r>
              <a:rPr lang="en-US" dirty="0" smtClean="0">
                <a:solidFill>
                  <a:schemeClr val="bg1"/>
                </a:solidFill>
              </a:rPr>
              <a:t> (calculated as the difference between daily nominal daily return series of selected indices and </a:t>
            </a:r>
            <a:r>
              <a:rPr lang="en-US" dirty="0" err="1" smtClean="0">
                <a:solidFill>
                  <a:schemeClr val="bg1"/>
                </a:solidFill>
              </a:rPr>
              <a:t>deannualized</a:t>
            </a:r>
            <a:r>
              <a:rPr lang="en-US" dirty="0" smtClean="0">
                <a:solidFill>
                  <a:schemeClr val="bg1"/>
                </a:solidFill>
              </a:rPr>
              <a:t> risk-free rates)</a:t>
            </a:r>
            <a:endParaRPr lang="en-GB" sz="2400" dirty="0" smtClean="0">
              <a:solidFill>
                <a:schemeClr val="bg1"/>
              </a:solidFill>
            </a:endParaRPr>
          </a:p>
          <a:p>
            <a:pPr marL="0" indent="0">
              <a:buNone/>
            </a:pPr>
            <a:endParaRPr lang="en-GB" dirty="0" smtClean="0">
              <a:solidFill>
                <a:schemeClr val="bg1"/>
              </a:solidFill>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11</a:t>
            </a:fld>
            <a:endParaRPr lang="en-GB"/>
          </a:p>
        </p:txBody>
      </p:sp>
    </p:spTree>
    <p:extLst>
      <p:ext uri="{BB962C8B-B14F-4D97-AF65-F5344CB8AC3E}">
        <p14:creationId xmlns:p14="http://schemas.microsoft.com/office/powerpoint/2010/main" val="256200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GB"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To ensure computational efficiency and scalability, we adopted strategies for big data analytics and cloud deployment, </a:t>
            </a:r>
            <a:endParaRPr lang="en-BE" sz="1200" i="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BE"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1. Identifying the most optimal machine learning </a:t>
            </a:r>
            <a:r>
              <a:rPr lang="en-GB"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algorithms, and the reasoning behind these choices</a:t>
            </a:r>
            <a:endParaRPr lang="en-BE" sz="1200" i="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BE"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GB"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If our optimisation algorithm runs fast enough on this dataset with cloud computing then we can expand our data generation to include combinations of up to 6 or 7 with </a:t>
            </a:r>
            <a:r>
              <a:rPr lang="en-GB" sz="1200" i="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sparkR</a:t>
            </a:r>
            <a:r>
              <a:rPr lang="en-GB"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BE" sz="1200" i="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BE"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3. </a:t>
            </a:r>
            <a:r>
              <a:rPr lang="en-GB"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evaluating the out-of-sample performance of such strategies.</a:t>
            </a:r>
            <a:endParaRPr lang="en-BE" sz="1200" i="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Font typeface="Arial" panose="020B0604020202020204" pitchFamily="34" charset="0"/>
              <a:buNone/>
            </a:pPr>
            <a:r>
              <a:rPr lang="en-BE"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4. </a:t>
            </a:r>
            <a:r>
              <a:rPr lang="en-GB"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much larger data frames which were immediately stored in a more efficient manner (how?) </a:t>
            </a: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18</a:t>
            </a:fld>
            <a:endParaRPr lang="en-GB"/>
          </a:p>
        </p:txBody>
      </p:sp>
    </p:spTree>
    <p:extLst>
      <p:ext uri="{BB962C8B-B14F-4D97-AF65-F5344CB8AC3E}">
        <p14:creationId xmlns:p14="http://schemas.microsoft.com/office/powerpoint/2010/main" val="572852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0078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16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89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224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633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7EA7D6-1BAF-4656-97B9-63A86D9CFAEF}" type="datetimeFigureOut">
              <a:rPr lang="en-GB" smtClean="0"/>
              <a:t>24/05/2023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237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7EA7D6-1BAF-4656-97B9-63A86D9CFAEF}" type="datetimeFigureOut">
              <a:rPr lang="en-GB" smtClean="0"/>
              <a:t>24/05/2023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2219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97EA7D6-1BAF-4656-97B9-63A86D9CFAEF}" type="datetimeFigureOut">
              <a:rPr lang="en-GB" smtClean="0"/>
              <a:t>24/05/2023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58194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EA7D6-1BAF-4656-97B9-63A86D9CFAEF}" type="datetimeFigureOut">
              <a:rPr lang="en-GB" smtClean="0"/>
              <a:t>24/05/2023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9230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66691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98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EA7D6-1BAF-4656-97B9-63A86D9CFAEF}" type="datetimeFigureOut">
              <a:rPr lang="en-GB" smtClean="0"/>
              <a:t>24/05/2023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7BEC-DADA-4A58-8241-87B4CFF041AE}" type="slidenum">
              <a:rPr lang="en-GB" smtClean="0"/>
              <a:t>‹#›</a:t>
            </a:fld>
            <a:endParaRPr lang="en-GB"/>
          </a:p>
        </p:txBody>
      </p:sp>
    </p:spTree>
    <p:extLst>
      <p:ext uri="{BB962C8B-B14F-4D97-AF65-F5344CB8AC3E}">
        <p14:creationId xmlns:p14="http://schemas.microsoft.com/office/powerpoint/2010/main" val="42831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3596" r="9702"/>
          <a:stretch/>
        </p:blipFill>
        <p:spPr>
          <a:xfrm>
            <a:off x="6315972" y="365125"/>
            <a:ext cx="5037828" cy="5810400"/>
          </a:xfrm>
          <a:prstGeom prst="rect">
            <a:avLst/>
          </a:prstGeom>
          <a:ln>
            <a:noFill/>
          </a:ln>
          <a:effectLst>
            <a:softEdge rad="112500"/>
          </a:effectLst>
        </p:spPr>
      </p:pic>
      <p:sp>
        <p:nvSpPr>
          <p:cNvPr id="10" name="TextBox 9"/>
          <p:cNvSpPr txBox="1"/>
          <p:nvPr/>
        </p:nvSpPr>
        <p:spPr>
          <a:xfrm>
            <a:off x="838200" y="1825625"/>
            <a:ext cx="5040000" cy="1077218"/>
          </a:xfrm>
          <a:prstGeom prst="rect">
            <a:avLst/>
          </a:prstGeom>
          <a:noFill/>
        </p:spPr>
        <p:txBody>
          <a:bodyPr wrap="square" rtlCol="0">
            <a:spAutoFit/>
          </a:bodyPr>
          <a:lstStyle/>
          <a:p>
            <a:r>
              <a:rPr lang="en-BE" sz="32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BIG DATA ANALYTICS</a:t>
            </a:r>
          </a:p>
          <a:p>
            <a:r>
              <a:rPr lang="en-BE" sz="32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project presentation</a:t>
            </a:r>
          </a:p>
        </p:txBody>
      </p:sp>
      <p:sp>
        <p:nvSpPr>
          <p:cNvPr id="13" name="Rectangle 12"/>
          <p:cNvSpPr/>
          <p:nvPr/>
        </p:nvSpPr>
        <p:spPr>
          <a:xfrm>
            <a:off x="845070" y="4975196"/>
            <a:ext cx="3219151" cy="1200329"/>
          </a:xfrm>
          <a:prstGeom prst="rect">
            <a:avLst/>
          </a:prstGeom>
        </p:spPr>
        <p:txBody>
          <a:bodyPr wrap="none">
            <a:spAutoFit/>
          </a:bodyPr>
          <a:lstStyle/>
          <a:p>
            <a:r>
              <a:rPr lang="en-BE" b="1" i="1" dirty="0" smtClean="0">
                <a:solidFill>
                  <a:schemeClr val="bg1"/>
                </a:solidFill>
                <a:latin typeface="Tahoma" panose="020B0604030504040204" pitchFamily="34" charset="0"/>
                <a:ea typeface="Tahoma" panose="020B0604030504040204" pitchFamily="34" charset="0"/>
                <a:cs typeface="Tahoma" panose="020B0604030504040204" pitchFamily="34" charset="0"/>
              </a:rPr>
              <a:t>By “Big Data Big Dreams”</a:t>
            </a:r>
          </a:p>
          <a:p>
            <a:pPr marL="285750" indent="-285750">
              <a:buFont typeface="Wingdings" panose="05000000000000000000" pitchFamily="2" charset="2"/>
              <a:buChar char="Ø"/>
            </a:pPr>
            <a:r>
              <a:rPr lang="en-BE" i="1" dirty="0" smtClean="0">
                <a:solidFill>
                  <a:schemeClr val="bg1"/>
                </a:solidFill>
                <a:latin typeface="Tahoma" panose="020B0604030504040204" pitchFamily="34" charset="0"/>
                <a:ea typeface="Tahoma" panose="020B0604030504040204" pitchFamily="34" charset="0"/>
                <a:cs typeface="Tahoma" panose="020B0604030504040204" pitchFamily="34" charset="0"/>
              </a:rPr>
              <a:t>Ariq Bintang</a:t>
            </a:r>
          </a:p>
          <a:p>
            <a:pPr marL="285750" indent="-285750">
              <a:buFont typeface="Wingdings" panose="05000000000000000000" pitchFamily="2" charset="2"/>
              <a:buChar char="Ø"/>
            </a:pPr>
            <a:r>
              <a:rPr lang="en-BE" i="1" dirty="0" smtClean="0">
                <a:solidFill>
                  <a:schemeClr val="bg1"/>
                </a:solidFill>
                <a:latin typeface="Tahoma" panose="020B0604030504040204" pitchFamily="34" charset="0"/>
                <a:ea typeface="Tahoma" panose="020B0604030504040204" pitchFamily="34" charset="0"/>
                <a:cs typeface="Tahoma" panose="020B0604030504040204" pitchFamily="34" charset="0"/>
              </a:rPr>
              <a:t>Luca Gewehr</a:t>
            </a:r>
          </a:p>
          <a:p>
            <a:pPr marL="285750" indent="-285750">
              <a:buFont typeface="Wingdings" panose="05000000000000000000" pitchFamily="2" charset="2"/>
              <a:buChar char="Ø"/>
            </a:pPr>
            <a:r>
              <a:rPr lang="en-BE" i="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Hafid</a:t>
            </a:r>
            <a:endParaRPr lang="en-BE" i="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a:xfrm>
            <a:off x="845070" y="3585076"/>
            <a:ext cx="5470902" cy="707886"/>
          </a:xfrm>
          <a:prstGeom prst="rect">
            <a:avLst/>
          </a:prstGeom>
        </p:spPr>
        <p:txBody>
          <a:bodyPr wrap="square">
            <a:spAutoFit/>
          </a:bodyPr>
          <a:lstStyle/>
          <a:p>
            <a: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Unique, optimal investment </a:t>
            </a:r>
            <a:r>
              <a:rPr lang="en-GB" sz="20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strateg</a:t>
            </a:r>
            <a: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ies </a:t>
            </a:r>
            <a:b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for user-specified </a:t>
            </a:r>
            <a:r>
              <a:rPr lang="en-GB"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parameters</a:t>
            </a:r>
            <a:endPar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571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Data</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Data </a:t>
            </a:r>
            <a:r>
              <a:rPr lang="en-BE" sz="36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sources and </a:t>
            </a:r>
            <a:r>
              <a:rPr lang="en-BE" sz="36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data </a:t>
            </a:r>
            <a:r>
              <a:rPr lang="en-BE" sz="36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collection</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72436333"/>
              </p:ext>
            </p:extLst>
          </p:nvPr>
        </p:nvGraphicFramePr>
        <p:xfrm>
          <a:off x="838200" y="2825155"/>
          <a:ext cx="10512720" cy="2382520"/>
        </p:xfrm>
        <a:graphic>
          <a:graphicData uri="http://schemas.openxmlformats.org/drawingml/2006/table">
            <a:tbl>
              <a:tblPr firstRow="1" bandRow="1">
                <a:tableStyleId>{D27102A9-8310-4765-A935-A1911B00CA55}</a:tableStyleId>
              </a:tblPr>
              <a:tblGrid>
                <a:gridCol w="2282400">
                  <a:extLst>
                    <a:ext uri="{9D8B030D-6E8A-4147-A177-3AD203B41FA5}">
                      <a16:colId xmlns:a16="http://schemas.microsoft.com/office/drawing/2014/main" val="4031300961"/>
                    </a:ext>
                  </a:extLst>
                </a:gridCol>
                <a:gridCol w="2103120">
                  <a:extLst>
                    <a:ext uri="{9D8B030D-6E8A-4147-A177-3AD203B41FA5}">
                      <a16:colId xmlns:a16="http://schemas.microsoft.com/office/drawing/2014/main" val="1686670374"/>
                    </a:ext>
                  </a:extLst>
                </a:gridCol>
                <a:gridCol w="2462400">
                  <a:extLst>
                    <a:ext uri="{9D8B030D-6E8A-4147-A177-3AD203B41FA5}">
                      <a16:colId xmlns:a16="http://schemas.microsoft.com/office/drawing/2014/main" val="2759295372"/>
                    </a:ext>
                  </a:extLst>
                </a:gridCol>
                <a:gridCol w="2282400">
                  <a:extLst>
                    <a:ext uri="{9D8B030D-6E8A-4147-A177-3AD203B41FA5}">
                      <a16:colId xmlns:a16="http://schemas.microsoft.com/office/drawing/2014/main" val="3074924635"/>
                    </a:ext>
                  </a:extLst>
                </a:gridCol>
                <a:gridCol w="1382400">
                  <a:extLst>
                    <a:ext uri="{9D8B030D-6E8A-4147-A177-3AD203B41FA5}">
                      <a16:colId xmlns:a16="http://schemas.microsoft.com/office/drawing/2014/main" val="2760309392"/>
                    </a:ext>
                  </a:extLst>
                </a:gridCol>
              </a:tblGrid>
              <a:tr h="370840">
                <a:tc>
                  <a:txBody>
                    <a:bodyPr/>
                    <a:lstStyle/>
                    <a:p>
                      <a:r>
                        <a:rPr lang="en-BE"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File name (raw data)</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Data source</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Date range (frequency)</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File</a:t>
                      </a:r>
                      <a:r>
                        <a:rPr lang="en-BE" sz="1200" b="1"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size</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42994124"/>
                  </a:ext>
                </a:extLst>
              </a:tr>
              <a:tr h="370840">
                <a:tc>
                  <a:txBody>
                    <a:bodyPr/>
                    <a:lstStyle/>
                    <a:p>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Bloomberg</a:t>
                      </a:r>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_</a:t>
                      </a:r>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Terminal</a:t>
                      </a:r>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spreadsheet</a:t>
                      </a:r>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_</a:t>
                      </a:r>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builder.xlsx</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Bloomberg Terminal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price data of selected indices and currency pairs</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1 Jan 1973 –</a:t>
                      </a:r>
                      <a:r>
                        <a:rPr lang="en-BE" sz="1200"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16 May 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(daily</a:t>
                      </a:r>
                      <a:r>
                        <a:rPr lang="en-BE" sz="1200"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4.363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72902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API_FP.CPI.TOTL.ZG_DS2_en_excel_v2_5454868.xls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World Bank Open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Swiss inflation data (CPI in %),</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1960 – 2022</a:t>
                      </a:r>
                    </a:p>
                    <a:p>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(annual)</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315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380754"/>
                  </a:ext>
                </a:extLst>
              </a:tr>
              <a:tr h="370840">
                <a:tc>
                  <a:txBody>
                    <a:bodyPr/>
                    <a:lstStyle/>
                    <a:p>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snb-chart-data-rendeidglfzch-en-all-20230502_1430.xlsx</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Swiss National Bank data portal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CHF money market rates </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4 Jan 1988 </a:t>
                      </a:r>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 28 </a:t>
                      </a:r>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Apr </a:t>
                      </a:r>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2023</a:t>
                      </a:r>
                      <a:endPar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359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7878806"/>
                  </a:ext>
                </a:extLst>
              </a:tr>
              <a:tr h="370840">
                <a:tc>
                  <a:txBody>
                    <a:bodyPr/>
                    <a:lstStyle/>
                    <a:p>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snb-chart-data-zimomach-en-all-20230502_1430.xlsx</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Swiss National Bank data portal</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CHF spot interest rates on Swiss Confederation bond issues </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3 Jan 200</a:t>
                      </a:r>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0</a:t>
                      </a:r>
                      <a:r>
                        <a:rPr lang="en-BE" sz="1200"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 28 </a:t>
                      </a:r>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Apr </a:t>
                      </a:r>
                      <a:r>
                        <a:rPr lang="en-GB"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2023</a:t>
                      </a:r>
                      <a:endPar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(daily)</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BE" sz="12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177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1359071"/>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56181"/>
            <a:ext cx="609524" cy="60952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957705133"/>
              </p:ext>
            </p:extLst>
          </p:nvPr>
        </p:nvGraphicFramePr>
        <p:xfrm>
          <a:off x="1674687" y="1825625"/>
          <a:ext cx="9676232" cy="640080"/>
        </p:xfrm>
        <a:graphic>
          <a:graphicData uri="http://schemas.openxmlformats.org/drawingml/2006/table">
            <a:tbl>
              <a:tblPr firstRow="1" bandRow="1">
                <a:tableStyleId>{ED083AE6-46FA-4A59-8FB0-9F97EB10719F}</a:tableStyleId>
              </a:tblPr>
              <a:tblGrid>
                <a:gridCol w="9676232">
                  <a:extLst>
                    <a:ext uri="{9D8B030D-6E8A-4147-A177-3AD203B41FA5}">
                      <a16:colId xmlns:a16="http://schemas.microsoft.com/office/drawing/2014/main" val="12896832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L</a:t>
                      </a:r>
                      <a:r>
                        <a:rPr lang="en-BE"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everaging data from multiple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BE" sz="18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sources that are</a:t>
                      </a:r>
                      <a:r>
                        <a:rPr lang="en-GB" sz="18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 reliable and comprehensive, thus well-suited for our research objectives</a:t>
                      </a:r>
                      <a:r>
                        <a:rPr lang="en-BE" sz="18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847406513"/>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616595942"/>
              </p:ext>
            </p:extLst>
          </p:nvPr>
        </p:nvGraphicFramePr>
        <p:xfrm>
          <a:off x="1674686" y="5535445"/>
          <a:ext cx="9676233" cy="640080"/>
        </p:xfrm>
        <a:graphic>
          <a:graphicData uri="http://schemas.openxmlformats.org/drawingml/2006/table">
            <a:tbl>
              <a:tblPr firstRow="1" bandRow="1">
                <a:tableStyleId>{ED083AE6-46FA-4A59-8FB0-9F97EB10719F}</a:tableStyleId>
              </a:tblPr>
              <a:tblGrid>
                <a:gridCol w="9676233">
                  <a:extLst>
                    <a:ext uri="{9D8B030D-6E8A-4147-A177-3AD203B41FA5}">
                      <a16:colId xmlns:a16="http://schemas.microsoft.com/office/drawing/2014/main" val="12896832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Collecting</a:t>
                      </a:r>
                      <a:r>
                        <a:rPr lang="en-BE"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and integrating</a:t>
                      </a:r>
                      <a:r>
                        <a:rPr lang="en-BE" sz="1800" b="1"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the</a:t>
                      </a:r>
                      <a:r>
                        <a:rPr lang="en-GB"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data </a:t>
                      </a:r>
                      <a:r>
                        <a:rPr lang="en-BE"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correctly is </a:t>
                      </a:r>
                      <a:r>
                        <a:rPr lang="en-GB"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 significant </a:t>
                      </a:r>
                      <a:r>
                        <a:rPr lang="en-BE"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task:</a:t>
                      </a:r>
                      <a:r>
                        <a:rPr lang="en-BE" sz="18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BE" sz="18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loading the raw data into R from different</a:t>
                      </a:r>
                      <a:r>
                        <a:rPr lang="en-GB" sz="18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 sources, each with different data format</a:t>
                      </a:r>
                      <a:r>
                        <a:rPr lang="en-BE" sz="18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s.</a:t>
                      </a:r>
                    </a:p>
                  </a:txBody>
                  <a:tcPr/>
                </a:tc>
                <a:extLst>
                  <a:ext uri="{0D108BD9-81ED-4DB2-BD59-A6C34878D82A}">
                    <a16:rowId xmlns:a16="http://schemas.microsoft.com/office/drawing/2014/main" val="847406513"/>
                  </a:ext>
                </a:extLst>
              </a:tr>
            </a:tbl>
          </a:graphicData>
        </a:graphic>
      </p:graphicFrame>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5567125"/>
            <a:ext cx="608400" cy="608400"/>
          </a:xfrm>
          <a:prstGeom prst="rect">
            <a:avLst/>
          </a:prstGeom>
        </p:spPr>
      </p:pic>
    </p:spTree>
    <p:extLst>
      <p:ext uri="{BB962C8B-B14F-4D97-AF65-F5344CB8AC3E}">
        <p14:creationId xmlns:p14="http://schemas.microsoft.com/office/powerpoint/2010/main" val="283548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Data</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Data cleaning and data preparation (1/2)</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5454093"/>
              </p:ext>
            </p:extLst>
          </p:nvPr>
        </p:nvGraphicFramePr>
        <p:xfrm>
          <a:off x="838200" y="1825625"/>
          <a:ext cx="10515600" cy="1381760"/>
        </p:xfrm>
        <a:graphic>
          <a:graphicData uri="http://schemas.openxmlformats.org/drawingml/2006/table">
            <a:tbl>
              <a:tblPr firstRow="1" bandRow="1">
                <a:tableStyleId>{ED083AE6-46FA-4A59-8FB0-9F97EB10719F}</a:tableStyleId>
              </a:tblPr>
              <a:tblGrid>
                <a:gridCol w="2628900">
                  <a:extLst>
                    <a:ext uri="{9D8B030D-6E8A-4147-A177-3AD203B41FA5}">
                      <a16:colId xmlns:a16="http://schemas.microsoft.com/office/drawing/2014/main" val="3425579981"/>
                    </a:ext>
                  </a:extLst>
                </a:gridCol>
                <a:gridCol w="2628900">
                  <a:extLst>
                    <a:ext uri="{9D8B030D-6E8A-4147-A177-3AD203B41FA5}">
                      <a16:colId xmlns:a16="http://schemas.microsoft.com/office/drawing/2014/main" val="2698491855"/>
                    </a:ext>
                  </a:extLst>
                </a:gridCol>
                <a:gridCol w="2628900">
                  <a:extLst>
                    <a:ext uri="{9D8B030D-6E8A-4147-A177-3AD203B41FA5}">
                      <a16:colId xmlns:a16="http://schemas.microsoft.com/office/drawing/2014/main" val="1819455278"/>
                    </a:ext>
                  </a:extLst>
                </a:gridCol>
                <a:gridCol w="2628900">
                  <a:extLst>
                    <a:ext uri="{9D8B030D-6E8A-4147-A177-3AD203B41FA5}">
                      <a16:colId xmlns:a16="http://schemas.microsoft.com/office/drawing/2014/main" val="169653498"/>
                    </a:ext>
                  </a:extLst>
                </a:gridCol>
              </a:tblGrid>
              <a:tr h="370840">
                <a:tc gridSpan="4">
                  <a:txBody>
                    <a:bodyPr/>
                    <a:lstStyle/>
                    <a:p>
                      <a:pPr algn="ctr"/>
                      <a:r>
                        <a:rPr lang="en-BE"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R data frames</a:t>
                      </a:r>
                      <a:r>
                        <a:rPr lang="en-BE"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with raw data, collected from multiple sources</a:t>
                      </a:r>
                      <a:endParaRPr lang="en-GB"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solidFill>
                      <a:schemeClr val="accent4"/>
                    </a:solidFill>
                  </a:tcPr>
                </a:tc>
                <a:tc hMerge="1">
                  <a:txBody>
                    <a:bodyPr/>
                    <a:lstStyle/>
                    <a:p>
                      <a:endParaRPr lang="en-GB" dirty="0">
                        <a:solidFill>
                          <a:schemeClr val="bg1"/>
                        </a:solidFill>
                      </a:endParaRPr>
                    </a:p>
                  </a:txBody>
                  <a:tcPr/>
                </a:tc>
                <a:tc hMerge="1">
                  <a:txBody>
                    <a:bodyPr/>
                    <a:lstStyle/>
                    <a:p>
                      <a:endParaRPr lang="en-GB" dirty="0">
                        <a:solidFill>
                          <a:schemeClr val="bg1"/>
                        </a:solidFill>
                      </a:endParaRPr>
                    </a:p>
                  </a:txBody>
                  <a:tcPr/>
                </a:tc>
                <a:tc hMerge="1">
                  <a:txBody>
                    <a:bodyPr/>
                    <a:lstStyle/>
                    <a:p>
                      <a:endParaRPr lang="en-GB" dirty="0">
                        <a:solidFill>
                          <a:schemeClr val="bg1"/>
                        </a:solidFill>
                      </a:endParaRPr>
                    </a:p>
                  </a:txBody>
                  <a:tcPr/>
                </a:tc>
                <a:extLst>
                  <a:ext uri="{0D108BD9-81ED-4DB2-BD59-A6C34878D82A}">
                    <a16:rowId xmlns:a16="http://schemas.microsoft.com/office/drawing/2014/main" val="2478578740"/>
                  </a:ext>
                </a:extLst>
              </a:tr>
              <a:tr h="370840">
                <a:tc>
                  <a:txBody>
                    <a:bodyPr/>
                    <a:lstStyle/>
                    <a:p>
                      <a:pPr algn="ctr"/>
                      <a:r>
                        <a:rPr lang="en-GB" sz="1200" b="1" dirty="0" err="1" smtClean="0">
                          <a:solidFill>
                            <a:schemeClr val="accent4"/>
                          </a:solidFill>
                          <a:latin typeface="Tahoma" panose="020B0604030504040204" pitchFamily="34" charset="0"/>
                          <a:ea typeface="Tahoma" panose="020B0604030504040204" pitchFamily="34" charset="0"/>
                          <a:cs typeface="Tahoma" panose="020B0604030504040204" pitchFamily="34" charset="0"/>
                        </a:rPr>
                        <a:t>index_prices_local_curr</a:t>
                      </a:r>
                      <a:r>
                        <a:rPr lang="en-BE" sz="12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ency</a:t>
                      </a:r>
                      <a:endParaRPr lang="en-GB" sz="1200" b="1" dirty="0" smtClean="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GB" sz="12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CHF_FX</a:t>
                      </a:r>
                    </a:p>
                  </a:txBody>
                  <a:tcPr/>
                </a:tc>
                <a:tc>
                  <a:txBody>
                    <a:bodyPr/>
                    <a:lstStyle/>
                    <a:p>
                      <a:pPr algn="ctr"/>
                      <a:r>
                        <a:rPr lang="en-GB" sz="1200" b="1" dirty="0" err="1" smtClean="0">
                          <a:solidFill>
                            <a:schemeClr val="accent4"/>
                          </a:solidFill>
                          <a:latin typeface="Tahoma" panose="020B0604030504040204" pitchFamily="34" charset="0"/>
                          <a:ea typeface="Tahoma" panose="020B0604030504040204" pitchFamily="34" charset="0"/>
                          <a:cs typeface="Tahoma" panose="020B0604030504040204" pitchFamily="34" charset="0"/>
                        </a:rPr>
                        <a:t>swiss_inflation</a:t>
                      </a:r>
                      <a:endParaRPr lang="en-GB" sz="1200" b="1" dirty="0" smtClean="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err="1" smtClean="0">
                          <a:solidFill>
                            <a:schemeClr val="accent4"/>
                          </a:solidFill>
                          <a:latin typeface="Tahoma" panose="020B0604030504040204" pitchFamily="34" charset="0"/>
                          <a:ea typeface="Tahoma" panose="020B0604030504040204" pitchFamily="34" charset="0"/>
                          <a:cs typeface="Tahoma" panose="020B0604030504040204" pitchFamily="34" charset="0"/>
                        </a:rPr>
                        <a:t>CHF_rf_rates</a:t>
                      </a:r>
                      <a:endParaRPr lang="en-GB" sz="1200" b="1" dirty="0" smtClean="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755184266"/>
                  </a:ext>
                </a:extLst>
              </a:tr>
              <a:tr h="370840">
                <a:tc>
                  <a:txBody>
                    <a:bodyPr/>
                    <a:lstStyle/>
                    <a:p>
                      <a:r>
                        <a:rPr lang="en-GB"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daily price data of selected indices, denoted in their local currency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daily price data of selected currency pairs</a:t>
                      </a:r>
                    </a:p>
                  </a:txBody>
                  <a:tcPr/>
                </a:tc>
                <a:tc>
                  <a:txBody>
                    <a:bodyPr/>
                    <a:lstStyle/>
                    <a:p>
                      <a:r>
                        <a:rPr lang="en-GB"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annual Swiss inflation data (CPI</a:t>
                      </a:r>
                      <a:r>
                        <a:rPr lang="en-BE"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r>
                        <a:rPr lang="en-BE" sz="1200" i="1"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smtClean="0">
                          <a:solidFill>
                            <a:schemeClr val="bg1"/>
                          </a:solidFill>
                          <a:latin typeface="Tahoma" panose="020B0604030504040204" pitchFamily="34" charset="0"/>
                          <a:ea typeface="Tahoma" panose="020B0604030504040204" pitchFamily="34" charset="0"/>
                          <a:cs typeface="Tahoma" panose="020B0604030504040204" pitchFamily="34" charset="0"/>
                        </a:rPr>
                        <a:t>daily CHF money market rates and spot interest rates on Swiss confederation bond issues</a:t>
                      </a:r>
                    </a:p>
                  </a:txBody>
                  <a:tcPr/>
                </a:tc>
                <a:extLst>
                  <a:ext uri="{0D108BD9-81ED-4DB2-BD59-A6C34878D82A}">
                    <a16:rowId xmlns:a16="http://schemas.microsoft.com/office/drawing/2014/main" val="2697275742"/>
                  </a:ext>
                </a:extLst>
              </a:tr>
            </a:tbl>
          </a:graphicData>
        </a:graphic>
      </p:graphicFrame>
      <p:sp>
        <p:nvSpPr>
          <p:cNvPr id="9" name="Rounded Rectangle 8"/>
          <p:cNvSpPr/>
          <p:nvPr/>
        </p:nvSpPr>
        <p:spPr>
          <a:xfrm>
            <a:off x="83819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Tahoma" panose="020B0604030504040204" pitchFamily="34" charset="0"/>
                <a:ea typeface="Tahoma" panose="020B0604030504040204" pitchFamily="34" charset="0"/>
                <a:cs typeface="Tahoma" panose="020B0604030504040204" pitchFamily="34" charset="0"/>
              </a:rPr>
              <a:t>aligning dates across different </a:t>
            </a:r>
            <a:r>
              <a:rPr lang="en-BE" sz="1200" b="1" dirty="0" smtClean="0">
                <a:latin typeface="Tahoma" panose="020B0604030504040204" pitchFamily="34" charset="0"/>
                <a:ea typeface="Tahoma" panose="020B0604030504040204" pitchFamily="34" charset="0"/>
                <a:cs typeface="Tahoma" panose="020B0604030504040204" pitchFamily="34" charset="0"/>
              </a:rPr>
              <a:t>data frames</a:t>
            </a:r>
            <a:r>
              <a:rPr lang="en-BE" sz="1200" dirty="0" smtClean="0">
                <a:latin typeface="Tahoma" panose="020B0604030504040204" pitchFamily="34" charset="0"/>
                <a:ea typeface="Tahoma" panose="020B0604030504040204" pitchFamily="34" charset="0"/>
                <a:cs typeface="Tahoma" panose="020B0604030504040204" pitchFamily="34" charset="0"/>
              </a:rPr>
              <a:t>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17" name="Rounded Rectangle 16"/>
          <p:cNvSpPr/>
          <p:nvPr/>
        </p:nvSpPr>
        <p:spPr>
          <a:xfrm>
            <a:off x="261731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Tahoma" panose="020B0604030504040204" pitchFamily="34" charset="0"/>
                <a:ea typeface="Tahoma" panose="020B0604030504040204" pitchFamily="34" charset="0"/>
                <a:cs typeface="Tahoma" panose="020B0604030504040204" pitchFamily="34" charset="0"/>
              </a:rPr>
              <a:t>sorting </a:t>
            </a:r>
            <a:r>
              <a:rPr lang="en-US" sz="1200" b="1" dirty="0">
                <a:latin typeface="Tahoma" panose="020B0604030504040204" pitchFamily="34" charset="0"/>
                <a:ea typeface="Tahoma" panose="020B0604030504040204" pitchFamily="34" charset="0"/>
                <a:cs typeface="Tahoma" panose="020B0604030504040204" pitchFamily="34" charset="0"/>
              </a:rPr>
              <a:t>and filtering data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18" name="Rounded Rectangle 17"/>
          <p:cNvSpPr/>
          <p:nvPr/>
        </p:nvSpPr>
        <p:spPr>
          <a:xfrm>
            <a:off x="439643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200" b="1" dirty="0" smtClean="0">
                <a:latin typeface="Tahoma" panose="020B0604030504040204" pitchFamily="34" charset="0"/>
                <a:ea typeface="Tahoma" panose="020B0604030504040204" pitchFamily="34" charset="0"/>
                <a:cs typeface="Tahoma" panose="020B0604030504040204" pitchFamily="34" charset="0"/>
              </a:rPr>
              <a:t>r</a:t>
            </a:r>
            <a:r>
              <a:rPr lang="en-US" sz="1200" b="1" dirty="0" err="1" smtClean="0">
                <a:latin typeface="Tahoma" panose="020B0604030504040204" pitchFamily="34" charset="0"/>
                <a:ea typeface="Tahoma" panose="020B0604030504040204" pitchFamily="34" charset="0"/>
                <a:cs typeface="Tahoma" panose="020B0604030504040204" pitchFamily="34" charset="0"/>
              </a:rPr>
              <a:t>evising</a:t>
            </a:r>
            <a:r>
              <a:rPr lang="en-US" sz="1200" b="1" dirty="0" smtClean="0">
                <a:latin typeface="Tahoma" panose="020B0604030504040204" pitchFamily="34" charset="0"/>
                <a:ea typeface="Tahoma" panose="020B0604030504040204" pitchFamily="34" charset="0"/>
                <a:cs typeface="Tahoma" panose="020B0604030504040204" pitchFamily="34" charset="0"/>
              </a:rPr>
              <a:t> </a:t>
            </a:r>
            <a:r>
              <a:rPr lang="en-US" sz="1200" b="1" dirty="0">
                <a:latin typeface="Tahoma" panose="020B0604030504040204" pitchFamily="34" charset="0"/>
                <a:ea typeface="Tahoma" panose="020B0604030504040204" pitchFamily="34" charset="0"/>
                <a:cs typeface="Tahoma" panose="020B0604030504040204" pitchFamily="34" charset="0"/>
              </a:rPr>
              <a:t>column names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19" name="Rounded Rectangle 18"/>
          <p:cNvSpPr/>
          <p:nvPr/>
        </p:nvSpPr>
        <p:spPr>
          <a:xfrm>
            <a:off x="617555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latin typeface="Tahoma" panose="020B0604030504040204" pitchFamily="34" charset="0"/>
                <a:ea typeface="Tahoma" panose="020B0604030504040204" pitchFamily="34" charset="0"/>
                <a:cs typeface="Tahoma" panose="020B0604030504040204" pitchFamily="34" charset="0"/>
              </a:rPr>
              <a:t>recalculating </a:t>
            </a:r>
            <a:r>
              <a:rPr lang="en-GB" sz="1200" b="1" dirty="0">
                <a:latin typeface="Tahoma" panose="020B0604030504040204" pitchFamily="34" charset="0"/>
                <a:ea typeface="Tahoma" panose="020B0604030504040204" pitchFamily="34" charset="0"/>
                <a:cs typeface="Tahoma" panose="020B0604030504040204" pitchFamily="34" charset="0"/>
              </a:rPr>
              <a:t>inflation values into percentages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20" name="Rounded Rectangle 19"/>
          <p:cNvSpPr/>
          <p:nvPr/>
        </p:nvSpPr>
        <p:spPr>
          <a:xfrm>
            <a:off x="795467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sz="1200" b="1" dirty="0" smtClean="0">
              <a:latin typeface="Tahoma" panose="020B0604030504040204" pitchFamily="34" charset="0"/>
              <a:ea typeface="Tahoma" panose="020B0604030504040204" pitchFamily="34" charset="0"/>
              <a:cs typeface="Tahoma" panose="020B0604030504040204" pitchFamily="34" charset="0"/>
            </a:endParaRPr>
          </a:p>
          <a:p>
            <a:pPr algn="ctr"/>
            <a:r>
              <a:rPr lang="en-GB" sz="1200" b="1" dirty="0" smtClean="0">
                <a:latin typeface="Tahoma" panose="020B0604030504040204" pitchFamily="34" charset="0"/>
                <a:ea typeface="Tahoma" panose="020B0604030504040204" pitchFamily="34" charset="0"/>
                <a:cs typeface="Tahoma" panose="020B0604030504040204" pitchFamily="34" charset="0"/>
              </a:rPr>
              <a:t>removing indices </a:t>
            </a:r>
            <a:r>
              <a:rPr lang="en-GB" sz="1200" b="1" dirty="0">
                <a:latin typeface="Tahoma" panose="020B0604030504040204" pitchFamily="34" charset="0"/>
                <a:ea typeface="Tahoma" panose="020B0604030504040204" pitchFamily="34" charset="0"/>
                <a:cs typeface="Tahoma" panose="020B0604030504040204" pitchFamily="34" charset="0"/>
              </a:rPr>
              <a:t>that did not contain sufficiently long dated price data and were not essential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21" name="Rounded Rectangle 20"/>
          <p:cNvSpPr/>
          <p:nvPr/>
        </p:nvSpPr>
        <p:spPr>
          <a:xfrm>
            <a:off x="9733800"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latin typeface="Tahoma" panose="020B0604030504040204" pitchFamily="34" charset="0"/>
                <a:ea typeface="Tahoma" panose="020B0604030504040204" pitchFamily="34" charset="0"/>
                <a:cs typeface="Tahoma" panose="020B0604030504040204" pitchFamily="34" charset="0"/>
              </a:rPr>
              <a:t>removing </a:t>
            </a:r>
            <a:r>
              <a:rPr lang="en-BE" sz="1200" b="1" dirty="0" smtClean="0">
                <a:latin typeface="Tahoma" panose="020B0604030504040204" pitchFamily="34" charset="0"/>
                <a:ea typeface="Tahoma" panose="020B0604030504040204" pitchFamily="34" charset="0"/>
                <a:cs typeface="Tahoma" panose="020B0604030504040204" pitchFamily="34" charset="0"/>
              </a:rPr>
              <a:t>dates</a:t>
            </a:r>
            <a:r>
              <a:rPr lang="en-GB" sz="1200" b="1" dirty="0" smtClean="0">
                <a:latin typeface="Tahoma" panose="020B0604030504040204" pitchFamily="34" charset="0"/>
                <a:ea typeface="Tahoma" panose="020B0604030504040204" pitchFamily="34" charset="0"/>
                <a:cs typeface="Tahoma" panose="020B0604030504040204" pitchFamily="34" charset="0"/>
              </a:rPr>
              <a:t> </a:t>
            </a:r>
            <a:r>
              <a:rPr lang="en-GB" sz="1200" b="1" dirty="0">
                <a:latin typeface="Tahoma" panose="020B0604030504040204" pitchFamily="34" charset="0"/>
                <a:ea typeface="Tahoma" panose="020B0604030504040204" pitchFamily="34" charset="0"/>
                <a:cs typeface="Tahoma" panose="020B0604030504040204" pitchFamily="34" charset="0"/>
              </a:rPr>
              <a:t>that </a:t>
            </a:r>
            <a:r>
              <a:rPr lang="en-BE" sz="1200" b="1" dirty="0" smtClean="0">
                <a:latin typeface="Tahoma" panose="020B0604030504040204" pitchFamily="34" charset="0"/>
                <a:ea typeface="Tahoma" panose="020B0604030504040204" pitchFamily="34" charset="0"/>
                <a:cs typeface="Tahoma" panose="020B0604030504040204" pitchFamily="34" charset="0"/>
              </a:rPr>
              <a:t>still </a:t>
            </a:r>
            <a:r>
              <a:rPr lang="en-GB" sz="1200" b="1" dirty="0" smtClean="0">
                <a:latin typeface="Tahoma" panose="020B0604030504040204" pitchFamily="34" charset="0"/>
                <a:ea typeface="Tahoma" panose="020B0604030504040204" pitchFamily="34" charset="0"/>
                <a:cs typeface="Tahoma" panose="020B0604030504040204" pitchFamily="34" charset="0"/>
              </a:rPr>
              <a:t>contained </a:t>
            </a:r>
            <a:r>
              <a:rPr lang="en-GB" sz="1200" b="1" dirty="0">
                <a:latin typeface="Tahoma" panose="020B0604030504040204" pitchFamily="34" charset="0"/>
                <a:ea typeface="Tahoma" panose="020B0604030504040204" pitchFamily="34" charset="0"/>
                <a:cs typeface="Tahoma" panose="020B0604030504040204" pitchFamily="34" charset="0"/>
              </a:rPr>
              <a:t>N/A values</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22" name="TextBox 21"/>
          <p:cNvSpPr txBox="1"/>
          <p:nvPr/>
        </p:nvSpPr>
        <p:spPr>
          <a:xfrm>
            <a:off x="1400442" y="3421295"/>
            <a:ext cx="423514" cy="276999"/>
          </a:xfrm>
          <a:prstGeom prst="rect">
            <a:avLst/>
          </a:prstGeom>
          <a:noFill/>
        </p:spPr>
        <p:txBody>
          <a:bodyPr wrap="none" rtlCol="0">
            <a:spAutoFit/>
          </a:bodyPr>
          <a:lstStyle/>
          <a:p>
            <a:r>
              <a:rPr lang="en-BE" sz="1200" b="1"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TextBox 22"/>
          <p:cNvSpPr txBox="1"/>
          <p:nvPr/>
        </p:nvSpPr>
        <p:spPr>
          <a:xfrm>
            <a:off x="10296043" y="3421295"/>
            <a:ext cx="423514" cy="276999"/>
          </a:xfrm>
          <a:prstGeom prst="rect">
            <a:avLst/>
          </a:prstGeom>
          <a:noFill/>
        </p:spPr>
        <p:txBody>
          <a:bodyPr wrap="none" rtlCol="0">
            <a:spAutoFit/>
          </a:bodyPr>
          <a:lstStyle/>
          <a:p>
            <a:r>
              <a:rPr lang="en-BE"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(6)</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4" name="TextBox 23"/>
          <p:cNvSpPr txBox="1"/>
          <p:nvPr/>
        </p:nvSpPr>
        <p:spPr>
          <a:xfrm>
            <a:off x="3179562" y="3421294"/>
            <a:ext cx="423514" cy="276999"/>
          </a:xfrm>
          <a:prstGeom prst="rect">
            <a:avLst/>
          </a:prstGeom>
          <a:noFill/>
        </p:spPr>
        <p:txBody>
          <a:bodyPr wrap="none" rtlCol="0">
            <a:spAutoFit/>
          </a:bodyPr>
          <a:lstStyle/>
          <a:p>
            <a:r>
              <a:rPr lang="en-BE"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8" name="TextBox 27"/>
          <p:cNvSpPr txBox="1"/>
          <p:nvPr/>
        </p:nvSpPr>
        <p:spPr>
          <a:xfrm>
            <a:off x="4958682" y="3421293"/>
            <a:ext cx="423514" cy="276999"/>
          </a:xfrm>
          <a:prstGeom prst="rect">
            <a:avLst/>
          </a:prstGeom>
          <a:noFill/>
        </p:spPr>
        <p:txBody>
          <a:bodyPr wrap="none" rtlCol="0">
            <a:spAutoFit/>
          </a:bodyPr>
          <a:lstStyle/>
          <a:p>
            <a:r>
              <a:rPr lang="en-BE"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9" name="TextBox 28"/>
          <p:cNvSpPr txBox="1"/>
          <p:nvPr/>
        </p:nvSpPr>
        <p:spPr>
          <a:xfrm>
            <a:off x="6737802" y="3421293"/>
            <a:ext cx="423514" cy="276999"/>
          </a:xfrm>
          <a:prstGeom prst="rect">
            <a:avLst/>
          </a:prstGeom>
          <a:noFill/>
        </p:spPr>
        <p:txBody>
          <a:bodyPr wrap="none" rtlCol="0">
            <a:spAutoFit/>
          </a:bodyPr>
          <a:lstStyle/>
          <a:p>
            <a:r>
              <a:rPr lang="en-BE"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0" name="TextBox 29"/>
          <p:cNvSpPr txBox="1"/>
          <p:nvPr/>
        </p:nvSpPr>
        <p:spPr>
          <a:xfrm>
            <a:off x="8516922" y="3421292"/>
            <a:ext cx="423514" cy="276999"/>
          </a:xfrm>
          <a:prstGeom prst="rect">
            <a:avLst/>
          </a:prstGeom>
          <a:noFill/>
        </p:spPr>
        <p:txBody>
          <a:bodyPr wrap="none" rtlCol="0">
            <a:spAutoFit/>
          </a:bodyPr>
          <a:lstStyle/>
          <a:p>
            <a:r>
              <a:rPr lang="en-BE"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32" name="Elbow Connector 31"/>
          <p:cNvCxnSpPr>
            <a:stCxn id="4" idx="1"/>
            <a:endCxn id="9" idx="1"/>
          </p:cNvCxnSpPr>
          <p:nvPr/>
        </p:nvCxnSpPr>
        <p:spPr>
          <a:xfrm rot="10800000" flipV="1">
            <a:off x="838200" y="2516505"/>
            <a:ext cx="1" cy="1804790"/>
          </a:xfrm>
          <a:prstGeom prst="bentConnector3">
            <a:avLst>
              <a:gd name="adj1" fmla="val 2286010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9" idx="3"/>
            <a:endCxn id="17" idx="1"/>
          </p:cNvCxnSpPr>
          <p:nvPr/>
        </p:nvCxnSpPr>
        <p:spPr>
          <a:xfrm>
            <a:off x="238619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7" idx="3"/>
            <a:endCxn id="18" idx="1"/>
          </p:cNvCxnSpPr>
          <p:nvPr/>
        </p:nvCxnSpPr>
        <p:spPr>
          <a:xfrm>
            <a:off x="416531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8" idx="3"/>
            <a:endCxn id="19" idx="1"/>
          </p:cNvCxnSpPr>
          <p:nvPr/>
        </p:nvCxnSpPr>
        <p:spPr>
          <a:xfrm>
            <a:off x="594443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9" idx="3"/>
            <a:endCxn id="20" idx="1"/>
          </p:cNvCxnSpPr>
          <p:nvPr/>
        </p:nvCxnSpPr>
        <p:spPr>
          <a:xfrm>
            <a:off x="772355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0" idx="3"/>
            <a:endCxn id="21" idx="1"/>
          </p:cNvCxnSpPr>
          <p:nvPr/>
        </p:nvCxnSpPr>
        <p:spPr>
          <a:xfrm>
            <a:off x="9502679" y="4321295"/>
            <a:ext cx="231121"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21" idx="3"/>
            <a:endCxn id="62" idx="3"/>
          </p:cNvCxnSpPr>
          <p:nvPr/>
        </p:nvCxnSpPr>
        <p:spPr>
          <a:xfrm>
            <a:off x="11281800" y="4321295"/>
            <a:ext cx="72000" cy="1533733"/>
          </a:xfrm>
          <a:prstGeom prst="bentConnector3">
            <a:avLst>
              <a:gd name="adj1" fmla="val 674356"/>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Table 60"/>
          <p:cNvGraphicFramePr>
            <a:graphicFrameLocks noGrp="1"/>
          </p:cNvGraphicFramePr>
          <p:nvPr>
            <p:extLst>
              <p:ext uri="{D42A27DB-BD31-4B8C-83A1-F6EECF244321}">
                <p14:modId xmlns:p14="http://schemas.microsoft.com/office/powerpoint/2010/main" val="3369468744"/>
              </p:ext>
            </p:extLst>
          </p:nvPr>
        </p:nvGraphicFramePr>
        <p:xfrm>
          <a:off x="804553" y="5397828"/>
          <a:ext cx="9720000" cy="914400"/>
        </p:xfrm>
        <a:graphic>
          <a:graphicData uri="http://schemas.openxmlformats.org/drawingml/2006/table">
            <a:tbl>
              <a:tblPr firstRow="1" bandRow="1">
                <a:tableStyleId>{ED083AE6-46FA-4A59-8FB0-9F97EB10719F}</a:tableStyleId>
              </a:tblPr>
              <a:tblGrid>
                <a:gridCol w="9720000">
                  <a:extLst>
                    <a:ext uri="{9D8B030D-6E8A-4147-A177-3AD203B41FA5}">
                      <a16:colId xmlns:a16="http://schemas.microsoft.com/office/drawing/2014/main" val="1289683223"/>
                    </a:ext>
                  </a:extLst>
                </a:gridCol>
              </a:tblGrid>
              <a:tr h="370840">
                <a:tc>
                  <a:txBody>
                    <a:bodyPr/>
                    <a:lstStyle/>
                    <a:p>
                      <a:r>
                        <a:rPr lang="en-BE" b="1" dirty="0" smtClean="0">
                          <a:solidFill>
                            <a:schemeClr val="bg1"/>
                          </a:solidFill>
                          <a:latin typeface="Tahoma" panose="020B0604030504040204" pitchFamily="34" charset="0"/>
                          <a:ea typeface="Tahoma" panose="020B0604030504040204" pitchFamily="34" charset="0"/>
                          <a:cs typeface="Tahoma" panose="020B0604030504040204" pitchFamily="34" charset="0"/>
                        </a:rPr>
                        <a:t>Data that is clean, consistent and prepared for further analysis or transformations</a:t>
                      </a:r>
                      <a:r>
                        <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anose="05000000000000000000" pitchFamily="2" charset="2"/>
                        <a:buChar char="Ø"/>
                      </a:pP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number of columns (indices) </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reduced </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from 49 to 26</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anose="05000000000000000000" pitchFamily="2" charset="2"/>
                        <a:buChar char="Ø"/>
                      </a:pP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rows (dates) include only observations for which </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 remaining </a:t>
                      </a:r>
                      <a:r>
                        <a:rPr lang="en-GB" b="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ndices display</a:t>
                      </a:r>
                      <a:r>
                        <a:rPr lang="en-BE"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values</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847406513"/>
                  </a:ext>
                </a:extLst>
              </a:tr>
            </a:tbl>
          </a:graphicData>
        </a:graphic>
      </p:graphicFrame>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276" y="5550266"/>
            <a:ext cx="609524" cy="609524"/>
          </a:xfrm>
          <a:prstGeom prst="rect">
            <a:avLst/>
          </a:prstGeom>
        </p:spPr>
      </p:pic>
    </p:spTree>
    <p:extLst>
      <p:ext uri="{BB962C8B-B14F-4D97-AF65-F5344CB8AC3E}">
        <p14:creationId xmlns:p14="http://schemas.microsoft.com/office/powerpoint/2010/main" val="3616664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Data</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Data cleaning and data preparation (2/2)</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BE" dirty="0" smtClean="0">
                <a:solidFill>
                  <a:schemeClr val="bg1"/>
                </a:solidFill>
              </a:rPr>
              <a:t>MARCO</a:t>
            </a:r>
            <a:endParaRPr lang="en-GB" dirty="0">
              <a:solidFill>
                <a:schemeClr val="bg1"/>
              </a:solidFill>
            </a:endParaRPr>
          </a:p>
        </p:txBody>
      </p:sp>
    </p:spTree>
    <p:extLst>
      <p:ext uri="{BB962C8B-B14F-4D97-AF65-F5344CB8AC3E}">
        <p14:creationId xmlns:p14="http://schemas.microsoft.com/office/powerpoint/2010/main" val="88654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Cloud Deployment</a:t>
            </a: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710196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Analysis</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en-BE" dirty="0" smtClean="0">
                <a:solidFill>
                  <a:schemeClr val="bg1"/>
                </a:solidFill>
              </a:rPr>
              <a:t>MARCO</a:t>
            </a:r>
            <a:endParaRPr lang="en-GB" dirty="0">
              <a:solidFill>
                <a:schemeClr val="bg1"/>
              </a:solidFill>
            </a:endParaRPr>
          </a:p>
        </p:txBody>
      </p:sp>
    </p:spTree>
    <p:extLst>
      <p:ext uri="{BB962C8B-B14F-4D97-AF65-F5344CB8AC3E}">
        <p14:creationId xmlns:p14="http://schemas.microsoft.com/office/powerpoint/2010/main" val="16544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706168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Results</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en-BE" dirty="0" smtClean="0">
                <a:solidFill>
                  <a:schemeClr val="bg1"/>
                </a:solidFill>
              </a:rPr>
              <a:t>MARCO</a:t>
            </a:r>
            <a:endParaRPr lang="en-GB" dirty="0">
              <a:solidFill>
                <a:schemeClr val="bg1"/>
              </a:solidFill>
            </a:endParaRPr>
          </a:p>
        </p:txBody>
      </p:sp>
    </p:spTree>
    <p:extLst>
      <p:ext uri="{BB962C8B-B14F-4D97-AF65-F5344CB8AC3E}">
        <p14:creationId xmlns:p14="http://schemas.microsoft.com/office/powerpoint/2010/main" val="105083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Scaling </a:t>
            </a:r>
            <a:r>
              <a:rPr lang="en-BE" sz="24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&amp;</a:t>
            </a:r>
            <a:r>
              <a:rPr lang="en-GB" sz="24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b="1" dirty="0" smtClean="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979939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4"/>
                </a:solidFill>
                <a:latin typeface="Tahoma" panose="020B0604030504040204" pitchFamily="34" charset="0"/>
                <a:ea typeface="Tahoma" panose="020B0604030504040204" pitchFamily="34" charset="0"/>
                <a:cs typeface="Tahoma" panose="020B0604030504040204" pitchFamily="34" charset="0"/>
              </a:rPr>
              <a:t>Scaling and Cloud </a:t>
            </a:r>
            <a:r>
              <a:rPr lang="en-GB"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Deployment</a:t>
            </a:r>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(Work in progress)</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052053872"/>
              </p:ext>
            </p:extLst>
          </p:nvPr>
        </p:nvGraphicFramePr>
        <p:xfrm>
          <a:off x="1674687" y="1825624"/>
          <a:ext cx="9676232" cy="2119651"/>
        </p:xfrm>
        <a:graphic>
          <a:graphicData uri="http://schemas.openxmlformats.org/drawingml/2006/table">
            <a:tbl>
              <a:tblPr firstRow="1" bandRow="1">
                <a:tableStyleId>{ED083AE6-46FA-4A59-8FB0-9F97EB10719F}</a:tableStyleId>
              </a:tblPr>
              <a:tblGrid>
                <a:gridCol w="9676232">
                  <a:extLst>
                    <a:ext uri="{9D8B030D-6E8A-4147-A177-3AD203B41FA5}">
                      <a16:colId xmlns:a16="http://schemas.microsoft.com/office/drawing/2014/main" val="1289683223"/>
                    </a:ext>
                  </a:extLst>
                </a:gridCol>
              </a:tblGrid>
              <a:tr h="21196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Leveraging the power of cloud platforms and data processing technologies</a:t>
                      </a:r>
                      <a:r>
                        <a:rPr lang="en-BE"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1. Employ better (machine learning) algorithms for our investment optimization model. </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2. Evaluate and improve the out-of-sample performance of our model.</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3. Improve computational performance.</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4. Store increasingly large data sets more efficiently.</a:t>
                      </a:r>
                    </a:p>
                  </a:txBody>
                  <a:tcPr/>
                </a:tc>
                <a:extLst>
                  <a:ext uri="{0D108BD9-81ED-4DB2-BD59-A6C34878D82A}">
                    <a16:rowId xmlns:a16="http://schemas.microsoft.com/office/drawing/2014/main" val="847406513"/>
                  </a:ext>
                </a:extLst>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56181"/>
            <a:ext cx="609524" cy="609524"/>
          </a:xfrm>
          <a:prstGeom prst="rect">
            <a:avLst/>
          </a:prstGeom>
        </p:spPr>
      </p:pic>
      <p:graphicFrame>
        <p:nvGraphicFramePr>
          <p:cNvPr id="12" name="Content Placeholder 6"/>
          <p:cNvGraphicFramePr>
            <a:graphicFrameLocks/>
          </p:cNvGraphicFramePr>
          <p:nvPr>
            <p:extLst>
              <p:ext uri="{D42A27DB-BD31-4B8C-83A1-F6EECF244321}">
                <p14:modId xmlns:p14="http://schemas.microsoft.com/office/powerpoint/2010/main" val="2852119492"/>
              </p:ext>
            </p:extLst>
          </p:nvPr>
        </p:nvGraphicFramePr>
        <p:xfrm>
          <a:off x="838200" y="4355158"/>
          <a:ext cx="10515600" cy="1957070"/>
        </p:xfrm>
        <a:graphic>
          <a:graphicData uri="http://schemas.openxmlformats.org/drawingml/2006/table">
            <a:tbl>
              <a:tblPr firstRow="1" firstCol="1" bandRow="1">
                <a:tableStyleId>{00A15C55-8517-42AA-B614-E9B94910E393}</a:tableStyleId>
              </a:tblPr>
              <a:tblGrid>
                <a:gridCol w="2103120">
                  <a:extLst>
                    <a:ext uri="{9D8B030D-6E8A-4147-A177-3AD203B41FA5}">
                      <a16:colId xmlns:a16="http://schemas.microsoft.com/office/drawing/2014/main" val="2764032281"/>
                    </a:ext>
                  </a:extLst>
                </a:gridCol>
                <a:gridCol w="2103120">
                  <a:extLst>
                    <a:ext uri="{9D8B030D-6E8A-4147-A177-3AD203B41FA5}">
                      <a16:colId xmlns:a16="http://schemas.microsoft.com/office/drawing/2014/main" val="3444367584"/>
                    </a:ext>
                  </a:extLst>
                </a:gridCol>
                <a:gridCol w="2103120">
                  <a:extLst>
                    <a:ext uri="{9D8B030D-6E8A-4147-A177-3AD203B41FA5}">
                      <a16:colId xmlns:a16="http://schemas.microsoft.com/office/drawing/2014/main" val="2112065784"/>
                    </a:ext>
                  </a:extLst>
                </a:gridCol>
                <a:gridCol w="2103120">
                  <a:extLst>
                    <a:ext uri="{9D8B030D-6E8A-4147-A177-3AD203B41FA5}">
                      <a16:colId xmlns:a16="http://schemas.microsoft.com/office/drawing/2014/main" val="538213577"/>
                    </a:ext>
                  </a:extLst>
                </a:gridCol>
                <a:gridCol w="2103120">
                  <a:extLst>
                    <a:ext uri="{9D8B030D-6E8A-4147-A177-3AD203B41FA5}">
                      <a16:colId xmlns:a16="http://schemas.microsoft.com/office/drawing/2014/main" val="1870179714"/>
                    </a:ext>
                  </a:extLst>
                </a:gridCol>
              </a:tblGrid>
              <a:tr h="0">
                <a:tc>
                  <a:txBody>
                    <a:bodyPr/>
                    <a:lstStyle/>
                    <a:p>
                      <a:pPr algn="ctr">
                        <a:lnSpc>
                          <a:spcPct val="107000"/>
                        </a:lnSpc>
                        <a:spcAft>
                          <a:spcPts val="0"/>
                        </a:spcAft>
                      </a:pPr>
                      <a:r>
                        <a:rPr lang="en-GB" sz="1200">
                          <a:solidFill>
                            <a:schemeClr val="tx1"/>
                          </a:solidFill>
                          <a:effectLst/>
                        </a:rPr>
                        <a:t>Functionality</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dirty="0">
                          <a:solidFill>
                            <a:schemeClr val="tx1"/>
                          </a:solidFill>
                          <a:effectLst/>
                        </a:rPr>
                        <a:t>Amazon AWS</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a:solidFill>
                            <a:schemeClr val="tx1"/>
                          </a:solidFill>
                          <a:effectLst/>
                        </a:rPr>
                        <a:t>Google Cloud Platform</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a:solidFill>
                            <a:schemeClr val="tx1"/>
                          </a:solidFill>
                          <a:effectLst/>
                        </a:rPr>
                        <a:t>Microsoft Azure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a:solidFill>
                            <a:schemeClr val="tx1"/>
                          </a:solidFill>
                          <a:effectLst/>
                        </a:rPr>
                        <a:t>Open-Source Software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023457441"/>
                  </a:ext>
                </a:extLst>
              </a:tr>
              <a:tr h="0">
                <a:tc>
                  <a:txBody>
                    <a:bodyPr/>
                    <a:lstStyle/>
                    <a:p>
                      <a:pPr>
                        <a:lnSpc>
                          <a:spcPct val="107000"/>
                        </a:lnSpc>
                        <a:spcAft>
                          <a:spcPts val="0"/>
                        </a:spcAft>
                      </a:pPr>
                      <a:r>
                        <a:rPr lang="en-GB" sz="1200" dirty="0">
                          <a:solidFill>
                            <a:schemeClr val="tx1"/>
                          </a:solidFill>
                          <a:effectLst/>
                        </a:rPr>
                        <a:t>Object Storage</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dirty="0">
                          <a:solidFill>
                            <a:schemeClr val="tx1"/>
                          </a:solidFill>
                          <a:effectLst/>
                        </a:rPr>
                        <a:t>Amazon S3</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Cloud Storage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Blob Storage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Hadoop Distributed File System (HDFS)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010599647"/>
                  </a:ext>
                </a:extLst>
              </a:tr>
              <a:tr h="0">
                <a:tc>
                  <a:txBody>
                    <a:bodyPr/>
                    <a:lstStyle/>
                    <a:p>
                      <a:pPr>
                        <a:lnSpc>
                          <a:spcPct val="107000"/>
                        </a:lnSpc>
                        <a:spcAft>
                          <a:spcPts val="0"/>
                        </a:spcAft>
                      </a:pPr>
                      <a:r>
                        <a:rPr lang="en-GB" sz="1200" dirty="0">
                          <a:solidFill>
                            <a:schemeClr val="tx1"/>
                          </a:solidFill>
                          <a:effectLst/>
                        </a:rPr>
                        <a:t>Data </a:t>
                      </a:r>
                      <a:r>
                        <a:rPr lang="en-GB" sz="1200" dirty="0" smtClean="0">
                          <a:solidFill>
                            <a:schemeClr val="tx1"/>
                          </a:solidFill>
                          <a:effectLst/>
                        </a:rPr>
                        <a:t>Warehousing</a:t>
                      </a:r>
                      <a:r>
                        <a:rPr lang="en-BE" sz="1200" dirty="0" smtClean="0">
                          <a:solidFill>
                            <a:schemeClr val="tx1"/>
                          </a:solidFill>
                          <a:effectLst/>
                        </a:rPr>
                        <a:t> /</a:t>
                      </a:r>
                      <a:r>
                        <a:rPr lang="en-BE" sz="1200" baseline="0" dirty="0" smtClean="0">
                          <a:solidFill>
                            <a:schemeClr val="tx1"/>
                          </a:solidFill>
                          <a:effectLst/>
                        </a:rPr>
                        <a:t> </a:t>
                      </a:r>
                      <a:r>
                        <a:rPr lang="en-GB" sz="1200" dirty="0" smtClean="0">
                          <a:solidFill>
                            <a:schemeClr val="tx1"/>
                          </a:solidFill>
                          <a:effectLst/>
                        </a:rPr>
                        <a:t>Analysis</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dirty="0">
                          <a:solidFill>
                            <a:schemeClr val="tx1"/>
                          </a:solidFill>
                          <a:effectLst/>
                        </a:rPr>
                        <a:t>Amazon Redshift</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BigQuery</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Databricks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Apache Hadoop (MapReduce), Apache Spark (Spark SQL)</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677848202"/>
                  </a:ext>
                </a:extLst>
              </a:tr>
              <a:tr h="0">
                <a:tc>
                  <a:txBody>
                    <a:bodyPr/>
                    <a:lstStyle/>
                    <a:p>
                      <a:pPr>
                        <a:lnSpc>
                          <a:spcPct val="107000"/>
                        </a:lnSpc>
                        <a:spcAft>
                          <a:spcPts val="0"/>
                        </a:spcAft>
                      </a:pPr>
                      <a:r>
                        <a:rPr lang="en-GB" sz="1200">
                          <a:solidFill>
                            <a:schemeClr val="tx1"/>
                          </a:solidFill>
                          <a:effectLst/>
                        </a:rPr>
                        <a:t>Compute Instances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AWS EC2</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Compute Engine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Virtual Machines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259285164"/>
                  </a:ext>
                </a:extLst>
              </a:tr>
              <a:tr h="0">
                <a:tc>
                  <a:txBody>
                    <a:bodyPr/>
                    <a:lstStyle/>
                    <a:p>
                      <a:pPr>
                        <a:lnSpc>
                          <a:spcPct val="107000"/>
                        </a:lnSpc>
                        <a:spcAft>
                          <a:spcPts val="0"/>
                        </a:spcAft>
                      </a:pPr>
                      <a:r>
                        <a:rPr lang="en-GB" sz="1200">
                          <a:solidFill>
                            <a:schemeClr val="tx1"/>
                          </a:solidFill>
                          <a:effectLst/>
                        </a:rPr>
                        <a:t>Machine Learning Platform</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AWS SageMaker</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Colab, Google Cloud AI</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Machine Learning</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Apache Spark (Spark MLlib), H2O.ai, TensorFlow, PyTorch</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627982929"/>
                  </a:ext>
                </a:extLst>
              </a:tr>
              <a:tr h="0">
                <a:tc>
                  <a:txBody>
                    <a:bodyPr/>
                    <a:lstStyle/>
                    <a:p>
                      <a:pPr>
                        <a:lnSpc>
                          <a:spcPct val="107000"/>
                        </a:lnSpc>
                        <a:spcAft>
                          <a:spcPts val="0"/>
                        </a:spcAft>
                      </a:pPr>
                      <a:r>
                        <a:rPr lang="en-GB" sz="1200">
                          <a:solidFill>
                            <a:schemeClr val="tx1"/>
                          </a:solidFill>
                          <a:effectLst/>
                        </a:rPr>
                        <a:t>Database Management System</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Amazon RDS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Cloud SQL</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SQL Database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SQLite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584529942"/>
                  </a:ext>
                </a:extLst>
              </a:tr>
              <a:tr h="0">
                <a:tc>
                  <a:txBody>
                    <a:bodyPr/>
                    <a:lstStyle/>
                    <a:p>
                      <a:pPr>
                        <a:lnSpc>
                          <a:spcPct val="107000"/>
                        </a:lnSpc>
                        <a:spcAft>
                          <a:spcPts val="0"/>
                        </a:spcAft>
                      </a:pPr>
                      <a:r>
                        <a:rPr lang="en-GB" sz="1200" dirty="0">
                          <a:solidFill>
                            <a:schemeClr val="tx1"/>
                          </a:solidFill>
                          <a:effectLst/>
                        </a:rPr>
                        <a:t>Data Orchestration</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AWS Step Functions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Cloud Composer</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Logic Apps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dirty="0">
                          <a:solidFill>
                            <a:schemeClr val="tx1"/>
                          </a:solidFill>
                          <a:effectLst/>
                        </a:rPr>
                        <a:t>Apache Airflow</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313373944"/>
                  </a:ext>
                </a:extLst>
              </a:tr>
            </a:tbl>
          </a:graphicData>
        </a:graphic>
      </p:graphicFrame>
    </p:spTree>
    <p:extLst>
      <p:ext uri="{BB962C8B-B14F-4D97-AF65-F5344CB8AC3E}">
        <p14:creationId xmlns:p14="http://schemas.microsoft.com/office/powerpoint/2010/main" val="4190131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662" y="2256760"/>
            <a:ext cx="5040000" cy="2344479"/>
          </a:xfrm>
        </p:spPr>
        <p:txBody>
          <a:bodyPr>
            <a:noAutofit/>
          </a:bodyPr>
          <a:lstStyle/>
          <a:p>
            <a:pPr algn="ctr"/>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Thank you!</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Questions?</a:t>
            </a:r>
            <a:endParaRPr lang="en-GB" sz="3600" dirty="0"/>
          </a:p>
        </p:txBody>
      </p:sp>
      <p:pic>
        <p:nvPicPr>
          <p:cNvPr id="7" name="Content Placeholder 10"/>
          <p:cNvPicPr>
            <a:picLocks noChangeAspect="1"/>
          </p:cNvPicPr>
          <p:nvPr/>
        </p:nvPicPr>
        <p:blipFill rotWithShape="1">
          <a:blip r:embed="rId2">
            <a:extLst>
              <a:ext uri="{28A0092B-C50C-407E-A947-70E740481C1C}">
                <a14:useLocalDpi xmlns:a14="http://schemas.microsoft.com/office/drawing/2010/main" val="0"/>
              </a:ext>
            </a:extLst>
          </a:blip>
          <a:srcRect l="3976"/>
          <a:stretch/>
        </p:blipFill>
        <p:spPr>
          <a:xfrm>
            <a:off x="0" y="0"/>
            <a:ext cx="6585324" cy="6858000"/>
          </a:xfrm>
          <a:prstGeom prst="rect">
            <a:avLst/>
          </a:prstGeom>
          <a:ln>
            <a:noFill/>
          </a:ln>
          <a:effectLst>
            <a:softEdge rad="112500"/>
          </a:effectLst>
        </p:spPr>
      </p:pic>
    </p:spTree>
    <p:extLst>
      <p:ext uri="{BB962C8B-B14F-4D97-AF65-F5344CB8AC3E}">
        <p14:creationId xmlns:p14="http://schemas.microsoft.com/office/powerpoint/2010/main" val="123093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Looking forward</a:t>
            </a: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3878202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https://pitch-assets-ccb95893-de3f-4266-973c-20049231b248.s3.eu-west-1.amazonaws.com/54a660f1-48fe-4b9b-8ba8-b7d42b7f0073?pitch-bytes=6411&amp;pitch-content-type=image%2Fpng"/>
          <p:cNvPicPr>
            <a:picLocks noChangeAspect="1"/>
          </p:cNvPicPr>
          <p:nvPr/>
        </p:nvPicPr>
        <p:blipFill>
          <a:blip r:embed="rId3"/>
          <a:srcRect/>
          <a:stretch/>
        </p:blipFill>
        <p:spPr>
          <a:xfrm>
            <a:off x="5373581" y="2754098"/>
            <a:ext cx="973874" cy="973874"/>
          </a:xfrm>
          <a:prstGeom prst="ellipse">
            <a:avLst/>
          </a:prstGeom>
        </p:spPr>
      </p:pic>
      <p:pic>
        <p:nvPicPr>
          <p:cNvPr id="5" name="Image 3" descr="https://pitch-assets-ccb95893-de3f-4266-973c-20049231b248.s3.eu-west-1.amazonaws.com/994f4bea-f8e3-420e-9d0c-806ba9b072ec?pitch-bytes=6916&amp;pitch-content-type=image%2Fpng"/>
          <p:cNvPicPr>
            <a:picLocks noChangeAspect="1"/>
          </p:cNvPicPr>
          <p:nvPr/>
        </p:nvPicPr>
        <p:blipFill>
          <a:blip r:embed="rId4"/>
          <a:srcRect/>
          <a:stretch/>
        </p:blipFill>
        <p:spPr>
          <a:xfrm>
            <a:off x="9013666" y="744336"/>
            <a:ext cx="973874" cy="973874"/>
          </a:xfrm>
          <a:prstGeom prst="ellipse">
            <a:avLst/>
          </a:prstGeom>
        </p:spPr>
      </p:pic>
      <p:pic>
        <p:nvPicPr>
          <p:cNvPr id="6" name="Image 4" descr="https://pitch-assets-ccb95893-de3f-4266-973c-20049231b248.s3.eu-west-1.amazonaws.com/912a6fb2-e9ce-4e45-817f-e5a35460638f?pitch-bytes=6916&amp;pitch-content-type=image%2Fpng"/>
          <p:cNvPicPr>
            <a:picLocks noChangeAspect="1"/>
          </p:cNvPicPr>
          <p:nvPr/>
        </p:nvPicPr>
        <p:blipFill>
          <a:blip r:embed="rId4"/>
          <a:srcRect/>
          <a:stretch/>
        </p:blipFill>
        <p:spPr>
          <a:xfrm>
            <a:off x="9013665" y="2754098"/>
            <a:ext cx="973874" cy="973874"/>
          </a:xfrm>
          <a:prstGeom prst="ellipse">
            <a:avLst/>
          </a:prstGeom>
        </p:spPr>
      </p:pic>
      <p:pic>
        <p:nvPicPr>
          <p:cNvPr id="7" name="Image 5" descr="https://pitch-assets-ccb95893-de3f-4266-973c-20049231b248.s3.eu-west-1.amazonaws.com/b2de1933-4b6d-4f94-bfc8-6c9ac1e3e369?pitch-bytes=8122&amp;pitch-content-type=image%2Fpng"/>
          <p:cNvPicPr>
            <a:picLocks noChangeAspect="1"/>
          </p:cNvPicPr>
          <p:nvPr/>
        </p:nvPicPr>
        <p:blipFill>
          <a:blip r:embed="rId5"/>
          <a:srcRect/>
          <a:stretch/>
        </p:blipFill>
        <p:spPr>
          <a:xfrm>
            <a:off x="9013666" y="4763860"/>
            <a:ext cx="973874" cy="973874"/>
          </a:xfrm>
          <a:prstGeom prst="ellipse">
            <a:avLst/>
          </a:prstGeom>
        </p:spPr>
      </p:pic>
      <p:pic>
        <p:nvPicPr>
          <p:cNvPr id="8" name="Image 6" descr="https://pitch-assets-ccb95893-de3f-4266-973c-20049231b248.s3.eu-west-1.amazonaws.com/ed326105-8989-4394-a3d8-7ed619939975?pitch-bytes=286786&amp;pitch-content-type=image%2Fpng"/>
          <p:cNvPicPr>
            <a:picLocks noChangeAspect="1"/>
          </p:cNvPicPr>
          <p:nvPr/>
        </p:nvPicPr>
        <p:blipFill>
          <a:blip r:embed="rId6">
            <a:alphaModFix amt="90000"/>
          </a:blip>
          <a:srcRect l="2762" r="4696"/>
          <a:stretch/>
        </p:blipFill>
        <p:spPr>
          <a:xfrm>
            <a:off x="3021886" y="4439236"/>
            <a:ext cx="1298498" cy="1298498"/>
          </a:xfrm>
          <a:prstGeom prst="ellipse">
            <a:avLst/>
          </a:prstGeom>
        </p:spPr>
      </p:pic>
      <p:pic>
        <p:nvPicPr>
          <p:cNvPr id="9" name="Image 1" descr="https://pitch-assets-ccb95893-de3f-4266-973c-20049231b248.s3.eu-west-1.amazonaws.com/efc34089-c908-431f-86d8-8da1ebb8906b?pitch-bytes=3933&amp;pitch-content-type=image%2Fpng"/>
          <p:cNvPicPr>
            <a:picLocks noChangeAspect="1"/>
          </p:cNvPicPr>
          <p:nvPr/>
        </p:nvPicPr>
        <p:blipFill>
          <a:blip r:embed="rId7"/>
          <a:srcRect/>
          <a:stretch/>
        </p:blipFill>
        <p:spPr>
          <a:xfrm>
            <a:off x="891396" y="2754098"/>
            <a:ext cx="1077294" cy="973874"/>
          </a:xfrm>
          <a:prstGeom prst="ellipse">
            <a:avLst/>
          </a:prstGeom>
        </p:spPr>
      </p:pic>
      <p:sp>
        <p:nvSpPr>
          <p:cNvPr id="2" name="Left-Right Arrow 1"/>
          <p:cNvSpPr/>
          <p:nvPr/>
        </p:nvSpPr>
        <p:spPr>
          <a:xfrm rot="2166375">
            <a:off x="1993360" y="4337396"/>
            <a:ext cx="1037690" cy="308225"/>
          </a:xfrm>
          <a:prstGeom prst="leftRightArrow">
            <a:avLst>
              <a:gd name="adj1" fmla="val 39228"/>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Left-Right Arrow 12"/>
          <p:cNvSpPr/>
          <p:nvPr/>
        </p:nvSpPr>
        <p:spPr>
          <a:xfrm rot="19433625" flipH="1">
            <a:off x="4311219" y="4337397"/>
            <a:ext cx="1037690" cy="308225"/>
          </a:xfrm>
          <a:prstGeom prst="leftRightArrow">
            <a:avLst>
              <a:gd name="adj1" fmla="val 36757"/>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Right Arrow 13"/>
          <p:cNvSpPr/>
          <p:nvPr/>
        </p:nvSpPr>
        <p:spPr>
          <a:xfrm>
            <a:off x="2411135" y="3086922"/>
            <a:ext cx="2520000" cy="308225"/>
          </a:xfrm>
          <a:prstGeom prst="leftRightArrow">
            <a:avLst>
              <a:gd name="adj1" fmla="val 36667"/>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735622" y="5806193"/>
            <a:ext cx="1871025" cy="369332"/>
          </a:xfrm>
          <a:prstGeom prst="rect">
            <a:avLst/>
          </a:prstGeom>
        </p:spPr>
        <p:txBody>
          <a:bodyPr wrap="none">
            <a:spAutoFit/>
          </a:bodyPr>
          <a:lstStyle/>
          <a:p>
            <a:r>
              <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rPr>
              <a:t>Financial advisor</a:t>
            </a:r>
            <a:endParaRPr lang="en-BE"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Rectangle 15"/>
          <p:cNvSpPr/>
          <p:nvPr/>
        </p:nvSpPr>
        <p:spPr>
          <a:xfrm>
            <a:off x="916419" y="3692050"/>
            <a:ext cx="1019638" cy="369332"/>
          </a:xfrm>
          <a:prstGeom prst="rect">
            <a:avLst/>
          </a:prstGeom>
        </p:spPr>
        <p:txBody>
          <a:bodyPr wrap="none">
            <a:spAutoFit/>
          </a:bodyPr>
          <a:lstStyle/>
          <a:p>
            <a:r>
              <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rPr>
              <a:t>Investor</a:t>
            </a:r>
            <a:endParaRPr lang="en-BE"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Rectangle 16"/>
          <p:cNvSpPr/>
          <p:nvPr/>
        </p:nvSpPr>
        <p:spPr>
          <a:xfrm>
            <a:off x="8415210" y="5806193"/>
            <a:ext cx="2170786" cy="369332"/>
          </a:xfrm>
          <a:prstGeom prst="rect">
            <a:avLst/>
          </a:prstGeom>
        </p:spPr>
        <p:txBody>
          <a:bodyPr wrap="none">
            <a:spAutoFit/>
          </a:bodyPr>
          <a:lstStyle/>
          <a:p>
            <a:pPr algn="ctr"/>
            <a:r>
              <a:rPr lang="en-BE" dirty="0" smtClean="0">
                <a:solidFill>
                  <a:schemeClr val="accent4"/>
                </a:solidFill>
                <a:latin typeface="Tahoma" panose="020B0604030504040204" pitchFamily="34" charset="0"/>
                <a:ea typeface="Tahoma" panose="020B0604030504040204" pitchFamily="34" charset="0"/>
                <a:cs typeface="Tahoma" panose="020B0604030504040204" pitchFamily="34" charset="0"/>
              </a:rPr>
              <a:t>Middle-office teams</a:t>
            </a:r>
            <a:endParaRPr lang="en-BE"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a:xfrm>
            <a:off x="8110991" y="3691918"/>
            <a:ext cx="2779222" cy="369332"/>
          </a:xfrm>
          <a:prstGeom prst="rect">
            <a:avLst/>
          </a:prstGeom>
        </p:spPr>
        <p:txBody>
          <a:bodyPr wrap="none">
            <a:spAutoFit/>
          </a:bodyPr>
          <a:lstStyle/>
          <a:p>
            <a:pPr algn="ctr"/>
            <a:r>
              <a:rPr lang="en-BE" dirty="0" smtClean="0">
                <a:solidFill>
                  <a:schemeClr val="accent4"/>
                </a:solidFill>
                <a:latin typeface="Tahoma" panose="020B0604030504040204" pitchFamily="34" charset="0"/>
                <a:ea typeface="Tahoma" panose="020B0604030504040204" pitchFamily="34" charset="0"/>
                <a:cs typeface="Tahoma" panose="020B0604030504040204" pitchFamily="34" charset="0"/>
              </a:rPr>
              <a:t>Economic research teams</a:t>
            </a:r>
            <a:endParaRPr lang="en-BE"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8"/>
          <p:cNvSpPr/>
          <p:nvPr/>
        </p:nvSpPr>
        <p:spPr>
          <a:xfrm>
            <a:off x="8042191" y="1722232"/>
            <a:ext cx="2916824" cy="369332"/>
          </a:xfrm>
          <a:prstGeom prst="rect">
            <a:avLst/>
          </a:prstGeom>
        </p:spPr>
        <p:txBody>
          <a:bodyPr wrap="none">
            <a:spAutoFit/>
          </a:bodyPr>
          <a:lstStyle/>
          <a:p>
            <a:pPr algn="ctr"/>
            <a:r>
              <a:rPr lang="en-BE" dirty="0" smtClean="0">
                <a:solidFill>
                  <a:schemeClr val="accent4"/>
                </a:solidFill>
                <a:latin typeface="Tahoma" panose="020B0604030504040204" pitchFamily="34" charset="0"/>
                <a:ea typeface="Tahoma" panose="020B0604030504040204" pitchFamily="34" charset="0"/>
                <a:cs typeface="Tahoma" panose="020B0604030504040204" pitchFamily="34" charset="0"/>
              </a:rPr>
              <a:t>Investment strategy teams</a:t>
            </a:r>
            <a:endParaRPr lang="en-BE"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23" name="Right Arrow 22"/>
          <p:cNvSpPr/>
          <p:nvPr/>
        </p:nvSpPr>
        <p:spPr>
          <a:xfrm flipH="1">
            <a:off x="6780560" y="3086922"/>
            <a:ext cx="1800000" cy="309600"/>
          </a:xfrm>
          <a:prstGeom prst="rightArrow">
            <a:avLst>
              <a:gd name="adj1" fmla="val 26957"/>
              <a:gd name="adj2" fmla="val 4788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rot="2145496" flipH="1">
            <a:off x="6701361" y="4421746"/>
            <a:ext cx="1800000" cy="309600"/>
          </a:xfrm>
          <a:prstGeom prst="rightArrow">
            <a:avLst>
              <a:gd name="adj1" fmla="val 28208"/>
              <a:gd name="adj2" fmla="val 4788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rot="19454504" flipH="1" flipV="1">
            <a:off x="6701087" y="1752099"/>
            <a:ext cx="1800000" cy="309600"/>
          </a:xfrm>
          <a:prstGeom prst="rightArrow">
            <a:avLst>
              <a:gd name="adj1" fmla="val 25838"/>
              <a:gd name="adj2" fmla="val 4788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4865341" y="3691918"/>
            <a:ext cx="1990353" cy="369332"/>
          </a:xfrm>
          <a:prstGeom prst="rect">
            <a:avLst/>
          </a:prstGeom>
        </p:spPr>
        <p:txBody>
          <a:bodyPr wrap="none">
            <a:spAutoFit/>
          </a:bodyPr>
          <a:lstStyle/>
          <a:p>
            <a:r>
              <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rPr>
              <a:t>Portfolio manager</a:t>
            </a:r>
            <a:endParaRPr lang="en-BE"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9" name="Rectangle 28"/>
          <p:cNvSpPr/>
          <p:nvPr/>
        </p:nvSpPr>
        <p:spPr>
          <a:xfrm>
            <a:off x="845070" y="1249084"/>
            <a:ext cx="5042022" cy="1200329"/>
          </a:xfrm>
          <a:prstGeom prst="rect">
            <a:avLst/>
          </a:prstGeom>
          <a:noFill/>
          <a:ln w="19050"/>
        </p:spPr>
        <p:style>
          <a:lnRef idx="2">
            <a:schemeClr val="accent4"/>
          </a:lnRef>
          <a:fillRef idx="1">
            <a:schemeClr val="lt1"/>
          </a:fillRef>
          <a:effectRef idx="0">
            <a:schemeClr val="accent4"/>
          </a:effectRef>
          <a:fontRef idx="minor">
            <a:schemeClr val="dk1"/>
          </a:fontRef>
        </p:style>
        <p:txBody>
          <a:bodyPr wrap="square">
            <a:spAutoFit/>
          </a:bodyPr>
          <a:lstStyle/>
          <a:p>
            <a:r>
              <a:rPr lang="en-BE" sz="24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Unclear</a:t>
            </a: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investment expectations.</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BE" sz="24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Ineffective, costly, inaccessible</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
            </a:r>
            <a:b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portfolio management.</a:t>
            </a:r>
          </a:p>
        </p:txBody>
      </p:sp>
      <p:sp>
        <p:nvSpPr>
          <p:cNvPr id="33"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Background</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34" name="Rectangle 33"/>
          <p:cNvSpPr/>
          <p:nvPr/>
        </p:nvSpPr>
        <p:spPr>
          <a:xfrm>
            <a:off x="2537134" y="2673087"/>
            <a:ext cx="2268000" cy="369332"/>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en-GB" dirty="0" smtClean="0">
                <a:solidFill>
                  <a:schemeClr val="tx1"/>
                </a:solidFill>
                <a:latin typeface="Tahoma" panose="020B0604030504040204" pitchFamily="34" charset="0"/>
                <a:ea typeface="Tahoma" panose="020B0604030504040204" pitchFamily="34" charset="0"/>
                <a:cs typeface="Tahoma" panose="020B0604030504040204" pitchFamily="34" charset="0"/>
              </a:rPr>
              <a:t>Broad</a:t>
            </a:r>
            <a:r>
              <a:rPr lang="en-BE" dirty="0" smtClean="0">
                <a:solidFill>
                  <a:schemeClr val="tx1"/>
                </a:solidFill>
                <a:latin typeface="Tahoma" panose="020B0604030504040204" pitchFamily="34" charset="0"/>
                <a:ea typeface="Tahoma" panose="020B0604030504040204" pitchFamily="34" charset="0"/>
                <a:cs typeface="Tahoma" panose="020B0604030504040204" pitchFamily="34" charset="0"/>
              </a:rPr>
              <a:t> risk profile</a:t>
            </a:r>
            <a:endParaRPr lang="en-BE"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5" name="Rectangle 34"/>
          <p:cNvSpPr/>
          <p:nvPr/>
        </p:nvSpPr>
        <p:spPr>
          <a:xfrm>
            <a:off x="2520259" y="3446434"/>
            <a:ext cx="2266326" cy="646331"/>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en-GB" dirty="0" smtClean="0">
                <a:solidFill>
                  <a:schemeClr val="tx1"/>
                </a:solidFill>
                <a:latin typeface="Tahoma" panose="020B0604030504040204" pitchFamily="34" charset="0"/>
                <a:ea typeface="Tahoma" panose="020B0604030504040204" pitchFamily="34" charset="0"/>
                <a:cs typeface="Tahoma" panose="020B0604030504040204" pitchFamily="34" charset="0"/>
              </a:rPr>
              <a:t>T</a:t>
            </a:r>
            <a:r>
              <a:rPr lang="en-BE" dirty="0" smtClean="0">
                <a:solidFill>
                  <a:schemeClr val="tx1"/>
                </a:solidFill>
                <a:latin typeface="Tahoma" panose="020B0604030504040204" pitchFamily="34" charset="0"/>
                <a:ea typeface="Tahoma" panose="020B0604030504040204" pitchFamily="34" charset="0"/>
                <a:cs typeface="Tahoma" panose="020B0604030504040204" pitchFamily="34" charset="0"/>
              </a:rPr>
              <a:t>raditional </a:t>
            </a:r>
          </a:p>
          <a:p>
            <a:pPr algn="ctr"/>
            <a:r>
              <a:rPr lang="en-BE" dirty="0" smtClean="0">
                <a:solidFill>
                  <a:schemeClr val="tx1"/>
                </a:solidFill>
                <a:latin typeface="Tahoma" panose="020B0604030504040204" pitchFamily="34" charset="0"/>
                <a:ea typeface="Tahoma" panose="020B0604030504040204" pitchFamily="34" charset="0"/>
                <a:cs typeface="Tahoma" panose="020B0604030504040204" pitchFamily="34" charset="0"/>
              </a:rPr>
              <a:t>investment solutions</a:t>
            </a:r>
            <a:endParaRPr lang="en-BE"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1768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Cloud Deployment</a:t>
            </a: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748941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Introduction (1/2)</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graphicFrame>
        <p:nvGraphicFramePr>
          <p:cNvPr id="7" name="Table 6"/>
          <p:cNvGraphicFramePr>
            <a:graphicFrameLocks noGrp="1"/>
          </p:cNvGraphicFramePr>
          <p:nvPr>
            <p:extLst>
              <p:ext uri="{D42A27DB-BD31-4B8C-83A1-F6EECF244321}">
                <p14:modId xmlns:p14="http://schemas.microsoft.com/office/powerpoint/2010/main" val="3652805249"/>
              </p:ext>
            </p:extLst>
          </p:nvPr>
        </p:nvGraphicFramePr>
        <p:xfrm>
          <a:off x="838200" y="1255348"/>
          <a:ext cx="10519200" cy="74168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GB" dirty="0" smtClean="0">
                          <a:latin typeface="Tahoma" panose="020B0604030504040204" pitchFamily="34" charset="0"/>
                          <a:ea typeface="Tahoma" panose="020B0604030504040204" pitchFamily="34" charset="0"/>
                          <a:cs typeface="Tahoma" panose="020B0604030504040204" pitchFamily="34" charset="0"/>
                        </a:rPr>
                        <a:t>Objective</a:t>
                      </a:r>
                      <a:endParaRPr lang="en-GB" dirty="0">
                        <a:latin typeface="Tahoma" panose="020B0604030504040204" pitchFamily="34" charset="0"/>
                        <a:ea typeface="Tahoma" panose="020B0604030504040204" pitchFamily="34" charset="0"/>
                        <a:cs typeface="Tahoma" panose="020B0604030504040204" pitchFamily="34" charset="0"/>
                      </a:endParaRPr>
                    </a:p>
                  </a:txBody>
                  <a:tcPr>
                    <a:lnB w="12700" cap="flat" cmpd="sng" algn="ctr">
                      <a:solidFill>
                        <a:schemeClr val="tx1"/>
                      </a:solidFill>
                      <a:prstDash val="solid"/>
                      <a:round/>
                      <a:headEnd type="none" w="med" len="med"/>
                      <a:tailEnd type="none" w="med" len="med"/>
                    </a:lnB>
                    <a:solidFill>
                      <a:schemeClr val="accent4"/>
                    </a:solidFill>
                  </a:tcPr>
                </a:tc>
                <a:tc>
                  <a:txBody>
                    <a:bodyPr/>
                    <a:lstStyle/>
                    <a:p>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D</a:t>
                      </a:r>
                      <a:r>
                        <a:rPr lang="en-GB" b="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etermine</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 the </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unique,</a:t>
                      </a:r>
                      <a:r>
                        <a:rPr lang="en-BE"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0" dirty="0" smtClean="0">
                          <a:solidFill>
                            <a:schemeClr val="bg1"/>
                          </a:solidFill>
                          <a:latin typeface="Tahoma" panose="020B0604030504040204" pitchFamily="34" charset="0"/>
                          <a:ea typeface="Tahoma" panose="020B0604030504040204" pitchFamily="34" charset="0"/>
                          <a:cs typeface="Tahoma" panose="020B0604030504040204" pitchFamily="34" charset="0"/>
                        </a:rPr>
                        <a:t>optimal investment strategies for user-specified parameters</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b="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r h="370840">
                <a:tc>
                  <a:txBody>
                    <a:bodyPr/>
                    <a:lstStyle/>
                    <a:p>
                      <a:r>
                        <a:rPr lang="en-GB" b="1" dirty="0" smtClean="0">
                          <a:latin typeface="Tahoma" panose="020B0604030504040204" pitchFamily="34" charset="0"/>
                          <a:ea typeface="Tahoma" panose="020B0604030504040204" pitchFamily="34" charset="0"/>
                          <a:cs typeface="Tahoma" panose="020B0604030504040204" pitchFamily="34" charset="0"/>
                        </a:rPr>
                        <a:t>In support</a:t>
                      </a:r>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W</a:t>
                      </a:r>
                      <a:r>
                        <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rPr>
                        <a:t>e </a:t>
                      </a:r>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consider a range of sub-questions.</a:t>
                      </a:r>
                    </a:p>
                  </a:txBody>
                  <a:tcPr/>
                </a:tc>
                <a:extLst>
                  <a:ext uri="{0D108BD9-81ED-4DB2-BD59-A6C34878D82A}">
                    <a16:rowId xmlns:a16="http://schemas.microsoft.com/office/drawing/2014/main" val="1406797653"/>
                  </a:ext>
                </a:extLst>
              </a:tr>
            </a:tbl>
          </a:graphicData>
        </a:graphic>
      </p:graphicFrame>
      <p:sp>
        <p:nvSpPr>
          <p:cNvPr id="9" name="Chevron 8"/>
          <p:cNvSpPr/>
          <p:nvPr/>
        </p:nvSpPr>
        <p:spPr>
          <a:xfrm rot="5400000">
            <a:off x="5917800" y="191572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425975005"/>
              </p:ext>
            </p:extLst>
          </p:nvPr>
        </p:nvGraphicFramePr>
        <p:xfrm>
          <a:off x="838200" y="2554428"/>
          <a:ext cx="10519200" cy="146304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GB" dirty="0" smtClean="0">
                          <a:latin typeface="Tahoma" panose="020B0604030504040204" pitchFamily="34" charset="0"/>
                          <a:ea typeface="Tahoma" panose="020B0604030504040204" pitchFamily="34" charset="0"/>
                          <a:cs typeface="Tahoma" panose="020B0604030504040204" pitchFamily="34" charset="0"/>
                        </a:rPr>
                        <a:t>Ideation</a:t>
                      </a:r>
                      <a:endParaRPr lang="en-GB"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285750" indent="-285750">
                        <a:buFont typeface="Arial" panose="020B0604020202020204" pitchFamily="34" charset="0"/>
                        <a:buChar char="•"/>
                      </a:pPr>
                      <a:r>
                        <a:rPr lang="en-BE" b="1" dirty="0" smtClean="0">
                          <a:solidFill>
                            <a:schemeClr val="bg1"/>
                          </a:solidFill>
                          <a:latin typeface="Tahoma" panose="020B0604030504040204" pitchFamily="34" charset="0"/>
                          <a:ea typeface="Tahoma" panose="020B0604030504040204" pitchFamily="34" charset="0"/>
                          <a:cs typeface="Tahoma" panose="020B0604030504040204" pitchFamily="34" charset="0"/>
                        </a:rPr>
                        <a:t>Which</a:t>
                      </a:r>
                      <a:r>
                        <a:rPr lang="en-GB" b="1" dirty="0" smtClean="0">
                          <a:solidFill>
                            <a:schemeClr val="bg1"/>
                          </a:solidFill>
                          <a:latin typeface="Tahoma" panose="020B0604030504040204" pitchFamily="34" charset="0"/>
                          <a:ea typeface="Tahoma" panose="020B0604030504040204" pitchFamily="34" charset="0"/>
                          <a:cs typeface="Tahoma" panose="020B0604030504040204" pitchFamily="34" charset="0"/>
                        </a:rPr>
                        <a:t> financial instruments </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would be most relevant</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Exclude individual assets, given </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survivorship bias</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hindsight bias</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F</a:t>
                      </a:r>
                      <a:r>
                        <a:rPr lang="en-GB" b="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ocus</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 on complementary indices of equities, bonds and commodities</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BE" b="1" dirty="0" smtClean="0">
                          <a:solidFill>
                            <a:schemeClr val="bg1"/>
                          </a:solidFill>
                          <a:latin typeface="Tahoma" panose="020B0604030504040204" pitchFamily="34" charset="0"/>
                          <a:ea typeface="Tahoma" panose="020B0604030504040204" pitchFamily="34" charset="0"/>
                          <a:cs typeface="Tahoma" panose="020B0604030504040204" pitchFamily="34" charset="0"/>
                        </a:rPr>
                        <a:t>Which indices </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to include in our investment universe?</a:t>
                      </a:r>
                    </a:p>
                    <a:p>
                      <a:pPr marL="742950" lvl="1" indent="-285750">
                        <a:buFont typeface="Wingdings" panose="05000000000000000000" pitchFamily="2" charset="2"/>
                        <a:buChar char="Ø"/>
                      </a:pP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Brainstormed</a:t>
                      </a:r>
                      <a:r>
                        <a:rPr lang="en-BE"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 l</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onglist of 30+ indices.</a:t>
                      </a:r>
                      <a:endParaRPr lang="en-GB"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bl>
          </a:graphicData>
        </a:graphic>
      </p:graphicFrame>
      <p:sp>
        <p:nvSpPr>
          <p:cNvPr id="13" name="Chevron 12"/>
          <p:cNvSpPr/>
          <p:nvPr/>
        </p:nvSpPr>
        <p:spPr>
          <a:xfrm rot="5400000">
            <a:off x="5917800" y="393616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309152453"/>
              </p:ext>
            </p:extLst>
          </p:nvPr>
        </p:nvGraphicFramePr>
        <p:xfrm>
          <a:off x="838200" y="4574868"/>
          <a:ext cx="10519200" cy="173736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BE" b="1" dirty="0" smtClean="0">
                          <a:latin typeface="Tahoma" panose="020B0604030504040204" pitchFamily="34" charset="0"/>
                          <a:ea typeface="Tahoma" panose="020B0604030504040204" pitchFamily="34" charset="0"/>
                          <a:cs typeface="Tahoma" panose="020B0604030504040204" pitchFamily="34" charset="0"/>
                        </a:rPr>
                        <a:t>Data</a:t>
                      </a:r>
                      <a:endParaRPr lang="en-GB" b="1"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285750" indent="-285750">
                        <a:buFont typeface="Arial" panose="020B0604020202020204" pitchFamily="34" charset="0"/>
                        <a:buChar char="•"/>
                      </a:pPr>
                      <a:r>
                        <a:rPr lang="en-BE" b="1" dirty="0" smtClean="0">
                          <a:solidFill>
                            <a:schemeClr val="bg1"/>
                          </a:solidFill>
                          <a:latin typeface="Tahoma" panose="020B0604030504040204" pitchFamily="34" charset="0"/>
                          <a:ea typeface="Tahoma" panose="020B0604030504040204" pitchFamily="34" charset="0"/>
                          <a:cs typeface="Tahoma" panose="020B0604030504040204" pitchFamily="34" charset="0"/>
                        </a:rPr>
                        <a:t>P</a:t>
                      </a:r>
                      <a:r>
                        <a:rPr lang="en-GB" b="1" dirty="0" smtClean="0">
                          <a:solidFill>
                            <a:schemeClr val="bg1"/>
                          </a:solidFill>
                          <a:latin typeface="Tahoma" panose="020B0604030504040204" pitchFamily="34" charset="0"/>
                          <a:ea typeface="Tahoma" panose="020B0604030504040204" pitchFamily="34" charset="0"/>
                          <a:cs typeface="Tahoma" panose="020B0604030504040204" pitchFamily="34" charset="0"/>
                        </a:rPr>
                        <a:t>rice data of selected indices and currency pairs</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BE" sz="1800" b="0" i="1" u="none" strike="no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1" u="none" strike="sngStrike" kern="1200" cap="none" spc="0" normalizeH="0" baseline="0" noProof="0" dirty="0" err="1"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Refinitiv</a:t>
                      </a:r>
                      <a:r>
                        <a:rPr kumimoji="0" lang="en-GB" sz="1800" b="0" i="1" u="none" strike="sng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1" u="none" strike="sngStrike" kern="1200" cap="none" spc="0" normalizeH="0" baseline="0" noProof="0" dirty="0" err="1"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Eikon</a:t>
                      </a:r>
                      <a:r>
                        <a:rPr kumimoji="0" lang="en-GB" sz="1800" b="0" i="1" u="none" strike="no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BE" sz="1800" b="0" i="1" u="none" strike="sng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Wharton (WRDS)</a:t>
                      </a:r>
                      <a:r>
                        <a:rPr kumimoji="0" lang="en-BE" sz="1800" b="0" i="1" u="none" strike="no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1" u="none" strike="sng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Yahoo Finance</a:t>
                      </a:r>
                      <a:r>
                        <a:rPr kumimoji="0" lang="en-BE" sz="1800" b="0" i="1" u="none" strike="no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0" u="none" strike="no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Bloomberg Terminal</a:t>
                      </a:r>
                      <a:r>
                        <a:rPr kumimoji="0" lang="en-BE" sz="1800" b="0" i="0" u="none" strike="no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a:t>
                      </a:r>
                      <a:endParaRPr kumimoji="0" lang="en-GB" sz="1800" b="0" i="0" u="none" strike="no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GB" b="1" dirty="0" smtClean="0">
                          <a:solidFill>
                            <a:schemeClr val="bg1"/>
                          </a:solidFill>
                          <a:latin typeface="Tahoma" panose="020B0604030504040204" pitchFamily="34" charset="0"/>
                          <a:ea typeface="Tahoma" panose="020B0604030504040204" pitchFamily="34" charset="0"/>
                          <a:cs typeface="Tahoma" panose="020B0604030504040204" pitchFamily="34" charset="0"/>
                        </a:rPr>
                        <a:t>Swiss inflation data</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World</a:t>
                      </a:r>
                      <a:r>
                        <a:rPr kumimoji="0" lang="en-BE" sz="1800" b="0" i="0" u="none" strike="no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Bank.</a:t>
                      </a:r>
                    </a:p>
                    <a:p>
                      <a:pPr marL="285750" indent="-285750">
                        <a:buFont typeface="Arial" panose="020B0604020202020204" pitchFamily="34" charset="0"/>
                        <a:buChar char="•"/>
                      </a:pPr>
                      <a:r>
                        <a:rPr lang="en-BE" b="1" dirty="0" smtClean="0">
                          <a:solidFill>
                            <a:schemeClr val="bg1"/>
                          </a:solidFill>
                          <a:latin typeface="Tahoma" panose="020B0604030504040204" pitchFamily="34" charset="0"/>
                          <a:ea typeface="Tahoma" panose="020B0604030504040204" pitchFamily="34" charset="0"/>
                          <a:cs typeface="Tahoma" panose="020B0604030504040204" pitchFamily="34" charset="0"/>
                        </a:rPr>
                        <a:t>C</a:t>
                      </a:r>
                      <a:r>
                        <a:rPr lang="en-GB" b="1" dirty="0" smtClean="0">
                          <a:solidFill>
                            <a:schemeClr val="bg1"/>
                          </a:solidFill>
                          <a:latin typeface="Tahoma" panose="020B0604030504040204" pitchFamily="34" charset="0"/>
                          <a:ea typeface="Tahoma" panose="020B0604030504040204" pitchFamily="34" charset="0"/>
                          <a:cs typeface="Tahoma" panose="020B0604030504040204" pitchFamily="34" charset="0"/>
                        </a:rPr>
                        <a:t>HF money market rates</a:t>
                      </a:r>
                      <a:r>
                        <a:rPr lang="en-BE"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and</a:t>
                      </a:r>
                      <a:r>
                        <a:rPr lang="en-BE" b="1"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spot interest rates </a:t>
                      </a:r>
                      <a:r>
                        <a:rPr lang="en-GB" b="1" dirty="0" smtClean="0">
                          <a:solidFill>
                            <a:schemeClr val="bg1"/>
                          </a:solidFill>
                          <a:latin typeface="Tahoma" panose="020B0604030504040204" pitchFamily="34" charset="0"/>
                          <a:ea typeface="Tahoma" panose="020B0604030504040204" pitchFamily="34" charset="0"/>
                          <a:cs typeface="Tahoma" panose="020B0604030504040204" pitchFamily="34" charset="0"/>
                        </a:rPr>
                        <a:t>on Swiss bond</a:t>
                      </a:r>
                      <a:r>
                        <a:rPr lang="en-BE" b="1" dirty="0" smtClean="0">
                          <a:solidFill>
                            <a:schemeClr val="bg1"/>
                          </a:solidFill>
                          <a:latin typeface="Tahoma" panose="020B0604030504040204" pitchFamily="34" charset="0"/>
                          <a:ea typeface="Tahoma" panose="020B0604030504040204" pitchFamily="34" charset="0"/>
                          <a:cs typeface="Tahoma" panose="020B0604030504040204" pitchFamily="34" charset="0"/>
                        </a:rPr>
                        <a:t>s</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BE" sz="1800" b="0" i="0" u="none" strike="noStrike" kern="120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Swiss National Bank.</a:t>
                      </a:r>
                      <a:endPar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bl>
          </a:graphicData>
        </a:graphic>
      </p:graphicFrame>
      <p:sp>
        <p:nvSpPr>
          <p:cNvPr id="16" name="Chevron 15"/>
          <p:cNvSpPr/>
          <p:nvPr/>
        </p:nvSpPr>
        <p:spPr>
          <a:xfrm rot="5400000">
            <a:off x="5917800" y="623092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30441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Introduction (2/2)</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9" name="Chevron 8"/>
          <p:cNvSpPr/>
          <p:nvPr/>
        </p:nvSpPr>
        <p:spPr>
          <a:xfrm rot="5400000">
            <a:off x="5917800" y="151068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156719487"/>
              </p:ext>
            </p:extLst>
          </p:nvPr>
        </p:nvGraphicFramePr>
        <p:xfrm>
          <a:off x="838200" y="2156850"/>
          <a:ext cx="10519200" cy="173736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BE" b="1" dirty="0" smtClean="0">
                          <a:latin typeface="Tahoma" panose="020B0604030504040204" pitchFamily="34" charset="0"/>
                          <a:ea typeface="Tahoma" panose="020B0604030504040204" pitchFamily="34" charset="0"/>
                          <a:cs typeface="Tahoma" panose="020B0604030504040204" pitchFamily="34" charset="0"/>
                        </a:rPr>
                        <a:t>Methodology</a:t>
                      </a:r>
                      <a:endParaRPr lang="en-GB" b="1"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285750" indent="-285750">
                        <a:buFont typeface="Arial" panose="020B0604020202020204" pitchFamily="34" charset="0"/>
                        <a:buChar char="•"/>
                      </a:pPr>
                      <a:r>
                        <a:rPr lang="en-BE" b="1" dirty="0" smtClean="0">
                          <a:solidFill>
                            <a:schemeClr val="bg1"/>
                          </a:solidFill>
                          <a:latin typeface="Tahoma" panose="020B0604030504040204" pitchFamily="34" charset="0"/>
                          <a:ea typeface="Tahoma" panose="020B0604030504040204" pitchFamily="34" charset="0"/>
                          <a:cs typeface="Tahoma" panose="020B0604030504040204" pitchFamily="34" charset="0"/>
                        </a:rPr>
                        <a:t>Data preprocessing</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D</a:t>
                      </a:r>
                      <a:r>
                        <a:rPr lang="en-GB" b="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ata</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 cleaning, integration</a:t>
                      </a:r>
                      <a:r>
                        <a:rPr lang="en-BE"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transformation</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Data</a:t>
                      </a:r>
                      <a:r>
                        <a:rPr lang="en-BE"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preparation (feature engineering)</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BE"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Derive</a:t>
                      </a:r>
                      <a:r>
                        <a:rPr lang="en-BE" b="1"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unique </a:t>
                      </a:r>
                      <a:r>
                        <a:rPr lang="en-GB" b="1" dirty="0" smtClean="0">
                          <a:solidFill>
                            <a:schemeClr val="bg1"/>
                          </a:solidFill>
                          <a:latin typeface="Tahoma" panose="020B0604030504040204" pitchFamily="34" charset="0"/>
                          <a:ea typeface="Tahoma" panose="020B0604030504040204" pitchFamily="34" charset="0"/>
                          <a:cs typeface="Tahoma" panose="020B0604030504040204" pitchFamily="34" charset="0"/>
                        </a:rPr>
                        <a:t>optimal investment strategies</a:t>
                      </a:r>
                      <a:r>
                        <a:rPr lang="en-BE" b="1"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0" dirty="0" smtClean="0">
                          <a:solidFill>
                            <a:schemeClr val="bg1"/>
                          </a:solidFill>
                          <a:latin typeface="Tahoma" panose="020B0604030504040204" pitchFamily="34" charset="0"/>
                          <a:ea typeface="Tahoma" panose="020B0604030504040204" pitchFamily="34" charset="0"/>
                          <a:cs typeface="Tahoma" panose="020B0604030504040204" pitchFamily="34" charset="0"/>
                        </a:rPr>
                        <a:t>for user-specified parameters</a:t>
                      </a: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BE"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Apply (machine learning) algorithms to the relevant</a:t>
                      </a:r>
                      <a:r>
                        <a:rPr lang="en-BE"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dataset.</a:t>
                      </a:r>
                    </a:p>
                    <a:p>
                      <a:pPr marL="742950" lvl="1" indent="-285750">
                        <a:buFont typeface="Wingdings" panose="05000000000000000000" pitchFamily="2" charset="2"/>
                        <a:buChar char="Ø"/>
                      </a:pPr>
                      <a:r>
                        <a:rPr lang="en-BE" b="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Balance model performance and computational efficiency.</a:t>
                      </a:r>
                      <a:endPar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bl>
          </a:graphicData>
        </a:graphic>
      </p:graphicFrame>
      <p:sp>
        <p:nvSpPr>
          <p:cNvPr id="13" name="Chevron 12"/>
          <p:cNvSpPr/>
          <p:nvPr/>
        </p:nvSpPr>
        <p:spPr>
          <a:xfrm rot="5400000">
            <a:off x="5917800" y="3821502"/>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4244233776"/>
              </p:ext>
            </p:extLst>
          </p:nvPr>
        </p:nvGraphicFramePr>
        <p:xfrm>
          <a:off x="838200" y="4468794"/>
          <a:ext cx="10519200" cy="37084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BE" dirty="0" smtClean="0">
                          <a:latin typeface="Tahoma" panose="020B0604030504040204" pitchFamily="34" charset="0"/>
                          <a:ea typeface="Tahoma" panose="020B0604030504040204" pitchFamily="34" charset="0"/>
                          <a:cs typeface="Tahoma" panose="020B0604030504040204" pitchFamily="34" charset="0"/>
                        </a:rPr>
                        <a:t>Final result</a:t>
                      </a:r>
                      <a:endParaRPr lang="en-GB"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b="0" dirty="0" smtClean="0">
                          <a:solidFill>
                            <a:schemeClr val="bg1"/>
                          </a:solidFill>
                          <a:latin typeface="Tahoma" panose="020B0604030504040204" pitchFamily="34" charset="0"/>
                          <a:ea typeface="Tahoma" panose="020B0604030504040204" pitchFamily="34" charset="0"/>
                          <a:cs typeface="Tahoma" panose="020B0604030504040204" pitchFamily="34" charset="0"/>
                        </a:rPr>
                        <a:t>A</a:t>
                      </a:r>
                      <a:r>
                        <a:rPr lang="en-GB" b="0" dirty="0" smtClean="0">
                          <a:solidFill>
                            <a:schemeClr val="bg1"/>
                          </a:solidFill>
                          <a:latin typeface="Tahoma" panose="020B0604030504040204" pitchFamily="34" charset="0"/>
                          <a:ea typeface="Tahoma" panose="020B0604030504040204" pitchFamily="34" charset="0"/>
                          <a:cs typeface="Tahoma" panose="020B0604030504040204" pitchFamily="34" charset="0"/>
                        </a:rPr>
                        <a:t> reliable tool for decision-making in investment management.</a:t>
                      </a:r>
                    </a:p>
                  </a:txBody>
                  <a:tcPr/>
                </a:tc>
                <a:extLst>
                  <a:ext uri="{0D108BD9-81ED-4DB2-BD59-A6C34878D82A}">
                    <a16:rowId xmlns:a16="http://schemas.microsoft.com/office/drawing/2014/main" val="362603185"/>
                  </a:ext>
                </a:extLst>
              </a:tr>
            </a:tbl>
          </a:graphicData>
        </a:graphic>
      </p:graphicFrame>
    </p:spTree>
    <p:extLst>
      <p:ext uri="{BB962C8B-B14F-4D97-AF65-F5344CB8AC3E}">
        <p14:creationId xmlns:p14="http://schemas.microsoft.com/office/powerpoint/2010/main" val="225363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Research question</a:t>
            </a:r>
            <a:endPar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Cloud Deployment</a:t>
            </a: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4235691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Research question</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73751"/>
            <a:ext cx="609524" cy="609524"/>
          </a:xfrm>
          <a:prstGeom prst="rect">
            <a:avLst/>
          </a:prstGeom>
        </p:spPr>
      </p:pic>
      <p:sp>
        <p:nvSpPr>
          <p:cNvPr id="23" name="Rectangle 22"/>
          <p:cNvSpPr/>
          <p:nvPr/>
        </p:nvSpPr>
        <p:spPr>
          <a:xfrm>
            <a:off x="1671262" y="1928208"/>
            <a:ext cx="9686138" cy="4247317"/>
          </a:xfrm>
          <a:prstGeom prst="rect">
            <a:avLst/>
          </a:prstGeom>
        </p:spPr>
        <p:txBody>
          <a:bodyPr wrap="square">
            <a:spAutoFit/>
          </a:bodyPr>
          <a:lstStyle/>
          <a:p>
            <a:pPr lvl="0">
              <a:lnSpc>
                <a:spcPct val="150000"/>
              </a:lnSpc>
            </a:pPr>
            <a:r>
              <a:rPr lang="en-BE" b="1" dirty="0" smtClean="0">
                <a:solidFill>
                  <a:schemeClr val="bg1"/>
                </a:solidFill>
                <a:latin typeface="Tahoma" panose="020B0604030504040204" pitchFamily="34" charset="0"/>
                <a:ea typeface="Tahoma" panose="020B0604030504040204" pitchFamily="34" charset="0"/>
                <a:cs typeface="Tahoma" panose="020B0604030504040204" pitchFamily="34" charset="0"/>
              </a:rPr>
              <a:t>Sub-questions:</a:t>
            </a:r>
          </a:p>
          <a:p>
            <a:pPr marL="342900" lvl="0" indent="-342900">
              <a:lnSpc>
                <a:spcPct val="150000"/>
              </a:lnSpc>
              <a:buFont typeface="+mj-lt"/>
              <a:buAutoNum type="arabicPeriod"/>
            </a:pPr>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Identifying the </a:t>
            </a:r>
            <a:r>
              <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rPr>
              <a:t>most </a:t>
            </a:r>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relevant investment parameters</a:t>
            </a:r>
            <a:r>
              <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Choosing the appropriate securities to be considered.</a:t>
            </a:r>
          </a:p>
          <a:p>
            <a:pPr marL="342900" lvl="0" indent="-342900">
              <a:lnSpc>
                <a:spcPct val="150000"/>
              </a:lnSpc>
              <a:buFont typeface="+mj-lt"/>
              <a:buAutoNum type="arabicPeriod"/>
            </a:pPr>
            <a:r>
              <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rPr>
              <a:t>Defining and balancing </a:t>
            </a:r>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criteria for model accuracy and computational efficiency</a:t>
            </a:r>
            <a:r>
              <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Determining r</a:t>
            </a:r>
            <a:r>
              <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rPr>
              <a:t>estrictions to </a:t>
            </a:r>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possible combinations of securities</a:t>
            </a:r>
            <a:r>
              <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Developing a method to determine an optimal investment strategy.</a:t>
            </a:r>
            <a:endPar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Identifying the optimal estimation method and corresponding specification</a:t>
            </a:r>
          </a:p>
          <a:p>
            <a:pPr marL="342900" lvl="0" indent="-342900">
              <a:lnSpc>
                <a:spcPct val="150000"/>
              </a:lnSpc>
              <a:buFont typeface="+mj-lt"/>
              <a:buAutoNum type="arabicPeriod"/>
            </a:pPr>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Validating the robustness of the optimal investment strategy.</a:t>
            </a:r>
          </a:p>
          <a:p>
            <a:pPr marL="342900" lvl="0" indent="-342900">
              <a:lnSpc>
                <a:spcPct val="150000"/>
              </a:lnSpc>
              <a:buFont typeface="+mj-lt"/>
              <a:buAutoNum type="arabicPeriod"/>
            </a:pPr>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Considering the impact of inflation and foreign exchange movements</a:t>
            </a:r>
            <a:r>
              <a:rPr lang="en-BE"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342900" lvl="0" indent="-342900">
              <a:lnSpc>
                <a:spcPct val="150000"/>
              </a:lnSpc>
              <a:buFont typeface="+mj-lt"/>
              <a:buAutoNum type="arabicPeriod"/>
            </a:pPr>
            <a:r>
              <a:rPr lang="en-GB" dirty="0" smtClean="0">
                <a:solidFill>
                  <a:schemeClr val="bg1"/>
                </a:solidFill>
                <a:latin typeface="Tahoma" panose="020B0604030504040204" pitchFamily="34" charset="0"/>
                <a:ea typeface="Tahoma" panose="020B0604030504040204" pitchFamily="34" charset="0"/>
                <a:cs typeface="Tahoma" panose="020B0604030504040204" pitchFamily="34" charset="0"/>
              </a:rPr>
              <a:t>Evaluating the theoretical underpinnings and assumptions of the optimization model.</a:t>
            </a:r>
            <a:endParaRPr lang="en-GB"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625" y="1989790"/>
            <a:ext cx="609524" cy="60952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571354604"/>
              </p:ext>
            </p:extLst>
          </p:nvPr>
        </p:nvGraphicFramePr>
        <p:xfrm>
          <a:off x="1674687" y="1273751"/>
          <a:ext cx="9676232" cy="640080"/>
        </p:xfrm>
        <a:graphic>
          <a:graphicData uri="http://schemas.openxmlformats.org/drawingml/2006/table">
            <a:tbl>
              <a:tblPr firstRow="1" bandRow="1">
                <a:tableStyleId>{ED083AE6-46FA-4A59-8FB0-9F97EB10719F}</a:tableStyleId>
              </a:tblPr>
              <a:tblGrid>
                <a:gridCol w="9676232">
                  <a:extLst>
                    <a:ext uri="{9D8B030D-6E8A-4147-A177-3AD203B41FA5}">
                      <a16:colId xmlns:a16="http://schemas.microsoft.com/office/drawing/2014/main" val="1289683223"/>
                    </a:ext>
                  </a:extLst>
                </a:gridCol>
              </a:tblGrid>
              <a:tr h="370840">
                <a:tc>
                  <a:txBody>
                    <a:bodyPr/>
                    <a:lstStyle/>
                    <a:p>
                      <a:r>
                        <a:rPr lang="en-US"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What is the unique optimal investment strategy that corresponds exactly to a given user-specified set of investment parameters?</a:t>
                      </a:r>
                      <a:endParaRPr lang="en-GB"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847406513"/>
                  </a:ext>
                </a:extLst>
              </a:tr>
            </a:tbl>
          </a:graphicData>
        </a:graphic>
      </p:graphicFrame>
    </p:spTree>
    <p:extLst>
      <p:ext uri="{BB962C8B-B14F-4D97-AF65-F5344CB8AC3E}">
        <p14:creationId xmlns:p14="http://schemas.microsoft.com/office/powerpoint/2010/main" val="73688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Cloud Deployment</a:t>
            </a:r>
            <a:endParaRPr lang="en-BE" sz="2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538372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TotalTime>
  <Words>2419</Words>
  <Application>Microsoft Office PowerPoint</Application>
  <PresentationFormat>Widescreen</PresentationFormat>
  <Paragraphs>337</Paragraphs>
  <Slides>19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Tahoma</vt:lpstr>
      <vt:lpstr>Wingdings</vt:lpstr>
      <vt:lpstr>Office Theme</vt:lpstr>
      <vt:lpstr>PowerPoint Presentation</vt:lpstr>
      <vt:lpstr>Coming up... </vt:lpstr>
      <vt:lpstr>Background </vt:lpstr>
      <vt:lpstr>Coming up... </vt:lpstr>
      <vt:lpstr>Introduction (1/2) </vt:lpstr>
      <vt:lpstr>Introduction (2/2) </vt:lpstr>
      <vt:lpstr>Coming up... </vt:lpstr>
      <vt:lpstr>Research question </vt:lpstr>
      <vt:lpstr>Coming up... </vt:lpstr>
      <vt:lpstr>Data Data sources and data collection</vt:lpstr>
      <vt:lpstr>Data Data cleaning and data preparation (1/2)</vt:lpstr>
      <vt:lpstr>Data Data cleaning and data preparation (2/2)</vt:lpstr>
      <vt:lpstr>Coming up... </vt:lpstr>
      <vt:lpstr>Analysis </vt:lpstr>
      <vt:lpstr>Coming up... </vt:lpstr>
      <vt:lpstr>Results </vt:lpstr>
      <vt:lpstr>Coming up... </vt:lpstr>
      <vt:lpstr>Scaling and Cloud Deployment (Work in progress)</vt:lpstr>
      <vt:lpstr>Thank you!  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Gewehr</dc:creator>
  <cp:lastModifiedBy>Luca Gewehr</cp:lastModifiedBy>
  <cp:revision>142</cp:revision>
  <dcterms:created xsi:type="dcterms:W3CDTF">2023-05-21T19:45:55Z</dcterms:created>
  <dcterms:modified xsi:type="dcterms:W3CDTF">2023-05-24T04:08:12Z</dcterms:modified>
</cp:coreProperties>
</file>