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fdfea47c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fdfea47c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fdfea47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fdfea47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fdfea47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fdfea47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rojean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fdfea47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fdfea47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rojean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ff06ce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ff06ce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ff06cef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ff06cef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15599e3b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15599e3b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Rojean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fdfea47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fdfea47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Rojean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15599e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15599e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News</a:t>
            </a:r>
            <a:r>
              <a:rPr lang="en"/>
              <a:t>paper</a:t>
            </a:r>
            <a:r>
              <a:rPr lang="en"/>
              <a:t> Generator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by Rojean Noorinayer, Marco Hening-Tallarico, and Matt Athayde</a:t>
            </a:r>
            <a:endParaRPr/>
          </a:p>
        </p:txBody>
      </p:sp>
      <p:sp>
        <p:nvSpPr>
          <p:cNvPr id="61" name="Google Shape;61;p13"/>
          <p:cNvSpPr txBox="1"/>
          <p:nvPr>
            <p:ph idx="1" type="subTitle"/>
          </p:nvPr>
        </p:nvSpPr>
        <p:spPr>
          <a:xfrm>
            <a:off x="510450" y="44586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SCS </a:t>
            </a:r>
            <a:r>
              <a:rPr lang="en" sz="1500"/>
              <a:t>3546 Deep Learning - University of Toronto - Summer 2024</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311700" y="1152475"/>
            <a:ext cx="40398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a:t>
            </a:r>
            <a:r>
              <a:rPr lang="en"/>
              <a:t>ext generation model using a Bidirectional LSTM architecture. </a:t>
            </a:r>
            <a:endParaRPr/>
          </a:p>
          <a:p>
            <a:pPr indent="-334327" lvl="0" marL="457200" rtl="0" algn="l">
              <a:spcBef>
                <a:spcPts val="0"/>
              </a:spcBef>
              <a:spcAft>
                <a:spcPts val="0"/>
              </a:spcAft>
              <a:buSzPct val="100000"/>
              <a:buChar char="●"/>
            </a:pPr>
            <a:r>
              <a:rPr lang="en"/>
              <a:t>Objective: generating synthetic news articles.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Highlights and Significance</a:t>
            </a:r>
            <a:endParaRPr/>
          </a:p>
          <a:p>
            <a:pPr indent="-334327" lvl="0" marL="457200" rtl="0" algn="l">
              <a:spcBef>
                <a:spcPts val="1200"/>
              </a:spcBef>
              <a:spcAft>
                <a:spcPts val="0"/>
              </a:spcAft>
              <a:buSzPct val="100000"/>
              <a:buChar char="●"/>
            </a:pPr>
            <a:r>
              <a:rPr lang="en"/>
              <a:t>C</a:t>
            </a:r>
            <a:r>
              <a:rPr lang="en"/>
              <a:t>apability of deep learning techniques like LSTM</a:t>
            </a:r>
            <a:endParaRPr/>
          </a:p>
          <a:p>
            <a:pPr indent="-334327" lvl="0" marL="457200" rtl="0" algn="l">
              <a:spcBef>
                <a:spcPts val="0"/>
              </a:spcBef>
              <a:spcAft>
                <a:spcPts val="0"/>
              </a:spcAft>
              <a:buSzPct val="100000"/>
              <a:buChar char="●"/>
            </a:pPr>
            <a:r>
              <a:rPr lang="en"/>
              <a:t>Content Creation</a:t>
            </a:r>
            <a:endParaRPr/>
          </a:p>
          <a:p>
            <a:pPr indent="-334327" lvl="0" marL="457200" rtl="0" algn="l">
              <a:spcBef>
                <a:spcPts val="0"/>
              </a:spcBef>
              <a:spcAft>
                <a:spcPts val="0"/>
              </a:spcAft>
              <a:buSzPct val="100000"/>
              <a:buChar char="●"/>
            </a:pPr>
            <a:r>
              <a:rPr lang="en"/>
              <a:t>Conversational Agents</a:t>
            </a:r>
            <a:endParaRPr/>
          </a:p>
          <a:p>
            <a:pPr indent="-334327" lvl="0" marL="457200" rtl="0" algn="l">
              <a:spcBef>
                <a:spcPts val="0"/>
              </a:spcBef>
              <a:spcAft>
                <a:spcPts val="0"/>
              </a:spcAft>
              <a:buSzPct val="100000"/>
              <a:buChar char="●"/>
            </a:pPr>
            <a:r>
              <a:rPr lang="en"/>
              <a:t>Data Augmentation</a:t>
            </a:r>
            <a:endParaRPr/>
          </a:p>
        </p:txBody>
      </p:sp>
      <p:pic>
        <p:nvPicPr>
          <p:cNvPr id="68" name="Google Shape;68;p14"/>
          <p:cNvPicPr preferRelativeResize="0"/>
          <p:nvPr/>
        </p:nvPicPr>
        <p:blipFill>
          <a:blip r:embed="rId3">
            <a:alphaModFix/>
          </a:blip>
          <a:stretch>
            <a:fillRect/>
          </a:stretch>
        </p:blipFill>
        <p:spPr>
          <a:xfrm>
            <a:off x="4404250" y="357725"/>
            <a:ext cx="4428051" cy="4428051"/>
          </a:xfrm>
          <a:prstGeom prst="rect">
            <a:avLst/>
          </a:prstGeom>
          <a:noFill/>
          <a:ln>
            <a:noFill/>
          </a:ln>
        </p:spPr>
      </p:pic>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Process</a:t>
            </a:r>
            <a:endParaRPr/>
          </a:p>
        </p:txBody>
      </p:sp>
      <p:sp>
        <p:nvSpPr>
          <p:cNvPr id="75" name="Google Shape;75;p15"/>
          <p:cNvSpPr/>
          <p:nvPr/>
        </p:nvSpPr>
        <p:spPr>
          <a:xfrm>
            <a:off x="932650" y="1397300"/>
            <a:ext cx="1003800" cy="74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Get Data</a:t>
            </a:r>
            <a:endParaRPr>
              <a:latin typeface="Proxima Nova"/>
              <a:ea typeface="Proxima Nova"/>
              <a:cs typeface="Proxima Nova"/>
              <a:sym typeface="Proxima Nova"/>
            </a:endParaRPr>
          </a:p>
        </p:txBody>
      </p:sp>
      <p:sp>
        <p:nvSpPr>
          <p:cNvPr id="76" name="Google Shape;76;p15"/>
          <p:cNvSpPr/>
          <p:nvPr/>
        </p:nvSpPr>
        <p:spPr>
          <a:xfrm>
            <a:off x="2287625" y="1397300"/>
            <a:ext cx="1003800" cy="74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Explore Data</a:t>
            </a:r>
            <a:endParaRPr>
              <a:latin typeface="Proxima Nova"/>
              <a:ea typeface="Proxima Nova"/>
              <a:cs typeface="Proxima Nova"/>
              <a:sym typeface="Proxima Nova"/>
            </a:endParaRPr>
          </a:p>
        </p:txBody>
      </p:sp>
      <p:sp>
        <p:nvSpPr>
          <p:cNvPr id="77" name="Google Shape;77;p15"/>
          <p:cNvSpPr/>
          <p:nvPr/>
        </p:nvSpPr>
        <p:spPr>
          <a:xfrm>
            <a:off x="3655575" y="1397300"/>
            <a:ext cx="1414500" cy="74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Data Preprocessing</a:t>
            </a:r>
            <a:endParaRPr>
              <a:latin typeface="Proxima Nova"/>
              <a:ea typeface="Proxima Nova"/>
              <a:cs typeface="Proxima Nova"/>
              <a:sym typeface="Proxima Nova"/>
            </a:endParaRPr>
          </a:p>
        </p:txBody>
      </p:sp>
      <p:sp>
        <p:nvSpPr>
          <p:cNvPr id="78" name="Google Shape;78;p15"/>
          <p:cNvSpPr/>
          <p:nvPr/>
        </p:nvSpPr>
        <p:spPr>
          <a:xfrm>
            <a:off x="5525450" y="1397300"/>
            <a:ext cx="1181700" cy="74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Build and Train Model</a:t>
            </a:r>
            <a:endParaRPr>
              <a:latin typeface="Proxima Nova"/>
              <a:ea typeface="Proxima Nova"/>
              <a:cs typeface="Proxima Nova"/>
              <a:sym typeface="Proxima Nova"/>
            </a:endParaRPr>
          </a:p>
        </p:txBody>
      </p:sp>
      <p:sp>
        <p:nvSpPr>
          <p:cNvPr id="79" name="Google Shape;79;p15"/>
          <p:cNvSpPr/>
          <p:nvPr/>
        </p:nvSpPr>
        <p:spPr>
          <a:xfrm>
            <a:off x="7104300" y="1397300"/>
            <a:ext cx="1003800" cy="74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Generate and Test</a:t>
            </a:r>
            <a:endParaRPr>
              <a:latin typeface="Proxima Nova"/>
              <a:ea typeface="Proxima Nova"/>
              <a:cs typeface="Proxima Nova"/>
              <a:sym typeface="Proxima Nova"/>
            </a:endParaRPr>
          </a:p>
        </p:txBody>
      </p:sp>
      <p:cxnSp>
        <p:nvCxnSpPr>
          <p:cNvPr id="80" name="Google Shape;80;p15"/>
          <p:cNvCxnSpPr>
            <a:stCxn id="75" idx="3"/>
            <a:endCxn id="76" idx="1"/>
          </p:cNvCxnSpPr>
          <p:nvPr/>
        </p:nvCxnSpPr>
        <p:spPr>
          <a:xfrm>
            <a:off x="1936450" y="1770650"/>
            <a:ext cx="351300" cy="0"/>
          </a:xfrm>
          <a:prstGeom prst="straightConnector1">
            <a:avLst/>
          </a:prstGeom>
          <a:noFill/>
          <a:ln cap="flat" cmpd="sng" w="19050">
            <a:solidFill>
              <a:srgbClr val="A64D79"/>
            </a:solidFill>
            <a:prstDash val="solid"/>
            <a:round/>
            <a:headEnd len="med" w="med" type="none"/>
            <a:tailEnd len="med" w="med" type="triangle"/>
          </a:ln>
        </p:spPr>
      </p:cxnSp>
      <p:cxnSp>
        <p:nvCxnSpPr>
          <p:cNvPr id="81" name="Google Shape;81;p15"/>
          <p:cNvCxnSpPr>
            <a:stCxn id="76" idx="3"/>
            <a:endCxn id="77" idx="1"/>
          </p:cNvCxnSpPr>
          <p:nvPr/>
        </p:nvCxnSpPr>
        <p:spPr>
          <a:xfrm>
            <a:off x="3291425" y="1770650"/>
            <a:ext cx="364200" cy="0"/>
          </a:xfrm>
          <a:prstGeom prst="straightConnector1">
            <a:avLst/>
          </a:prstGeom>
          <a:noFill/>
          <a:ln cap="flat" cmpd="sng" w="19050">
            <a:solidFill>
              <a:srgbClr val="A64D79"/>
            </a:solidFill>
            <a:prstDash val="solid"/>
            <a:round/>
            <a:headEnd len="med" w="med" type="none"/>
            <a:tailEnd len="med" w="med" type="triangle"/>
          </a:ln>
        </p:spPr>
      </p:cxnSp>
      <p:cxnSp>
        <p:nvCxnSpPr>
          <p:cNvPr id="82" name="Google Shape;82;p15"/>
          <p:cNvCxnSpPr>
            <a:stCxn id="77" idx="3"/>
            <a:endCxn id="78" idx="1"/>
          </p:cNvCxnSpPr>
          <p:nvPr/>
        </p:nvCxnSpPr>
        <p:spPr>
          <a:xfrm>
            <a:off x="5070075" y="1770650"/>
            <a:ext cx="455400" cy="0"/>
          </a:xfrm>
          <a:prstGeom prst="straightConnector1">
            <a:avLst/>
          </a:prstGeom>
          <a:noFill/>
          <a:ln cap="flat" cmpd="sng" w="19050">
            <a:solidFill>
              <a:srgbClr val="A64D79"/>
            </a:solidFill>
            <a:prstDash val="solid"/>
            <a:round/>
            <a:headEnd len="med" w="med" type="none"/>
            <a:tailEnd len="med" w="med" type="triangle"/>
          </a:ln>
        </p:spPr>
      </p:cxnSp>
      <p:cxnSp>
        <p:nvCxnSpPr>
          <p:cNvPr id="83" name="Google Shape;83;p15"/>
          <p:cNvCxnSpPr>
            <a:stCxn id="78" idx="3"/>
            <a:endCxn id="79" idx="1"/>
          </p:cNvCxnSpPr>
          <p:nvPr/>
        </p:nvCxnSpPr>
        <p:spPr>
          <a:xfrm>
            <a:off x="6707150" y="1770650"/>
            <a:ext cx="397200" cy="0"/>
          </a:xfrm>
          <a:prstGeom prst="straightConnector1">
            <a:avLst/>
          </a:prstGeom>
          <a:noFill/>
          <a:ln cap="flat" cmpd="sng" w="19050">
            <a:solidFill>
              <a:srgbClr val="A64D79"/>
            </a:solidFill>
            <a:prstDash val="solid"/>
            <a:round/>
            <a:headEnd len="med" w="med" type="none"/>
            <a:tailEnd len="med" w="med" type="triangle"/>
          </a:ln>
        </p:spPr>
      </p:cxnSp>
      <p:pic>
        <p:nvPicPr>
          <p:cNvPr id="84" name="Google Shape;84;p15"/>
          <p:cNvPicPr preferRelativeResize="0"/>
          <p:nvPr/>
        </p:nvPicPr>
        <p:blipFill rotWithShape="1">
          <a:blip r:embed="rId3">
            <a:alphaModFix/>
          </a:blip>
          <a:srcRect b="14340" l="3278" r="0" t="8724"/>
          <a:stretch/>
        </p:blipFill>
        <p:spPr>
          <a:xfrm>
            <a:off x="2287750" y="2426375"/>
            <a:ext cx="4210774" cy="2368850"/>
          </a:xfrm>
          <a:prstGeom prst="rect">
            <a:avLst/>
          </a:prstGeom>
          <a:noFill/>
          <a:ln>
            <a:noFill/>
          </a:ln>
        </p:spPr>
      </p:pic>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and Preprocessing</a:t>
            </a:r>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Dataset</a:t>
            </a:r>
            <a:endParaRPr/>
          </a:p>
          <a:p>
            <a:pPr indent="-317182" lvl="0" marL="457200" rtl="0" algn="l">
              <a:spcBef>
                <a:spcPts val="1200"/>
              </a:spcBef>
              <a:spcAft>
                <a:spcPts val="0"/>
              </a:spcAft>
              <a:buSzPct val="100000"/>
              <a:buChar char="●"/>
            </a:pPr>
            <a:r>
              <a:rPr lang="en"/>
              <a:t>Kaggle’s </a:t>
            </a:r>
            <a:r>
              <a:rPr lang="en"/>
              <a:t>BBC news articles dataset</a:t>
            </a:r>
            <a:endParaRPr/>
          </a:p>
          <a:p>
            <a:pPr indent="-317182" lvl="0" marL="457200" rtl="0" algn="l">
              <a:spcBef>
                <a:spcPts val="0"/>
              </a:spcBef>
              <a:spcAft>
                <a:spcPts val="0"/>
              </a:spcAft>
              <a:buSzPct val="100000"/>
              <a:buChar char="●"/>
            </a:pPr>
            <a:r>
              <a:rPr lang="en"/>
              <a:t>4 columns: category, filename, title, content</a:t>
            </a:r>
            <a:endParaRPr/>
          </a:p>
          <a:p>
            <a:pPr indent="-317182" lvl="0" marL="457200" rtl="0" algn="l">
              <a:spcBef>
                <a:spcPts val="0"/>
              </a:spcBef>
              <a:spcAft>
                <a:spcPts val="0"/>
              </a:spcAft>
              <a:buSzPct val="100000"/>
              <a:buChar char="●"/>
            </a:pPr>
            <a:r>
              <a:rPr lang="en"/>
              <a:t>5,000 rows</a:t>
            </a:r>
            <a:endParaRPr/>
          </a:p>
          <a:p>
            <a:pPr indent="0" lvl="0" marL="0" rtl="0" algn="l">
              <a:spcBef>
                <a:spcPts val="1200"/>
              </a:spcBef>
              <a:spcAft>
                <a:spcPts val="0"/>
              </a:spcAft>
              <a:buNone/>
            </a:pPr>
            <a:r>
              <a:rPr lang="en"/>
              <a:t>Dataset Characteristics</a:t>
            </a:r>
            <a:endParaRPr/>
          </a:p>
          <a:p>
            <a:pPr indent="-317182" lvl="0" marL="457200" rtl="0" algn="l">
              <a:spcBef>
                <a:spcPts val="1200"/>
              </a:spcBef>
              <a:spcAft>
                <a:spcPts val="0"/>
              </a:spcAft>
              <a:buSzPct val="100000"/>
              <a:buChar char="●"/>
            </a:pPr>
            <a:r>
              <a:rPr lang="en"/>
              <a:t>Diversity: wide range of topics and writing styles.</a:t>
            </a:r>
            <a:endParaRPr/>
          </a:p>
          <a:p>
            <a:pPr indent="-317182" lvl="0" marL="457200" rtl="0" algn="l">
              <a:spcBef>
                <a:spcPts val="0"/>
              </a:spcBef>
              <a:spcAft>
                <a:spcPts val="0"/>
              </a:spcAft>
              <a:buSzPct val="100000"/>
              <a:buChar char="●"/>
            </a:pPr>
            <a:r>
              <a:rPr lang="en"/>
              <a:t>Relevance: keeping our goal of news generation in mind.</a:t>
            </a:r>
            <a:endParaRPr/>
          </a:p>
          <a:p>
            <a:pPr indent="-317182" lvl="0" marL="457200" rtl="0" algn="l">
              <a:spcBef>
                <a:spcPts val="0"/>
              </a:spcBef>
              <a:spcAft>
                <a:spcPts val="0"/>
              </a:spcAft>
              <a:buSzPct val="100000"/>
              <a:buChar char="●"/>
            </a:pPr>
            <a:r>
              <a:rPr lang="en"/>
              <a:t>Availability: publicly available.</a:t>
            </a:r>
            <a:endParaRPr/>
          </a:p>
          <a:p>
            <a:pPr indent="0" lvl="0" marL="0" rtl="0" algn="l">
              <a:spcBef>
                <a:spcPts val="1200"/>
              </a:spcBef>
              <a:spcAft>
                <a:spcPts val="0"/>
              </a:spcAft>
              <a:buNone/>
            </a:pPr>
            <a:r>
              <a:rPr lang="en"/>
              <a:t>Data </a:t>
            </a:r>
            <a:r>
              <a:rPr lang="en"/>
              <a:t>Preprocessing</a:t>
            </a:r>
            <a:endParaRPr/>
          </a:p>
          <a:p>
            <a:pPr indent="-317182" lvl="0" marL="457200" rtl="0" algn="l">
              <a:spcBef>
                <a:spcPts val="1200"/>
              </a:spcBef>
              <a:spcAft>
                <a:spcPts val="0"/>
              </a:spcAft>
              <a:buSzPct val="100000"/>
              <a:buChar char="●"/>
            </a:pPr>
            <a:r>
              <a:rPr lang="en"/>
              <a:t>Reducing </a:t>
            </a:r>
            <a:r>
              <a:rPr lang="en"/>
              <a:t>numerosity</a:t>
            </a:r>
            <a:r>
              <a:rPr lang="en"/>
              <a:t> and </a:t>
            </a:r>
            <a:r>
              <a:rPr lang="en"/>
              <a:t>dimensionality</a:t>
            </a:r>
            <a:endParaRPr/>
          </a:p>
          <a:p>
            <a:pPr indent="-317182" lvl="0" marL="457200" rtl="0" algn="l">
              <a:spcBef>
                <a:spcPts val="0"/>
              </a:spcBef>
              <a:spcAft>
                <a:spcPts val="0"/>
              </a:spcAft>
              <a:buSzPct val="100000"/>
              <a:buChar char="●"/>
            </a:pPr>
            <a:r>
              <a:rPr lang="en"/>
              <a:t>Data cleaning</a:t>
            </a:r>
            <a:endParaRPr/>
          </a:p>
          <a:p>
            <a:pPr indent="-317182" lvl="0" marL="457200" rtl="0" algn="l">
              <a:spcBef>
                <a:spcPts val="0"/>
              </a:spcBef>
              <a:spcAft>
                <a:spcPts val="0"/>
              </a:spcAft>
              <a:buSzPct val="100000"/>
              <a:buChar char="●"/>
            </a:pPr>
            <a:r>
              <a:rPr lang="en"/>
              <a:t>Tokenization, sequencing, and padding</a:t>
            </a:r>
            <a:endParaRPr/>
          </a:p>
        </p:txBody>
      </p:sp>
      <p:pic>
        <p:nvPicPr>
          <p:cNvPr id="92" name="Google Shape;92;p16"/>
          <p:cNvPicPr preferRelativeResize="0"/>
          <p:nvPr/>
        </p:nvPicPr>
        <p:blipFill>
          <a:blip r:embed="rId3">
            <a:alphaModFix/>
          </a:blip>
          <a:stretch>
            <a:fillRect/>
          </a:stretch>
        </p:blipFill>
        <p:spPr>
          <a:xfrm>
            <a:off x="5688251" y="2335600"/>
            <a:ext cx="3072475" cy="1921900"/>
          </a:xfrm>
          <a:prstGeom prst="rect">
            <a:avLst/>
          </a:prstGeom>
          <a:noFill/>
          <a:ln>
            <a:noFill/>
          </a:ln>
        </p:spPr>
      </p:pic>
      <p:pic>
        <p:nvPicPr>
          <p:cNvPr id="93" name="Google Shape;93;p16"/>
          <p:cNvPicPr preferRelativeResize="0"/>
          <p:nvPr/>
        </p:nvPicPr>
        <p:blipFill>
          <a:blip r:embed="rId4">
            <a:alphaModFix/>
          </a:blip>
          <a:stretch>
            <a:fillRect/>
          </a:stretch>
        </p:blipFill>
        <p:spPr>
          <a:xfrm>
            <a:off x="6724025" y="1288794"/>
            <a:ext cx="1000925" cy="775725"/>
          </a:xfrm>
          <a:prstGeom prst="rect">
            <a:avLst/>
          </a:prstGeom>
          <a:noFill/>
          <a:ln>
            <a:noFill/>
          </a:ln>
        </p:spPr>
      </p:pic>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pic>
        <p:nvPicPr>
          <p:cNvPr id="100" name="Google Shape;100;p17"/>
          <p:cNvPicPr preferRelativeResize="0"/>
          <p:nvPr/>
        </p:nvPicPr>
        <p:blipFill>
          <a:blip r:embed="rId3">
            <a:alphaModFix/>
          </a:blip>
          <a:stretch>
            <a:fillRect/>
          </a:stretch>
        </p:blipFill>
        <p:spPr>
          <a:xfrm>
            <a:off x="759788" y="1017725"/>
            <a:ext cx="7624424" cy="3671375"/>
          </a:xfrm>
          <a:prstGeom prst="rect">
            <a:avLst/>
          </a:prstGeom>
          <a:noFill/>
          <a:ln>
            <a:noFill/>
          </a:ln>
        </p:spPr>
      </p:pic>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163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pic>
        <p:nvPicPr>
          <p:cNvPr id="107" name="Google Shape;107;p18"/>
          <p:cNvPicPr preferRelativeResize="0"/>
          <p:nvPr/>
        </p:nvPicPr>
        <p:blipFill rotWithShape="1">
          <a:blip r:embed="rId3">
            <a:alphaModFix/>
          </a:blip>
          <a:srcRect b="0" l="0" r="0" t="0"/>
          <a:stretch/>
        </p:blipFill>
        <p:spPr>
          <a:xfrm>
            <a:off x="501350" y="1363638"/>
            <a:ext cx="5402200" cy="2225575"/>
          </a:xfrm>
          <a:prstGeom prst="rect">
            <a:avLst/>
          </a:prstGeom>
          <a:noFill/>
          <a:ln>
            <a:noFill/>
          </a:ln>
        </p:spPr>
      </p:pic>
      <p:sp>
        <p:nvSpPr>
          <p:cNvPr id="108" name="Google Shape;108;p18"/>
          <p:cNvSpPr txBox="1"/>
          <p:nvPr/>
        </p:nvSpPr>
        <p:spPr>
          <a:xfrm>
            <a:off x="5852500" y="1086375"/>
            <a:ext cx="2785500" cy="278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In practice our vocabulary was 7116 words</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Trained on 500 </a:t>
            </a:r>
            <a:r>
              <a:rPr lang="en" sz="1800">
                <a:solidFill>
                  <a:schemeClr val="accent3"/>
                </a:solidFill>
                <a:latin typeface="Proxima Nova"/>
                <a:ea typeface="Proxima Nova"/>
                <a:cs typeface="Proxima Nova"/>
                <a:sym typeface="Proxima Nova"/>
              </a:rPr>
              <a:t>articles</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Pro: easy implement and understand</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Con: takes up lots of memory</a:t>
            </a:r>
            <a:endParaRPr sz="1800">
              <a:solidFill>
                <a:schemeClr val="accent3"/>
              </a:solidFill>
              <a:latin typeface="Proxima Nova"/>
              <a:ea typeface="Proxima Nova"/>
              <a:cs typeface="Proxima Nova"/>
              <a:sym typeface="Proxima Nova"/>
            </a:endParaRPr>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 and </a:t>
            </a:r>
            <a:r>
              <a:rPr lang="en"/>
              <a:t>Performance</a:t>
            </a:r>
            <a:endParaRPr/>
          </a:p>
        </p:txBody>
      </p:sp>
      <p:sp>
        <p:nvSpPr>
          <p:cNvPr id="115" name="Google Shape;115;p19"/>
          <p:cNvSpPr txBox="1"/>
          <p:nvPr>
            <p:ph idx="1" type="body"/>
          </p:nvPr>
        </p:nvSpPr>
        <p:spPr>
          <a:xfrm>
            <a:off x="311700" y="1152475"/>
            <a:ext cx="80784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a:t>
            </a:r>
            <a:r>
              <a:rPr lang="en"/>
              <a:t> Bidirectional LSTM model.</a:t>
            </a:r>
            <a:endParaRPr/>
          </a:p>
          <a:p>
            <a:pPr indent="-308610" lvl="0" marL="457200" rtl="0" algn="l">
              <a:spcBef>
                <a:spcPts val="1200"/>
              </a:spcBef>
              <a:spcAft>
                <a:spcPts val="0"/>
              </a:spcAft>
              <a:buSzPct val="100000"/>
              <a:buChar char="●"/>
            </a:pPr>
            <a:r>
              <a:rPr lang="en"/>
              <a:t>Good for sequence prediction → remember long-term dependencies.</a:t>
            </a:r>
            <a:endParaRPr/>
          </a:p>
          <a:p>
            <a:pPr indent="-308610" lvl="0" marL="457200" rtl="0" algn="l">
              <a:spcBef>
                <a:spcPts val="0"/>
              </a:spcBef>
              <a:spcAft>
                <a:spcPts val="0"/>
              </a:spcAft>
              <a:buSzPct val="100000"/>
              <a:buChar char="●"/>
            </a:pPr>
            <a:r>
              <a:rPr lang="en"/>
              <a:t>Bidirectional aspect → learn from both past and future contexts.</a:t>
            </a:r>
            <a:endParaRPr/>
          </a:p>
          <a:p>
            <a:pPr indent="0" lvl="0" marL="0" rtl="0" algn="l">
              <a:spcBef>
                <a:spcPts val="1200"/>
              </a:spcBef>
              <a:spcAft>
                <a:spcPts val="0"/>
              </a:spcAft>
              <a:buNone/>
            </a:pPr>
            <a:r>
              <a:rPr lang="en"/>
              <a:t>Performance:</a:t>
            </a:r>
            <a:endParaRPr/>
          </a:p>
          <a:p>
            <a:pPr indent="-308610" lvl="0" marL="457200" rtl="0" algn="l">
              <a:spcBef>
                <a:spcPts val="1200"/>
              </a:spcBef>
              <a:spcAft>
                <a:spcPts val="0"/>
              </a:spcAft>
              <a:buSzPct val="100000"/>
              <a:buChar char="●"/>
            </a:pPr>
            <a:r>
              <a:rPr lang="en"/>
              <a:t>Validation Accuracy ≈ 0.24</a:t>
            </a:r>
            <a:endParaRPr/>
          </a:p>
          <a:p>
            <a:pPr indent="-308610" lvl="0" marL="457200" rtl="0" algn="l">
              <a:spcBef>
                <a:spcPts val="0"/>
              </a:spcBef>
              <a:spcAft>
                <a:spcPts val="0"/>
              </a:spcAft>
              <a:buSzPct val="100000"/>
              <a:buChar char="●"/>
            </a:pPr>
            <a:r>
              <a:rPr lang="en"/>
              <a:t>Training Loss: Categorical Crossentropy</a:t>
            </a:r>
            <a:endParaRPr/>
          </a:p>
          <a:p>
            <a:pPr indent="-308610" lvl="0" marL="457200" rtl="0" algn="l">
              <a:spcBef>
                <a:spcPts val="0"/>
              </a:spcBef>
              <a:spcAft>
                <a:spcPts val="0"/>
              </a:spcAft>
              <a:buSzPct val="100000"/>
              <a:buChar char="●"/>
            </a:pPr>
            <a:r>
              <a:rPr lang="en"/>
              <a:t>Early Stopping condition on validation accuracy</a:t>
            </a:r>
            <a:endParaRPr/>
          </a:p>
          <a:p>
            <a:pPr indent="-308610" lvl="0" marL="457200" rtl="0" algn="l">
              <a:spcBef>
                <a:spcPts val="0"/>
              </a:spcBef>
              <a:spcAft>
                <a:spcPts val="0"/>
              </a:spcAft>
              <a:buSzPct val="100000"/>
              <a:buChar char="●"/>
            </a:pPr>
            <a:r>
              <a:rPr lang="en"/>
              <a:t>Model utilized ≈ 100GB of RAM to compile</a:t>
            </a:r>
            <a:endParaRPr/>
          </a:p>
          <a:p>
            <a:pPr indent="-308610" lvl="0" marL="457200" rtl="0" algn="l">
              <a:spcBef>
                <a:spcPts val="0"/>
              </a:spcBef>
              <a:spcAft>
                <a:spcPts val="0"/>
              </a:spcAft>
              <a:buSzPct val="100000"/>
              <a:buChar char="●"/>
            </a:pPr>
            <a:r>
              <a:rPr lang="en"/>
              <a:t>Training time ≈ 4 hours</a:t>
            </a:r>
            <a:endParaRPr/>
          </a:p>
          <a:p>
            <a:pPr indent="0" lvl="0" marL="0" rtl="0" algn="l">
              <a:spcBef>
                <a:spcPts val="1200"/>
              </a:spcBef>
              <a:spcAft>
                <a:spcPts val="0"/>
              </a:spcAft>
              <a:buNone/>
            </a:pPr>
            <a:r>
              <a:rPr lang="en"/>
              <a:t>Fine Tuning</a:t>
            </a:r>
            <a:endParaRPr/>
          </a:p>
          <a:p>
            <a:pPr indent="-308610" lvl="0" marL="457200" rtl="0" algn="l">
              <a:spcBef>
                <a:spcPts val="1200"/>
              </a:spcBef>
              <a:spcAft>
                <a:spcPts val="0"/>
              </a:spcAft>
              <a:buSzPct val="100000"/>
              <a:buChar char="●"/>
            </a:pPr>
            <a:r>
              <a:rPr lang="en"/>
              <a:t>Number of neurons </a:t>
            </a:r>
            <a:endParaRPr/>
          </a:p>
          <a:p>
            <a:pPr indent="-308610" lvl="0" marL="457200" rtl="0" algn="l">
              <a:spcBef>
                <a:spcPts val="0"/>
              </a:spcBef>
              <a:spcAft>
                <a:spcPts val="0"/>
              </a:spcAft>
              <a:buSzPct val="100000"/>
              <a:buChar char="●"/>
            </a:pPr>
            <a:r>
              <a:rPr lang="en"/>
              <a:t>Dropout rate</a:t>
            </a:r>
            <a:endParaRPr/>
          </a:p>
          <a:p>
            <a:pPr indent="-308610" lvl="0" marL="457200" rtl="0" algn="l">
              <a:spcBef>
                <a:spcPts val="0"/>
              </a:spcBef>
              <a:spcAft>
                <a:spcPts val="0"/>
              </a:spcAft>
              <a:buSzPct val="100000"/>
              <a:buChar char="●"/>
            </a:pPr>
            <a:r>
              <a:rPr lang="en"/>
              <a:t>Activation function</a:t>
            </a:r>
            <a:endParaRPr/>
          </a:p>
        </p:txBody>
      </p:sp>
      <p:pic>
        <p:nvPicPr>
          <p:cNvPr id="116" name="Google Shape;116;p19"/>
          <p:cNvPicPr preferRelativeResize="0"/>
          <p:nvPr/>
        </p:nvPicPr>
        <p:blipFill>
          <a:blip r:embed="rId3">
            <a:alphaModFix/>
          </a:blip>
          <a:stretch>
            <a:fillRect/>
          </a:stretch>
        </p:blipFill>
        <p:spPr>
          <a:xfrm>
            <a:off x="5487225" y="2112700"/>
            <a:ext cx="3178326" cy="2550525"/>
          </a:xfrm>
          <a:prstGeom prst="rect">
            <a:avLst/>
          </a:prstGeom>
          <a:noFill/>
          <a:ln>
            <a:noFill/>
          </a:ln>
        </p:spPr>
      </p:pic>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Output</a:t>
            </a:r>
            <a:endParaRPr/>
          </a:p>
        </p:txBody>
      </p:sp>
      <p:sp>
        <p:nvSpPr>
          <p:cNvPr id="123" name="Google Shape;12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600"/>
              <a:t>Sample input: “new technology”</a:t>
            </a:r>
            <a:endParaRPr sz="1600"/>
          </a:p>
          <a:p>
            <a:pPr indent="0" lvl="0" marL="0" rtl="0" algn="l">
              <a:lnSpc>
                <a:spcPct val="105000"/>
              </a:lnSpc>
              <a:spcBef>
                <a:spcPts val="1200"/>
              </a:spcBef>
              <a:spcAft>
                <a:spcPts val="0"/>
              </a:spcAft>
              <a:buNone/>
            </a:pPr>
            <a:r>
              <a:rPr lang="en" sz="1600"/>
              <a:t>Sample output: </a:t>
            </a:r>
            <a:endParaRPr sz="1600"/>
          </a:p>
          <a:p>
            <a:pPr indent="0" lvl="0" marL="0" rtl="0" algn="l">
              <a:lnSpc>
                <a:spcPct val="105000"/>
              </a:lnSpc>
              <a:spcBef>
                <a:spcPts val="1200"/>
              </a:spcBef>
              <a:spcAft>
                <a:spcPts val="0"/>
              </a:spcAft>
              <a:buNone/>
            </a:pPr>
            <a:r>
              <a:rPr lang="en" sz="1600"/>
              <a:t>“new technology has been downloaded with pre prepared game crime which flashes on bloggers which are not immediately at setting up playing em on programs of celebrities work the gadget group is undergoing a legitimate way to create a service that lets people receive risks space and they are going to want of pirated copies devices constantly use their data on titles such as suprnova and aol felony copyright infringement and those in the next generation market will be done in to english or commercial silicon said dr nielsen has this was a big draw for personal cost than conflicts of interest”</a:t>
            </a:r>
            <a:endParaRPr sz="1600"/>
          </a:p>
          <a:p>
            <a:pPr indent="0" lvl="0" marL="0" rtl="0" algn="l">
              <a:lnSpc>
                <a:spcPct val="105000"/>
              </a:lnSpc>
              <a:spcBef>
                <a:spcPts val="1200"/>
              </a:spcBef>
              <a:spcAft>
                <a:spcPts val="1200"/>
              </a:spcAft>
              <a:buNone/>
            </a:pPr>
            <a:r>
              <a:t/>
            </a:r>
            <a:endParaRPr sz="1600"/>
          </a:p>
        </p:txBody>
      </p:sp>
      <p:pic>
        <p:nvPicPr>
          <p:cNvPr id="124" name="Google Shape;124;p20"/>
          <p:cNvPicPr preferRelativeResize="0"/>
          <p:nvPr/>
        </p:nvPicPr>
        <p:blipFill>
          <a:blip r:embed="rId3">
            <a:alphaModFix/>
          </a:blip>
          <a:stretch>
            <a:fillRect/>
          </a:stretch>
        </p:blipFill>
        <p:spPr>
          <a:xfrm>
            <a:off x="5408850" y="0"/>
            <a:ext cx="3735150" cy="1711951"/>
          </a:xfrm>
          <a:prstGeom prst="rect">
            <a:avLst/>
          </a:prstGeom>
          <a:noFill/>
          <a:ln>
            <a:noFill/>
          </a:ln>
        </p:spPr>
      </p:pic>
      <p:pic>
        <p:nvPicPr>
          <p:cNvPr id="125" name="Google Shape;125;p20"/>
          <p:cNvPicPr preferRelativeResize="0"/>
          <p:nvPr/>
        </p:nvPicPr>
        <p:blipFill rotWithShape="1">
          <a:blip r:embed="rId4">
            <a:alphaModFix/>
          </a:blip>
          <a:srcRect b="19602" l="16386" r="16318" t="21442"/>
          <a:stretch/>
        </p:blipFill>
        <p:spPr>
          <a:xfrm>
            <a:off x="7276425" y="3764625"/>
            <a:ext cx="1281350" cy="1122575"/>
          </a:xfrm>
          <a:prstGeom prst="rect">
            <a:avLst/>
          </a:prstGeom>
          <a:noFill/>
          <a:ln>
            <a:noFill/>
          </a:ln>
        </p:spPr>
      </p:pic>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learnings, and Next steps</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Resource limitation</a:t>
            </a:r>
            <a:endParaRPr/>
          </a:p>
          <a:p>
            <a:pPr indent="-317500" lvl="1" marL="914400" rtl="0" algn="l">
              <a:spcBef>
                <a:spcPts val="0"/>
              </a:spcBef>
              <a:spcAft>
                <a:spcPts val="0"/>
              </a:spcAft>
              <a:buSzPts val="1400"/>
              <a:buChar char="○"/>
            </a:pPr>
            <a:r>
              <a:rPr lang="en"/>
              <a:t>Google colab pro with 53 GB RAM and GPU was not enough for the entire dataset.</a:t>
            </a:r>
            <a:endParaRPr/>
          </a:p>
          <a:p>
            <a:pPr indent="-317500" lvl="1" marL="914400" rtl="0" algn="l">
              <a:spcBef>
                <a:spcPts val="0"/>
              </a:spcBef>
              <a:spcAft>
                <a:spcPts val="0"/>
              </a:spcAft>
              <a:buSzPts val="1400"/>
              <a:buChar char="○"/>
            </a:pPr>
            <a:r>
              <a:rPr lang="en"/>
              <a:t>session ran out of RAM immediately when preparing the model for training</a:t>
            </a:r>
            <a:endParaRPr/>
          </a:p>
          <a:p>
            <a:pPr indent="-342900" lvl="0" marL="457200" rtl="0" algn="l">
              <a:spcBef>
                <a:spcPts val="0"/>
              </a:spcBef>
              <a:spcAft>
                <a:spcPts val="0"/>
              </a:spcAft>
              <a:buSzPts val="1800"/>
              <a:buChar char="●"/>
            </a:pPr>
            <a:r>
              <a:rPr lang="en"/>
              <a:t>Complexity of Language</a:t>
            </a:r>
            <a:endParaRPr/>
          </a:p>
          <a:p>
            <a:pPr indent="-342900" lvl="0" marL="457200" rtl="0" algn="l">
              <a:spcBef>
                <a:spcPts val="0"/>
              </a:spcBef>
              <a:spcAft>
                <a:spcPts val="0"/>
              </a:spcAft>
              <a:buSzPts val="1800"/>
              <a:buChar char="●"/>
            </a:pPr>
            <a:r>
              <a:rPr lang="en"/>
              <a:t>Next Steps</a:t>
            </a:r>
            <a:endParaRPr/>
          </a:p>
          <a:p>
            <a:pPr indent="-317500" lvl="1" marL="914400" rtl="0" algn="l">
              <a:spcBef>
                <a:spcPts val="0"/>
              </a:spcBef>
              <a:spcAft>
                <a:spcPts val="0"/>
              </a:spcAft>
              <a:buSzPts val="1400"/>
              <a:buChar char="○"/>
            </a:pPr>
            <a:r>
              <a:rPr lang="en"/>
              <a:t>Model Tuning: Experiment with Transformer Models!</a:t>
            </a:r>
            <a:endParaRPr/>
          </a:p>
          <a:p>
            <a:pPr indent="-317500" lvl="1" marL="914400" rtl="0" algn="l">
              <a:spcBef>
                <a:spcPts val="0"/>
              </a:spcBef>
              <a:spcAft>
                <a:spcPts val="0"/>
              </a:spcAft>
              <a:buSzPts val="1400"/>
              <a:buChar char="○"/>
            </a:pPr>
            <a:r>
              <a:rPr lang="en"/>
              <a:t>Data Augmentation: More diverse training examples (categories, news channels, etc)</a:t>
            </a:r>
            <a:endParaRPr/>
          </a:p>
          <a:p>
            <a:pPr indent="-317500" lvl="1" marL="914400" rtl="0" algn="l">
              <a:spcBef>
                <a:spcPts val="0"/>
              </a:spcBef>
              <a:spcAft>
                <a:spcPts val="0"/>
              </a:spcAft>
              <a:buSzPts val="1400"/>
              <a:buChar char="○"/>
            </a:pPr>
            <a:r>
              <a:rPr lang="en"/>
              <a:t>Evaluation: More rigorous evaluation metrics, such as BLEU or ROUGE scores</a:t>
            </a:r>
            <a:endParaRPr/>
          </a:p>
        </p:txBody>
      </p:sp>
      <p:pic>
        <p:nvPicPr>
          <p:cNvPr id="133" name="Google Shape;133;p21"/>
          <p:cNvPicPr preferRelativeResize="0"/>
          <p:nvPr/>
        </p:nvPicPr>
        <p:blipFill>
          <a:blip r:embed="rId3">
            <a:alphaModFix/>
          </a:blip>
          <a:stretch>
            <a:fillRect/>
          </a:stretch>
        </p:blipFill>
        <p:spPr>
          <a:xfrm>
            <a:off x="3271375" y="3513150"/>
            <a:ext cx="2601249" cy="1459225"/>
          </a:xfrm>
          <a:prstGeom prst="rect">
            <a:avLst/>
          </a:prstGeom>
          <a:noFill/>
          <a:ln>
            <a:noFill/>
          </a:ln>
        </p:spPr>
      </p:pic>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