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4" r:id="rId4"/>
    <p:sldId id="286" r:id="rId5"/>
    <p:sldId id="288" r:id="rId6"/>
    <p:sldId id="290" r:id="rId7"/>
    <p:sldId id="291" r:id="rId8"/>
    <p:sldId id="292" r:id="rId9"/>
    <p:sldId id="293" r:id="rId10"/>
    <p:sldId id="294" r:id="rId11"/>
    <p:sldId id="299" r:id="rId12"/>
    <p:sldId id="295" r:id="rId13"/>
    <p:sldId id="298" r:id="rId14"/>
    <p:sldId id="289" r:id="rId15"/>
    <p:sldId id="257" r:id="rId16"/>
    <p:sldId id="263" r:id="rId17"/>
    <p:sldId id="266" r:id="rId18"/>
    <p:sldId id="262" r:id="rId19"/>
    <p:sldId id="278" r:id="rId20"/>
    <p:sldId id="279" r:id="rId21"/>
    <p:sldId id="264" r:id="rId22"/>
    <p:sldId id="267" r:id="rId23"/>
    <p:sldId id="265" r:id="rId24"/>
    <p:sldId id="282" r:id="rId25"/>
    <p:sldId id="281" r:id="rId26"/>
    <p:sldId id="283" r:id="rId27"/>
    <p:sldId id="280" r:id="rId28"/>
    <p:sldId id="300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A82AD-CF38-407A-9F7E-CAF186BD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6E8A84-7277-43E3-AC0A-40D36F2F8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C306B0-838C-48F0-B3D5-5F5FC8C7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DAC7F0-9E18-46C5-BEFE-00973916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9D3F17-113A-4E28-926B-D10121E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3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DB7DBE-4D4B-4FB6-B2F8-9045B336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EB9441-FEDB-4686-ACA7-95FA6ABF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CC9AEF-2082-404F-A1AC-4A8B43CC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154C2-C08E-4399-92E4-8DF4FA79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6E84E2-B3B3-49A1-98BC-30070CE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1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64197B-BE47-4D1B-B74C-5DB4B93B4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BBF844-EAEF-433E-B758-FE7E0CAD3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4FEF95-E041-4C03-A4C6-CCD97FB5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E2756-13DD-4C81-A493-42552C33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C7CF88-C43A-4858-9C91-D60C429C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4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37BA6-9DF1-4BEE-8712-00E1589F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B9992-CBA4-48D8-9B97-A4D29147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C41BF-CF03-423B-BC00-E3C5EDFF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75F21F-76C6-4A4D-867C-9E5008E9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AC5E56-278C-4EA6-A4B0-6DE1EF00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02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207D5-40E2-4249-8DA3-E1C76AEA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44CD7E-93F7-45ED-B409-FE2A9853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F68776-C985-4E3F-9701-C5D8DC57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5F1E2-7194-4ECB-9E23-83D8395E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6F5B86-FAF9-49B3-AB79-31370967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7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FEA50-8BFC-4A74-9355-12C8660A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73C8A-271F-45C2-98D5-CB3C7396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5DEF79-E74B-4108-8E58-3A04E31B2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56E25E-A5C7-435B-AC44-C95EB3B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657FD3-8F87-4B2E-BC50-9A79825E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AB8C9B-69E5-418F-9AB0-A28B54F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8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B3410-A32F-4894-8E32-38395088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3ABDF7-55A8-419E-BA95-3FFB66B1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764D95-A174-42CD-9CB7-078BE04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BA921A-9566-4154-BF10-21B0968B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B4E965-6778-484B-A403-D027A1A9E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4E808CC-CC7E-4802-9692-96FC1A4B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49DE9E-6010-4C90-AD40-18014CAB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AC38C9-362F-4182-81E5-A15DB326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277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14A1-40C5-457D-ABAA-3C749F65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109123-1367-4430-847D-ECDCE4C0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20DF7C-28BB-4A95-9E74-C428AAC4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D8D21D-26C5-472F-8CDC-6ED51F1C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5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4F92A9B-44CB-433A-BC02-3294359D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0CDF88-4847-4DBA-8808-DC04D0CB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A3E9C7-6117-4207-A8FE-F3A42758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66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AB9DE-34F7-4107-90BA-B3BD27F4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7F899-DEAA-4473-9B4A-F8B18EE6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0A447-A289-4B6B-A93C-4CBDDF80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BE67DB-366A-4DE4-B00A-A2215792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0085DD-05E3-446C-8ED8-A16F1D8E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ECC32E-F066-4395-B4FF-433F8CA3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96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D71662-BCDC-4C9D-A228-BC581BDC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4FAC52-D5BD-4617-9F03-9B2DC6824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DFC600-61D1-4409-A783-16C3D540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5CC7DB-A629-4272-8319-16E833A1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B2843-B261-43C9-BF71-A503A692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DD7B76-4633-4201-AF5F-CBC2DCE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06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F4FE72-E696-4771-9642-BE483FBA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452E64-DCA9-4975-A2AA-E0F80157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92E80-53B7-48F4-8589-3990037B2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3F97-0E71-4DD8-AE55-F2DBC497432D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03ED56-1B3B-4DFC-BAE2-6287497F4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4ACA78-DE10-479F-B369-194FC5C7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AAF9-CCBB-4A40-A016-8BFF9E7ED6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04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37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39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1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A7F8C8-FC9A-428C-9B0A-EAF4880A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it-IT" sz="5100"/>
              <a:t>Retiming and scheduling implementation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4C15BB-13C2-47F7-9432-D22AB48E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700"/>
              <a:t>Digital Systems Design Methodologies Project</a:t>
            </a:r>
          </a:p>
          <a:p>
            <a:pPr algn="l"/>
            <a:r>
              <a:rPr lang="it-IT" sz="1700"/>
              <a:t>Politecnico di Milano, 2017</a:t>
            </a:r>
          </a:p>
          <a:p>
            <a:pPr algn="l"/>
            <a:endParaRPr lang="it-IT" sz="1700"/>
          </a:p>
          <a:p>
            <a:pPr algn="l"/>
            <a:r>
              <a:rPr lang="it-IT" sz="1700"/>
              <a:t>Marco Ieni</a:t>
            </a:r>
          </a:p>
        </p:txBody>
      </p:sp>
    </p:spTree>
    <p:extLst>
      <p:ext uri="{BB962C8B-B14F-4D97-AF65-F5344CB8AC3E}">
        <p14:creationId xmlns:p14="http://schemas.microsoft.com/office/powerpoint/2010/main" val="3673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199D4-CA2F-47DC-9BA6-DAE6EFF2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F428B-B7FB-44D1-9EF0-B8E2DD8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Input:</a:t>
            </a:r>
          </a:p>
          <a:p>
            <a:pPr lvl="1"/>
            <a:r>
              <a:rPr lang="it-IT" dirty="0" err="1"/>
              <a:t>required</a:t>
            </a:r>
            <a:r>
              <a:rPr lang="it-IT" dirty="0"/>
              <a:t> clock </a:t>
            </a:r>
            <a:r>
              <a:rPr lang="it-IT" dirty="0" err="1"/>
              <a:t>cycles</a:t>
            </a:r>
            <a:r>
              <a:rPr lang="it-IT" dirty="0"/>
              <a:t> = 4</a:t>
            </a:r>
          </a:p>
          <a:p>
            <a:pPr lvl="1"/>
            <a:r>
              <a:rPr lang="it-IT" dirty="0"/>
              <a:t>control steps </a:t>
            </a:r>
            <a:r>
              <a:rPr lang="it-IT" dirty="0" err="1"/>
              <a:t>number</a:t>
            </a:r>
            <a:r>
              <a:rPr lang="it-IT" dirty="0"/>
              <a:t> = 1</a:t>
            </a:r>
          </a:p>
          <a:p>
            <a:pPr lvl="1"/>
            <a:r>
              <a:rPr lang="it-IT" dirty="0"/>
              <a:t>input file = input/example1.txt</a:t>
            </a:r>
          </a:p>
          <a:p>
            <a:r>
              <a:rPr lang="it-IT" dirty="0" err="1"/>
              <a:t>Command</a:t>
            </a:r>
            <a:r>
              <a:rPr lang="it-IT" dirty="0"/>
              <a:t> line </a:t>
            </a:r>
            <a:r>
              <a:rPr lang="it-IT" dirty="0" err="1"/>
              <a:t>args</a:t>
            </a:r>
            <a:r>
              <a:rPr lang="it-IT" dirty="0"/>
              <a:t>: input/example1.txt 1 4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763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C6AAB-5058-44F3-801A-2B36CCBC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879CDA-C5F0-4A4B-9052-1BBE7D7B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557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0 2 2 1 2 2 1 2 2 1 1 2 1 1 </a:t>
            </a:r>
          </a:p>
          <a:p>
            <a:pPr marL="0" indent="0">
              <a:buNone/>
            </a:pPr>
            <a:r>
              <a:rPr lang="it-IT" sz="2000" dirty="0"/>
              <a:t>0 1 0</a:t>
            </a:r>
          </a:p>
          <a:p>
            <a:pPr marL="0" indent="0">
              <a:buNone/>
            </a:pPr>
            <a:r>
              <a:rPr lang="it-IT" sz="2000" dirty="0"/>
              <a:t>0 2 0</a:t>
            </a:r>
          </a:p>
          <a:p>
            <a:pPr marL="0" indent="0">
              <a:buNone/>
            </a:pPr>
            <a:r>
              <a:rPr lang="it-IT" sz="2000" dirty="0"/>
              <a:t>0 4 0</a:t>
            </a:r>
          </a:p>
          <a:p>
            <a:pPr marL="0" indent="0">
              <a:buNone/>
            </a:pPr>
            <a:r>
              <a:rPr lang="it-IT" sz="2000" dirty="0"/>
              <a:t>0 5 0</a:t>
            </a:r>
          </a:p>
          <a:p>
            <a:pPr marL="0" indent="0">
              <a:buNone/>
            </a:pPr>
            <a:r>
              <a:rPr lang="it-IT" sz="2000" dirty="0"/>
              <a:t>0 7 0</a:t>
            </a:r>
          </a:p>
          <a:p>
            <a:pPr marL="0" indent="0">
              <a:buNone/>
            </a:pPr>
            <a:r>
              <a:rPr lang="it-IT" sz="2000" dirty="0"/>
              <a:t>0 8 0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0 11 1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1 3 1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FEE997-1249-4750-B86D-B3F5FA2B2A69}"/>
              </a:ext>
            </a:extLst>
          </p:cNvPr>
          <p:cNvSpPr txBox="1"/>
          <p:nvPr/>
        </p:nvSpPr>
        <p:spPr>
          <a:xfrm>
            <a:off x="5402889" y="1690688"/>
            <a:ext cx="94929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2 3 1</a:t>
            </a:r>
          </a:p>
          <a:p>
            <a:r>
              <a:rPr lang="it-IT" sz="2000" dirty="0"/>
              <a:t>3 9 0</a:t>
            </a:r>
            <a:endParaRPr lang="it-IT" sz="2000" dirty="0">
              <a:solidFill>
                <a:srgbClr val="0070C0"/>
              </a:solidFill>
            </a:endParaRPr>
          </a:p>
          <a:p>
            <a:r>
              <a:rPr lang="it-IT" sz="2000" dirty="0">
                <a:solidFill>
                  <a:srgbClr val="FF0000"/>
                </a:solidFill>
              </a:rPr>
              <a:t>4 6 1</a:t>
            </a:r>
          </a:p>
          <a:p>
            <a:r>
              <a:rPr lang="it-IT" sz="2000" dirty="0">
                <a:solidFill>
                  <a:srgbClr val="FF0000"/>
                </a:solidFill>
              </a:rPr>
              <a:t>5 6 1</a:t>
            </a:r>
          </a:p>
          <a:p>
            <a:r>
              <a:rPr lang="it-IT" sz="2000" dirty="0"/>
              <a:t>6 9 0</a:t>
            </a:r>
          </a:p>
          <a:p>
            <a:r>
              <a:rPr lang="it-IT" sz="2000" dirty="0">
                <a:solidFill>
                  <a:srgbClr val="FF0000"/>
                </a:solidFill>
              </a:rPr>
              <a:t>7 10 1</a:t>
            </a:r>
          </a:p>
          <a:p>
            <a:r>
              <a:rPr lang="it-IT" sz="2000" dirty="0">
                <a:solidFill>
                  <a:srgbClr val="FF0000"/>
                </a:solidFill>
              </a:rPr>
              <a:t>8 10 1</a:t>
            </a:r>
          </a:p>
          <a:p>
            <a:r>
              <a:rPr lang="it-IT" sz="2000" dirty="0"/>
              <a:t>9 13 0</a:t>
            </a:r>
          </a:p>
          <a:p>
            <a:r>
              <a:rPr lang="it-IT" sz="2000" dirty="0"/>
              <a:t>10 12 0</a:t>
            </a:r>
          </a:p>
          <a:p>
            <a:r>
              <a:rPr lang="it-IT" sz="2000" dirty="0"/>
              <a:t>11 12 0</a:t>
            </a:r>
          </a:p>
          <a:p>
            <a:r>
              <a:rPr lang="it-IT" sz="2000" dirty="0"/>
              <a:t>12 13 0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8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7C07E-2114-480E-A382-CE9819DB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Output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B31A81A1-000F-45EE-9D6E-25D95254ED98}"/>
              </a:ext>
            </a:extLst>
          </p:cNvPr>
          <p:cNvSpPr/>
          <p:nvPr/>
        </p:nvSpPr>
        <p:spPr>
          <a:xfrm>
            <a:off x="557016" y="4425459"/>
            <a:ext cx="29794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SCHEDULING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FA77C3-9738-4A4E-8082-74BF8E91AB8B}"/>
              </a:ext>
            </a:extLst>
          </p:cNvPr>
          <p:cNvSpPr/>
          <p:nvPr/>
        </p:nvSpPr>
        <p:spPr>
          <a:xfrm>
            <a:off x="1043314" y="302284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FLIP FLOP INTRODUCED</a:t>
            </a:r>
          </a:p>
          <a:p>
            <a:r>
              <a:rPr lang="it-IT" sz="2000" dirty="0">
                <a:solidFill>
                  <a:srgbClr val="FF0000"/>
                </a:solidFill>
              </a:rPr>
              <a:t>IN THE OUTPUT FILE</a:t>
            </a:r>
          </a:p>
        </p:txBody>
      </p:sp>
      <p:pic>
        <p:nvPicPr>
          <p:cNvPr id="84" name="Elemento grafico 83">
            <a:extLst>
              <a:ext uri="{FF2B5EF4-FFF2-40B4-BE49-F238E27FC236}">
                <a16:creationId xmlns:a16="http://schemas.microsoft.com/office/drawing/2014/main" id="{1CBAF961-ED0B-4BEF-9036-F4382713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940" y="1005685"/>
            <a:ext cx="6830322" cy="4591552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19AE211-316F-418F-9F0B-1F689D0C0B3F}"/>
              </a:ext>
            </a:extLst>
          </p:cNvPr>
          <p:cNvCxnSpPr>
            <a:cxnSpLocks/>
          </p:cNvCxnSpPr>
          <p:nvPr/>
        </p:nvCxnSpPr>
        <p:spPr>
          <a:xfrm>
            <a:off x="8224716" y="2681761"/>
            <a:ext cx="281109" cy="1376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901F3F65-A662-4735-9401-8A6D26498D2C}"/>
              </a:ext>
            </a:extLst>
          </p:cNvPr>
          <p:cNvCxnSpPr>
            <a:cxnSpLocks/>
          </p:cNvCxnSpPr>
          <p:nvPr/>
        </p:nvCxnSpPr>
        <p:spPr>
          <a:xfrm>
            <a:off x="10130582" y="2681761"/>
            <a:ext cx="270718" cy="1985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8FE7398D-BB59-464D-8A4F-11FB6144557E}"/>
              </a:ext>
            </a:extLst>
          </p:cNvPr>
          <p:cNvCxnSpPr>
            <a:cxnSpLocks/>
          </p:cNvCxnSpPr>
          <p:nvPr/>
        </p:nvCxnSpPr>
        <p:spPr>
          <a:xfrm>
            <a:off x="6470622" y="2772265"/>
            <a:ext cx="28831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ED1E45AB-8D09-4612-A853-705106CAFA1B}"/>
              </a:ext>
            </a:extLst>
          </p:cNvPr>
          <p:cNvCxnSpPr>
            <a:cxnSpLocks/>
          </p:cNvCxnSpPr>
          <p:nvPr/>
        </p:nvCxnSpPr>
        <p:spPr>
          <a:xfrm flipV="1">
            <a:off x="7705543" y="2681761"/>
            <a:ext cx="258867" cy="152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42947056-2C11-4D6E-A814-F11931C21929}"/>
              </a:ext>
            </a:extLst>
          </p:cNvPr>
          <p:cNvCxnSpPr>
            <a:cxnSpLocks/>
          </p:cNvCxnSpPr>
          <p:nvPr/>
        </p:nvCxnSpPr>
        <p:spPr>
          <a:xfrm flipV="1">
            <a:off x="9582372" y="2681761"/>
            <a:ext cx="277908" cy="1145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29BE2D1-50E2-40BF-8131-AD40A15E56C6}"/>
              </a:ext>
            </a:extLst>
          </p:cNvPr>
          <p:cNvCxnSpPr>
            <a:cxnSpLocks/>
          </p:cNvCxnSpPr>
          <p:nvPr/>
        </p:nvCxnSpPr>
        <p:spPr>
          <a:xfrm flipV="1">
            <a:off x="5959357" y="2646421"/>
            <a:ext cx="179979" cy="2083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9033043A-CC5D-4814-BF4B-61F3BDD1A898}"/>
              </a:ext>
            </a:extLst>
          </p:cNvPr>
          <p:cNvSpPr/>
          <p:nvPr/>
        </p:nvSpPr>
        <p:spPr>
          <a:xfrm>
            <a:off x="8918452" y="1005685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0415C072-36AB-49D3-8C51-374C06981651}"/>
              </a:ext>
            </a:extLst>
          </p:cNvPr>
          <p:cNvSpPr/>
          <p:nvPr/>
        </p:nvSpPr>
        <p:spPr>
          <a:xfrm>
            <a:off x="10633542" y="203709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A2E68F7E-92FF-4104-94D4-CD01599D1C5D}"/>
              </a:ext>
            </a:extLst>
          </p:cNvPr>
          <p:cNvSpPr/>
          <p:nvPr/>
        </p:nvSpPr>
        <p:spPr>
          <a:xfrm>
            <a:off x="9646551" y="2032646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52C56E4-6803-41CE-B324-C879D0857ACF}"/>
              </a:ext>
            </a:extLst>
          </p:cNvPr>
          <p:cNvSpPr/>
          <p:nvPr/>
        </p:nvSpPr>
        <p:spPr>
          <a:xfrm flipH="1">
            <a:off x="8525051" y="2047811"/>
            <a:ext cx="5751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65F13E2-BA52-4092-B5E6-33E8282F3EA1}"/>
              </a:ext>
            </a:extLst>
          </p:cNvPr>
          <p:cNvSpPr/>
          <p:nvPr/>
        </p:nvSpPr>
        <p:spPr>
          <a:xfrm>
            <a:off x="7663978" y="2047811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806EF590-3DF7-4806-B419-CA0DBF9E1536}"/>
              </a:ext>
            </a:extLst>
          </p:cNvPr>
          <p:cNvSpPr/>
          <p:nvPr/>
        </p:nvSpPr>
        <p:spPr>
          <a:xfrm>
            <a:off x="6641799" y="2050125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731DD769-9442-4900-9A3F-B118BED2BD48}"/>
              </a:ext>
            </a:extLst>
          </p:cNvPr>
          <p:cNvSpPr/>
          <p:nvPr/>
        </p:nvSpPr>
        <p:spPr>
          <a:xfrm>
            <a:off x="5628775" y="2049142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8BD057FA-09D2-471E-8D77-363DDDE3181A}"/>
              </a:ext>
            </a:extLst>
          </p:cNvPr>
          <p:cNvSpPr/>
          <p:nvPr/>
        </p:nvSpPr>
        <p:spPr>
          <a:xfrm>
            <a:off x="6906813" y="3013764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8468B6D4-8B0C-4E00-A2E1-BB70B0D4D874}"/>
              </a:ext>
            </a:extLst>
          </p:cNvPr>
          <p:cNvSpPr/>
          <p:nvPr/>
        </p:nvSpPr>
        <p:spPr>
          <a:xfrm>
            <a:off x="8404589" y="3011762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4FF80141-CE82-440C-AD8D-3BBB4559C4A5}"/>
              </a:ext>
            </a:extLst>
          </p:cNvPr>
          <p:cNvSpPr/>
          <p:nvPr/>
        </p:nvSpPr>
        <p:spPr>
          <a:xfrm>
            <a:off x="8393076" y="403378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3914F75-8010-4FC3-950C-76184AB3206E}"/>
              </a:ext>
            </a:extLst>
          </p:cNvPr>
          <p:cNvSpPr/>
          <p:nvPr/>
        </p:nvSpPr>
        <p:spPr>
          <a:xfrm>
            <a:off x="9955951" y="3010391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30480A9-AE05-4A71-9AB9-0358E6AA3860}"/>
              </a:ext>
            </a:extLst>
          </p:cNvPr>
          <p:cNvSpPr/>
          <p:nvPr/>
        </p:nvSpPr>
        <p:spPr>
          <a:xfrm>
            <a:off x="11633233" y="2011356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C440C51C-869A-41FA-B191-2027C81A902E}"/>
              </a:ext>
            </a:extLst>
          </p:cNvPr>
          <p:cNvSpPr/>
          <p:nvPr/>
        </p:nvSpPr>
        <p:spPr>
          <a:xfrm>
            <a:off x="10205744" y="401119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025CE9B1-B049-4741-ABD3-9A4D3B435B20}"/>
              </a:ext>
            </a:extLst>
          </p:cNvPr>
          <p:cNvSpPr/>
          <p:nvPr/>
        </p:nvSpPr>
        <p:spPr>
          <a:xfrm>
            <a:off x="9320652" y="502247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AA67112-62FD-4E7A-95CC-47519C87FCC9}"/>
              </a:ext>
            </a:extLst>
          </p:cNvPr>
          <p:cNvCxnSpPr>
            <a:cxnSpLocks/>
          </p:cNvCxnSpPr>
          <p:nvPr/>
        </p:nvCxnSpPr>
        <p:spPr>
          <a:xfrm flipV="1">
            <a:off x="10319353" y="1657350"/>
            <a:ext cx="81947" cy="281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Elemento grafico 83">
            <a:extLst>
              <a:ext uri="{FF2B5EF4-FFF2-40B4-BE49-F238E27FC236}">
                <a16:creationId xmlns:a16="http://schemas.microsoft.com/office/drawing/2014/main" id="{1CBAF961-ED0B-4BEF-9036-F4382713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940" y="1005685"/>
            <a:ext cx="6830322" cy="4591552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19AE211-316F-418F-9F0B-1F689D0C0B3F}"/>
              </a:ext>
            </a:extLst>
          </p:cNvPr>
          <p:cNvCxnSpPr>
            <a:cxnSpLocks/>
          </p:cNvCxnSpPr>
          <p:nvPr/>
        </p:nvCxnSpPr>
        <p:spPr>
          <a:xfrm>
            <a:off x="8224716" y="2681761"/>
            <a:ext cx="281109" cy="1376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901F3F65-A662-4735-9401-8A6D26498D2C}"/>
              </a:ext>
            </a:extLst>
          </p:cNvPr>
          <p:cNvCxnSpPr>
            <a:cxnSpLocks/>
          </p:cNvCxnSpPr>
          <p:nvPr/>
        </p:nvCxnSpPr>
        <p:spPr>
          <a:xfrm>
            <a:off x="10130582" y="2681761"/>
            <a:ext cx="270718" cy="1985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8FE7398D-BB59-464D-8A4F-11FB6144557E}"/>
              </a:ext>
            </a:extLst>
          </p:cNvPr>
          <p:cNvCxnSpPr>
            <a:cxnSpLocks/>
          </p:cNvCxnSpPr>
          <p:nvPr/>
        </p:nvCxnSpPr>
        <p:spPr>
          <a:xfrm>
            <a:off x="6470622" y="2772265"/>
            <a:ext cx="28831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ED1E45AB-8D09-4612-A853-705106CAFA1B}"/>
              </a:ext>
            </a:extLst>
          </p:cNvPr>
          <p:cNvCxnSpPr>
            <a:cxnSpLocks/>
          </p:cNvCxnSpPr>
          <p:nvPr/>
        </p:nvCxnSpPr>
        <p:spPr>
          <a:xfrm flipV="1">
            <a:off x="7705543" y="2681761"/>
            <a:ext cx="258867" cy="152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42947056-2C11-4D6E-A814-F11931C21929}"/>
              </a:ext>
            </a:extLst>
          </p:cNvPr>
          <p:cNvCxnSpPr>
            <a:cxnSpLocks/>
          </p:cNvCxnSpPr>
          <p:nvPr/>
        </p:nvCxnSpPr>
        <p:spPr>
          <a:xfrm flipV="1">
            <a:off x="9582372" y="2681761"/>
            <a:ext cx="277908" cy="1145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29BE2D1-50E2-40BF-8131-AD40A15E56C6}"/>
              </a:ext>
            </a:extLst>
          </p:cNvPr>
          <p:cNvCxnSpPr>
            <a:cxnSpLocks/>
          </p:cNvCxnSpPr>
          <p:nvPr/>
        </p:nvCxnSpPr>
        <p:spPr>
          <a:xfrm flipV="1">
            <a:off x="5959357" y="2646421"/>
            <a:ext cx="179979" cy="2083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9033043A-CC5D-4814-BF4B-61F3BDD1A898}"/>
              </a:ext>
            </a:extLst>
          </p:cNvPr>
          <p:cNvSpPr/>
          <p:nvPr/>
        </p:nvSpPr>
        <p:spPr>
          <a:xfrm>
            <a:off x="8918452" y="1005685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0415C072-36AB-49D3-8C51-374C06981651}"/>
              </a:ext>
            </a:extLst>
          </p:cNvPr>
          <p:cNvSpPr/>
          <p:nvPr/>
        </p:nvSpPr>
        <p:spPr>
          <a:xfrm>
            <a:off x="10633542" y="203709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A2E68F7E-92FF-4104-94D4-CD01599D1C5D}"/>
              </a:ext>
            </a:extLst>
          </p:cNvPr>
          <p:cNvSpPr/>
          <p:nvPr/>
        </p:nvSpPr>
        <p:spPr>
          <a:xfrm>
            <a:off x="9646551" y="2032646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52C56E4-6803-41CE-B324-C879D0857ACF}"/>
              </a:ext>
            </a:extLst>
          </p:cNvPr>
          <p:cNvSpPr/>
          <p:nvPr/>
        </p:nvSpPr>
        <p:spPr>
          <a:xfrm flipH="1">
            <a:off x="8525051" y="2047811"/>
            <a:ext cx="5751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65F13E2-BA52-4092-B5E6-33E8282F3EA1}"/>
              </a:ext>
            </a:extLst>
          </p:cNvPr>
          <p:cNvSpPr/>
          <p:nvPr/>
        </p:nvSpPr>
        <p:spPr>
          <a:xfrm>
            <a:off x="7663978" y="2047811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806EF590-3DF7-4806-B419-CA0DBF9E1536}"/>
              </a:ext>
            </a:extLst>
          </p:cNvPr>
          <p:cNvSpPr/>
          <p:nvPr/>
        </p:nvSpPr>
        <p:spPr>
          <a:xfrm>
            <a:off x="6641799" y="2050125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731DD769-9442-4900-9A3F-B118BED2BD48}"/>
              </a:ext>
            </a:extLst>
          </p:cNvPr>
          <p:cNvSpPr/>
          <p:nvPr/>
        </p:nvSpPr>
        <p:spPr>
          <a:xfrm>
            <a:off x="5628775" y="2049142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8BD057FA-09D2-471E-8D77-363DDDE3181A}"/>
              </a:ext>
            </a:extLst>
          </p:cNvPr>
          <p:cNvSpPr/>
          <p:nvPr/>
        </p:nvSpPr>
        <p:spPr>
          <a:xfrm>
            <a:off x="6906813" y="3013764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8468B6D4-8B0C-4E00-A2E1-BB70B0D4D874}"/>
              </a:ext>
            </a:extLst>
          </p:cNvPr>
          <p:cNvSpPr/>
          <p:nvPr/>
        </p:nvSpPr>
        <p:spPr>
          <a:xfrm>
            <a:off x="8404589" y="3011762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4FF80141-CE82-440C-AD8D-3BBB4559C4A5}"/>
              </a:ext>
            </a:extLst>
          </p:cNvPr>
          <p:cNvSpPr/>
          <p:nvPr/>
        </p:nvSpPr>
        <p:spPr>
          <a:xfrm>
            <a:off x="8393076" y="403378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3914F75-8010-4FC3-950C-76184AB3206E}"/>
              </a:ext>
            </a:extLst>
          </p:cNvPr>
          <p:cNvSpPr/>
          <p:nvPr/>
        </p:nvSpPr>
        <p:spPr>
          <a:xfrm>
            <a:off x="9955951" y="3010391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30480A9-AE05-4A71-9AB9-0358E6AA3860}"/>
              </a:ext>
            </a:extLst>
          </p:cNvPr>
          <p:cNvSpPr/>
          <p:nvPr/>
        </p:nvSpPr>
        <p:spPr>
          <a:xfrm>
            <a:off x="11633233" y="2011356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C440C51C-869A-41FA-B191-2027C81A902E}"/>
              </a:ext>
            </a:extLst>
          </p:cNvPr>
          <p:cNvSpPr/>
          <p:nvPr/>
        </p:nvSpPr>
        <p:spPr>
          <a:xfrm>
            <a:off x="10205744" y="401119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025CE9B1-B049-4741-ABD3-9A4D3B435B20}"/>
              </a:ext>
            </a:extLst>
          </p:cNvPr>
          <p:cNvSpPr/>
          <p:nvPr/>
        </p:nvSpPr>
        <p:spPr>
          <a:xfrm>
            <a:off x="9320652" y="502247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AA67112-62FD-4E7A-95CC-47519C87FCC9}"/>
              </a:ext>
            </a:extLst>
          </p:cNvPr>
          <p:cNvCxnSpPr>
            <a:cxnSpLocks/>
          </p:cNvCxnSpPr>
          <p:nvPr/>
        </p:nvCxnSpPr>
        <p:spPr>
          <a:xfrm flipV="1">
            <a:off x="10319353" y="1657350"/>
            <a:ext cx="81947" cy="281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15FBCE1B-652D-4522-BC1A-7339E5432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371" y="201517"/>
            <a:ext cx="2602086" cy="6460351"/>
          </a:xfrm>
          <a:prstGeom prst="rect">
            <a:avLst/>
          </a:prstGeom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03D3934-B97B-463F-8545-9B27F2E04D76}"/>
              </a:ext>
            </a:extLst>
          </p:cNvPr>
          <p:cNvSpPr/>
          <p:nvPr/>
        </p:nvSpPr>
        <p:spPr>
          <a:xfrm flipH="1">
            <a:off x="3273621" y="2833793"/>
            <a:ext cx="2095716" cy="1537470"/>
          </a:xfrm>
          <a:prstGeom prst="rightArrow">
            <a:avLst>
              <a:gd name="adj1" fmla="val 50000"/>
              <a:gd name="adj2" fmla="val 51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95897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2A29BBF-299F-4923-8C68-3F8A4D57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try a code with a loop</a:t>
            </a:r>
          </a:p>
        </p:txBody>
      </p:sp>
    </p:spTree>
    <p:extLst>
      <p:ext uri="{BB962C8B-B14F-4D97-AF65-F5344CB8AC3E}">
        <p14:creationId xmlns:p14="http://schemas.microsoft.com/office/powerpoint/2010/main" val="259998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0F4EF-F252-4C30-931A-D7D7D44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Starting</a:t>
            </a:r>
            <a:r>
              <a:rPr lang="it-IT" dirty="0"/>
              <a:t>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0A5-AF17-4AE5-A88F-F725EA4C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664" y="365125"/>
            <a:ext cx="4151101" cy="611635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9600" b="0" i="0" dirty="0">
                <a:effectLst/>
                <a:latin typeface="Ubuntu Mono"/>
              </a:rPr>
              <a:t>res_1 = a * b;</a:t>
            </a:r>
          </a:p>
          <a:p>
            <a:pPr marL="0" indent="0">
              <a:buNone/>
            </a:pPr>
            <a:r>
              <a:rPr lang="fr-FR" sz="9600" b="1" i="0" dirty="0">
                <a:effectLst/>
                <a:latin typeface="Ubuntu Mono"/>
              </a:rPr>
              <a:t>do</a:t>
            </a:r>
            <a:r>
              <a:rPr lang="fr-FR" sz="9600" b="0" i="0" dirty="0">
                <a:effectLst/>
                <a:latin typeface="Ubuntu Mono"/>
              </a:rPr>
              <a:t> {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res_2 = PHI&lt;res_1,res_3&gt;;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t1 = a + b;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t2 = c + d;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t3 = t1 * t2;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t4 = t3 * t2;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t5 = a – b;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t6 = c – d;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t7 = t5 + t6;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t8 = a * b;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t9 = c * d;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t10 = t8 * t9;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t11 = t4 + t7;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res_3 = t10 + t11 + res_2;</a:t>
            </a:r>
          </a:p>
          <a:p>
            <a:pPr marL="457200" lvl="1" indent="0">
              <a:buNone/>
            </a:pPr>
            <a:r>
              <a:rPr lang="fr-FR" sz="9600" b="0" i="0" dirty="0" err="1">
                <a:effectLst/>
                <a:latin typeface="Ubuntu Mono"/>
              </a:rPr>
              <a:t>cond</a:t>
            </a:r>
            <a:r>
              <a:rPr lang="fr-FR" sz="9600" b="0" i="0" dirty="0">
                <a:effectLst/>
                <a:latin typeface="Ubuntu Mono"/>
              </a:rPr>
              <a:t> = res_3 != 1;</a:t>
            </a:r>
          </a:p>
          <a:p>
            <a:pPr marL="0" indent="0">
              <a:buNone/>
            </a:pPr>
            <a:r>
              <a:rPr lang="fr-FR" sz="9600" b="0" i="0" dirty="0">
                <a:effectLst/>
                <a:latin typeface="Ubuntu Mono"/>
              </a:rPr>
              <a:t>} </a:t>
            </a:r>
            <a:r>
              <a:rPr lang="fr-FR" sz="9600" b="1" i="0" dirty="0" err="1">
                <a:effectLst/>
                <a:latin typeface="Ubuntu Mono"/>
              </a:rPr>
              <a:t>while</a:t>
            </a:r>
            <a:r>
              <a:rPr lang="fr-FR" sz="9600" b="1" i="0" dirty="0">
                <a:effectLst/>
                <a:latin typeface="Ubuntu Mono"/>
              </a:rPr>
              <a:t> </a:t>
            </a:r>
            <a:r>
              <a:rPr lang="fr-FR" sz="9600" b="0" i="0" dirty="0">
                <a:effectLst/>
                <a:latin typeface="Ubuntu Mono"/>
              </a:rPr>
              <a:t>(</a:t>
            </a:r>
            <a:r>
              <a:rPr lang="fr-FR" sz="9600" b="0" i="0" dirty="0" err="1">
                <a:effectLst/>
                <a:latin typeface="Ubuntu Mono"/>
              </a:rPr>
              <a:t>cond</a:t>
            </a:r>
            <a:r>
              <a:rPr lang="fr-FR" sz="9600" b="0" i="0" dirty="0">
                <a:effectLst/>
                <a:latin typeface="Ubuntu Mono"/>
              </a:rPr>
              <a:t>);</a:t>
            </a:r>
          </a:p>
          <a:p>
            <a:pPr marL="0" indent="0">
              <a:buNone/>
            </a:pPr>
            <a:r>
              <a:rPr lang="fr-FR" sz="9600" b="0" i="0" dirty="0">
                <a:effectLst/>
                <a:latin typeface="Ubuntu Mono"/>
              </a:rPr>
              <a:t>out1 = res_3 + 1;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465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0F4EF-F252-4C30-931A-D7D7D44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SSA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0A5-AF17-4AE5-A88F-F725EA4C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664" y="365125"/>
            <a:ext cx="4151101" cy="63718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9600" b="0" i="0" dirty="0">
                <a:effectLst/>
                <a:latin typeface="Ubuntu Mono"/>
              </a:rPr>
              <a:t>res_1 = a * b;</a:t>
            </a:r>
          </a:p>
          <a:p>
            <a:pPr marL="0" indent="0">
              <a:buNone/>
            </a:pPr>
            <a:r>
              <a:rPr lang="fr-FR" sz="9600" b="1" i="0" dirty="0">
                <a:effectLst/>
                <a:latin typeface="Ubuntu Mono"/>
              </a:rPr>
              <a:t>do</a:t>
            </a:r>
            <a:r>
              <a:rPr lang="fr-FR" sz="9600" b="0" i="0" dirty="0">
                <a:effectLst/>
                <a:latin typeface="Ubuntu Mono"/>
              </a:rPr>
              <a:t> {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res_2 = PHI&lt;res_1,res_3&gt;;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t1 = a + b;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t2 = c + d;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t3 = t1 * t2;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t4 = t3 * t2;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t5 = a – b;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t6 = c – d;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t7 = t5 + t6;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t8 = a * b;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t9 = c * d;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t10 = t8 * t9;</a:t>
            </a:r>
          </a:p>
          <a:p>
            <a:pPr marL="457200" lvl="1" indent="0">
              <a:buNone/>
            </a:pPr>
            <a:r>
              <a:rPr lang="fr-FR" sz="9600" b="0" i="0" dirty="0">
                <a:effectLst/>
                <a:latin typeface="Ubuntu Mono"/>
              </a:rPr>
              <a:t>t11 = t4 + t7;</a:t>
            </a:r>
          </a:p>
          <a:p>
            <a:pPr marL="457200" lvl="1" indent="0">
              <a:buNone/>
            </a:pPr>
            <a:r>
              <a:rPr lang="fr-FR" sz="9600" b="0" i="0" dirty="0" err="1">
                <a:solidFill>
                  <a:srgbClr val="FF0000"/>
                </a:solidFill>
                <a:effectLst/>
                <a:latin typeface="Ubuntu Mono"/>
              </a:rPr>
              <a:t>tmp</a:t>
            </a:r>
            <a:r>
              <a:rPr lang="fr-FR" sz="9600" b="0" i="0" dirty="0">
                <a:solidFill>
                  <a:srgbClr val="FF0000"/>
                </a:solidFill>
                <a:effectLst/>
                <a:latin typeface="Ubuntu Mono"/>
              </a:rPr>
              <a:t> = t10 + t11;</a:t>
            </a:r>
          </a:p>
          <a:p>
            <a:pPr marL="457200" lvl="1" indent="0">
              <a:buNone/>
            </a:pPr>
            <a:r>
              <a:rPr lang="fr-FR" sz="9600" b="0" i="0" dirty="0">
                <a:solidFill>
                  <a:schemeClr val="tx1"/>
                </a:solidFill>
                <a:effectLst/>
                <a:latin typeface="Ubuntu Mono"/>
              </a:rPr>
              <a:t>res_3 = </a:t>
            </a:r>
            <a:r>
              <a:rPr lang="fr-FR" sz="9600" b="0" i="0" dirty="0" err="1">
                <a:solidFill>
                  <a:srgbClr val="FF0000"/>
                </a:solidFill>
                <a:effectLst/>
                <a:latin typeface="Ubuntu Mono"/>
              </a:rPr>
              <a:t>tmp</a:t>
            </a:r>
            <a:r>
              <a:rPr lang="fr-FR" sz="9600" b="0" i="0" dirty="0">
                <a:solidFill>
                  <a:srgbClr val="FF0000"/>
                </a:solidFill>
                <a:effectLst/>
                <a:latin typeface="Ubuntu Mono"/>
              </a:rPr>
              <a:t> + res_2;</a:t>
            </a:r>
          </a:p>
          <a:p>
            <a:pPr marL="457200" lvl="1" indent="0">
              <a:buNone/>
            </a:pPr>
            <a:r>
              <a:rPr lang="fr-FR" sz="9600" b="0" i="0" dirty="0" err="1">
                <a:effectLst/>
                <a:latin typeface="Ubuntu Mono"/>
              </a:rPr>
              <a:t>cond</a:t>
            </a:r>
            <a:r>
              <a:rPr lang="fr-FR" sz="9600" b="0" i="0" dirty="0">
                <a:effectLst/>
                <a:latin typeface="Ubuntu Mono"/>
              </a:rPr>
              <a:t> = res_3 != 1;</a:t>
            </a:r>
          </a:p>
          <a:p>
            <a:pPr marL="0" indent="0">
              <a:buNone/>
            </a:pPr>
            <a:r>
              <a:rPr lang="fr-FR" sz="9600" b="0" i="0" dirty="0">
                <a:effectLst/>
                <a:latin typeface="Ubuntu Mono"/>
              </a:rPr>
              <a:t>} </a:t>
            </a:r>
            <a:r>
              <a:rPr lang="fr-FR" sz="9600" b="1" i="0" dirty="0" err="1">
                <a:effectLst/>
                <a:latin typeface="Ubuntu Mono"/>
              </a:rPr>
              <a:t>while</a:t>
            </a:r>
            <a:r>
              <a:rPr lang="fr-FR" sz="9600" b="1" i="0" dirty="0">
                <a:effectLst/>
                <a:latin typeface="Ubuntu Mono"/>
              </a:rPr>
              <a:t> </a:t>
            </a:r>
            <a:r>
              <a:rPr lang="fr-FR" sz="9600" b="0" i="0" dirty="0">
                <a:effectLst/>
                <a:latin typeface="Ubuntu Mono"/>
              </a:rPr>
              <a:t>(</a:t>
            </a:r>
            <a:r>
              <a:rPr lang="fr-FR" sz="9600" b="0" i="0" dirty="0" err="1">
                <a:effectLst/>
                <a:latin typeface="Ubuntu Mono"/>
              </a:rPr>
              <a:t>cond</a:t>
            </a:r>
            <a:r>
              <a:rPr lang="fr-FR" sz="9600" b="0" i="0" dirty="0">
                <a:effectLst/>
                <a:latin typeface="Ubuntu Mono"/>
              </a:rPr>
              <a:t>);</a:t>
            </a:r>
          </a:p>
          <a:p>
            <a:pPr marL="0" indent="0">
              <a:buNone/>
            </a:pPr>
            <a:r>
              <a:rPr lang="fr-FR" sz="9600" b="0" i="0" dirty="0">
                <a:effectLst/>
                <a:latin typeface="Ubuntu Mono"/>
              </a:rPr>
              <a:t>out1 = res_3 + 1;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7F6265-4A8C-4D9F-A9E6-9A5E96D95E3B}"/>
              </a:ext>
            </a:extLst>
          </p:cNvPr>
          <p:cNvSpPr txBox="1"/>
          <p:nvPr/>
        </p:nvSpPr>
        <p:spPr>
          <a:xfrm>
            <a:off x="360610" y="1796725"/>
            <a:ext cx="3472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ADDERs: (1 delay unit) for comparisons, sums and subtractions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MULTs: (2 delay units) for multiplications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69F8F53-6437-4F83-BDC6-8E8233F62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21783"/>
              </p:ext>
            </p:extLst>
          </p:nvPr>
        </p:nvGraphicFramePr>
        <p:xfrm>
          <a:off x="9337182" y="90152"/>
          <a:ext cx="2640170" cy="667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Operation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Delay </a:t>
                      </a:r>
                      <a:r>
                        <a:rPr lang="it-IT" dirty="0" err="1"/>
                        <a:t>units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7355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74392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13628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2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27381800-2256-455C-B611-C7752015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Graph</a:t>
            </a:r>
            <a:endParaRPr lang="it-IT" dirty="0"/>
          </a:p>
        </p:txBody>
      </p:sp>
      <p:graphicFrame>
        <p:nvGraphicFramePr>
          <p:cNvPr id="39" name="Tabella 38">
            <a:extLst>
              <a:ext uri="{FF2B5EF4-FFF2-40B4-BE49-F238E27FC236}">
                <a16:creationId xmlns:a16="http://schemas.microsoft.com/office/drawing/2014/main" id="{CCB80B67-C86A-4905-BD57-33F24D46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03002"/>
              </p:ext>
            </p:extLst>
          </p:nvPr>
        </p:nvGraphicFramePr>
        <p:xfrm>
          <a:off x="9362940" y="94127"/>
          <a:ext cx="2640170" cy="674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36381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Operation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Delay </a:t>
                      </a:r>
                      <a:r>
                        <a:rPr lang="it-IT" sz="1600" dirty="0" err="1"/>
                        <a:t>units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4515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res_1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res_2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tmp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7355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res_3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7439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cond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1362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28259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86703DE-E2FF-4895-91D0-547391B7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19" y="87777"/>
            <a:ext cx="6281136" cy="674037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6ECFF0B-40E1-4CCB-9941-F1A572C2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0" y="1324747"/>
            <a:ext cx="2500025" cy="5450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res_1 = a *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do{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res_2 = PHI&lt;…&gt;;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t1 = a +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t2 = c + 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t3 = t1 * t2;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t4 = t3 * t2;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t5 = a –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t6 = c – 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t7 = t5 + t6;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t8 = a *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t9 = c * 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t10 = t8 * t9;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t11 = t4 + t7;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</a:t>
            </a:r>
            <a:r>
              <a:rPr lang="fr-FR" sz="1700" dirty="0" err="1">
                <a:latin typeface="Ubuntu Mono"/>
              </a:rPr>
              <a:t>tmp</a:t>
            </a:r>
            <a:r>
              <a:rPr lang="fr-FR" sz="1700" dirty="0">
                <a:latin typeface="Ubuntu Mono"/>
              </a:rPr>
              <a:t> = t10 + t11;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res_3 = </a:t>
            </a:r>
            <a:r>
              <a:rPr lang="fr-FR" sz="1700" dirty="0" err="1">
                <a:latin typeface="Ubuntu Mono"/>
              </a:rPr>
              <a:t>tmp</a:t>
            </a:r>
            <a:r>
              <a:rPr lang="fr-FR" sz="1700" dirty="0">
                <a:latin typeface="Ubuntu Mono"/>
              </a:rPr>
              <a:t> + res_2;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</a:t>
            </a:r>
            <a:r>
              <a:rPr lang="fr-FR" sz="1700" dirty="0" err="1">
                <a:latin typeface="Ubuntu Mono"/>
              </a:rPr>
              <a:t>cond</a:t>
            </a:r>
            <a:r>
              <a:rPr lang="fr-FR" sz="1700" dirty="0">
                <a:latin typeface="Ubuntu Mono"/>
              </a:rPr>
              <a:t> = res_3 != 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} </a:t>
            </a:r>
            <a:r>
              <a:rPr lang="fr-FR" sz="1700" dirty="0" err="1">
                <a:latin typeface="Ubuntu Mono"/>
              </a:rPr>
              <a:t>while</a:t>
            </a:r>
            <a:r>
              <a:rPr lang="fr-FR" sz="1700" dirty="0">
                <a:latin typeface="Ubuntu Mono"/>
              </a:rPr>
              <a:t> (</a:t>
            </a:r>
            <a:r>
              <a:rPr lang="fr-FR" sz="1700" dirty="0" err="1">
                <a:latin typeface="Ubuntu Mono"/>
              </a:rPr>
              <a:t>cond</a:t>
            </a:r>
            <a:r>
              <a:rPr lang="fr-FR" sz="1700" dirty="0">
                <a:latin typeface="Ubuntu Mono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out1 = res_3 + 1;</a:t>
            </a:r>
          </a:p>
        </p:txBody>
      </p:sp>
    </p:spTree>
    <p:extLst>
      <p:ext uri="{BB962C8B-B14F-4D97-AF65-F5344CB8AC3E}">
        <p14:creationId xmlns:p14="http://schemas.microsoft.com/office/powerpoint/2010/main" val="20980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27381800-2256-455C-B611-C7752015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Encoding</a:t>
            </a:r>
            <a:endParaRPr lang="it-IT" dirty="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6BF93D1-31FA-41DF-BA65-1325F38F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52477"/>
              </p:ext>
            </p:extLst>
          </p:nvPr>
        </p:nvGraphicFramePr>
        <p:xfrm>
          <a:off x="9362940" y="94127"/>
          <a:ext cx="2640170" cy="674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36381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Operation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Delay </a:t>
                      </a:r>
                      <a:r>
                        <a:rPr lang="it-IT" sz="1600" dirty="0" err="1"/>
                        <a:t>units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4515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7355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7439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1362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28259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D11D2088-FA50-4D10-B112-DED246DC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19" y="94127"/>
            <a:ext cx="6281136" cy="674037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07C9283-62BC-4E12-A2BA-F676215A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0" y="1324747"/>
            <a:ext cx="2500025" cy="5450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1: res_1 = a *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do{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2: res_2 = PHI&lt;…&gt;;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3: t1 = a +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4: t2 = c + 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5: t3 = t1 * t2;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6: t4 = t3 * t2;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7: t5 = a –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8: t6 = c – 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9: t7 = t5 + t6;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10: t8 = a *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11: t9 = c * 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12: t10 = t8 * t9;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13: t11 = t4 + t7;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14: </a:t>
            </a:r>
            <a:r>
              <a:rPr lang="fr-FR" sz="1700" dirty="0" err="1">
                <a:latin typeface="Ubuntu Mono"/>
              </a:rPr>
              <a:t>tmp</a:t>
            </a:r>
            <a:r>
              <a:rPr lang="fr-FR" sz="1700" dirty="0">
                <a:latin typeface="Ubuntu Mono"/>
              </a:rPr>
              <a:t> = t10 + t11;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15: res_3 = </a:t>
            </a:r>
            <a:r>
              <a:rPr lang="fr-FR" sz="1700" dirty="0" err="1">
                <a:latin typeface="Ubuntu Mono"/>
              </a:rPr>
              <a:t>tmp</a:t>
            </a:r>
            <a:r>
              <a:rPr lang="fr-FR" sz="1700" dirty="0">
                <a:latin typeface="Ubuntu Mono"/>
              </a:rPr>
              <a:t> + res_2;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    16: </a:t>
            </a:r>
            <a:r>
              <a:rPr lang="fr-FR" sz="1700" dirty="0" err="1">
                <a:latin typeface="Ubuntu Mono"/>
              </a:rPr>
              <a:t>cond</a:t>
            </a:r>
            <a:r>
              <a:rPr lang="fr-FR" sz="1700" dirty="0">
                <a:latin typeface="Ubuntu Mono"/>
              </a:rPr>
              <a:t> = res_3 != 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} </a:t>
            </a:r>
            <a:r>
              <a:rPr lang="fr-FR" sz="1700" dirty="0" err="1">
                <a:latin typeface="Ubuntu Mono"/>
              </a:rPr>
              <a:t>while</a:t>
            </a:r>
            <a:r>
              <a:rPr lang="fr-FR" sz="1700" dirty="0">
                <a:latin typeface="Ubuntu Mono"/>
              </a:rPr>
              <a:t> (</a:t>
            </a:r>
            <a:r>
              <a:rPr lang="fr-FR" sz="1700" dirty="0" err="1">
                <a:latin typeface="Ubuntu Mono"/>
              </a:rPr>
              <a:t>cond</a:t>
            </a:r>
            <a:r>
              <a:rPr lang="fr-FR" sz="1700" dirty="0">
                <a:latin typeface="Ubuntu Mono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latin typeface="Ubuntu Mono"/>
              </a:rPr>
              <a:t>17: out1 = res_3 + 1;</a:t>
            </a:r>
          </a:p>
        </p:txBody>
      </p:sp>
    </p:spTree>
    <p:extLst>
      <p:ext uri="{BB962C8B-B14F-4D97-AF65-F5344CB8AC3E}">
        <p14:creationId xmlns:p14="http://schemas.microsoft.com/office/powerpoint/2010/main" val="372898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199D4-CA2F-47DC-9BA6-DAE6EFF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combinatorial</a:t>
            </a:r>
            <a:r>
              <a:rPr lang="it-IT" dirty="0"/>
              <a:t> </a:t>
            </a:r>
            <a:r>
              <a:rPr lang="it-IT" dirty="0" err="1"/>
              <a:t>cycles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F428B-B7FB-44D1-9EF0-B8E2DD8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input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cycles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flip</a:t>
            </a:r>
            <a:r>
              <a:rPr lang="it-IT" dirty="0"/>
              <a:t> flop.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some </a:t>
            </a:r>
            <a:r>
              <a:rPr lang="it-IT" dirty="0" err="1"/>
              <a:t>cyclic</a:t>
            </a:r>
            <a:r>
              <a:rPr lang="it-IT" dirty="0"/>
              <a:t> </a:t>
            </a:r>
            <a:r>
              <a:rPr lang="it-IT" dirty="0" err="1"/>
              <a:t>combinatorial</a:t>
            </a:r>
            <a:r>
              <a:rPr lang="it-IT" dirty="0"/>
              <a:t> </a:t>
            </a:r>
            <a:r>
              <a:rPr lang="it-IT" dirty="0" err="1"/>
              <a:t>parts</a:t>
            </a:r>
            <a:r>
              <a:rPr lang="it-IT" dirty="0"/>
              <a:t> in the </a:t>
            </a:r>
            <a:r>
              <a:rPr lang="it-IT" dirty="0" err="1"/>
              <a:t>circuit</a:t>
            </a:r>
            <a:r>
              <a:rPr lang="it-IT" dirty="0"/>
              <a:t>.</a:t>
            </a:r>
          </a:p>
          <a:p>
            <a:r>
              <a:rPr lang="it-IT" dirty="0"/>
              <a:t>Solution: </a:t>
            </a:r>
            <a:r>
              <a:rPr lang="it-IT" dirty="0">
                <a:solidFill>
                  <a:srgbClr val="0070C0"/>
                </a:solidFill>
              </a:rPr>
              <a:t>introduce </a:t>
            </a:r>
            <a:r>
              <a:rPr lang="it-IT" dirty="0" err="1">
                <a:solidFill>
                  <a:srgbClr val="0070C0"/>
                </a:solidFill>
              </a:rPr>
              <a:t>flip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flops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in the input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introduce 1 </a:t>
            </a:r>
            <a:r>
              <a:rPr lang="it-IT" dirty="0" err="1"/>
              <a:t>flip</a:t>
            </a:r>
            <a:r>
              <a:rPr lang="it-IT" dirty="0"/>
              <a:t> flop from </a:t>
            </a:r>
            <a:r>
              <a:rPr lang="it-IT" dirty="0" err="1"/>
              <a:t>node</a:t>
            </a:r>
            <a:r>
              <a:rPr lang="it-IT" dirty="0"/>
              <a:t> 2 to 15 and </a:t>
            </a:r>
            <a:r>
              <a:rPr lang="it-IT" dirty="0" err="1"/>
              <a:t>another</a:t>
            </a:r>
            <a:r>
              <a:rPr lang="it-IT" dirty="0"/>
              <a:t> one from </a:t>
            </a:r>
            <a:r>
              <a:rPr lang="it-IT" dirty="0" err="1"/>
              <a:t>node</a:t>
            </a:r>
            <a:r>
              <a:rPr lang="it-IT" dirty="0"/>
              <a:t> 14 to 15).</a:t>
            </a:r>
          </a:p>
        </p:txBody>
      </p:sp>
    </p:spTree>
    <p:extLst>
      <p:ext uri="{BB962C8B-B14F-4D97-AF65-F5344CB8AC3E}">
        <p14:creationId xmlns:p14="http://schemas.microsoft.com/office/powerpoint/2010/main" val="18680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2A29BBF-299F-4923-8C68-3F8A4D57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771" y="1122362"/>
            <a:ext cx="9579429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apply retiming and get the scheduling of a simple code</a:t>
            </a:r>
          </a:p>
        </p:txBody>
      </p:sp>
    </p:spTree>
    <p:extLst>
      <p:ext uri="{BB962C8B-B14F-4D97-AF65-F5344CB8AC3E}">
        <p14:creationId xmlns:p14="http://schemas.microsoft.com/office/powerpoint/2010/main" val="240031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EE75-13A4-496B-9428-E85F014D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6375" cy="1325563"/>
          </a:xfrm>
        </p:spPr>
        <p:txBody>
          <a:bodyPr/>
          <a:lstStyle/>
          <a:p>
            <a:r>
              <a:rPr lang="it-IT" dirty="0"/>
              <a:t>New input </a:t>
            </a:r>
            <a:r>
              <a:rPr lang="it-IT" dirty="0" err="1"/>
              <a:t>graph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08B408-0551-41A4-B3DE-7A952262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80" y="117630"/>
            <a:ext cx="6281136" cy="674037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D8191DB-82EB-47C6-A39A-EE29BF56821B}"/>
              </a:ext>
            </a:extLst>
          </p:cNvPr>
          <p:cNvCxnSpPr>
            <a:cxnSpLocks/>
          </p:cNvCxnSpPr>
          <p:nvPr/>
        </p:nvCxnSpPr>
        <p:spPr>
          <a:xfrm>
            <a:off x="8162925" y="4524375"/>
            <a:ext cx="109538" cy="3762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3381CE6-6DD1-4A85-93EF-9DDBF745081E}"/>
              </a:ext>
            </a:extLst>
          </p:cNvPr>
          <p:cNvCxnSpPr>
            <a:cxnSpLocks/>
          </p:cNvCxnSpPr>
          <p:nvPr/>
        </p:nvCxnSpPr>
        <p:spPr>
          <a:xfrm flipH="1">
            <a:off x="6335823" y="4567238"/>
            <a:ext cx="179277" cy="3333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4999B7-50ED-4E17-B148-1E3128132E76}"/>
              </a:ext>
            </a:extLst>
          </p:cNvPr>
          <p:cNvSpPr txBox="1"/>
          <p:nvPr/>
        </p:nvSpPr>
        <p:spPr>
          <a:xfrm>
            <a:off x="1023534" y="2108261"/>
            <a:ext cx="1883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NEW FLIP FLOPS</a:t>
            </a: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INTRODUCED</a:t>
            </a:r>
          </a:p>
        </p:txBody>
      </p:sp>
    </p:spTree>
    <p:extLst>
      <p:ext uri="{BB962C8B-B14F-4D97-AF65-F5344CB8AC3E}">
        <p14:creationId xmlns:p14="http://schemas.microsoft.com/office/powerpoint/2010/main" val="341141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27381800-2256-455C-B611-C7752015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Input file Format (1/2)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6BF93D1-31FA-41DF-BA65-1325F38F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24520"/>
              </p:ext>
            </p:extLst>
          </p:nvPr>
        </p:nvGraphicFramePr>
        <p:xfrm>
          <a:off x="9362940" y="94127"/>
          <a:ext cx="2640170" cy="674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36381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Operation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Delay </a:t>
                      </a:r>
                      <a:r>
                        <a:rPr lang="it-IT" sz="1600" dirty="0" err="1"/>
                        <a:t>units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4515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7355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7439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13628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28259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AD8D4E3-6E33-47FB-B630-E1BCD5D9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6251" cy="2365375"/>
          </a:xfrm>
        </p:spPr>
        <p:txBody>
          <a:bodyPr/>
          <a:lstStyle/>
          <a:p>
            <a:r>
              <a:rPr lang="it-IT" dirty="0"/>
              <a:t>For the first line take the delay </a:t>
            </a:r>
            <a:r>
              <a:rPr lang="it-IT" dirty="0" err="1"/>
              <a:t>units</a:t>
            </a:r>
            <a:r>
              <a:rPr lang="it-IT" dirty="0"/>
              <a:t> of the </a:t>
            </a:r>
            <a:r>
              <a:rPr lang="it-IT" dirty="0" err="1"/>
              <a:t>operations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and </a:t>
            </a:r>
            <a:r>
              <a:rPr lang="it-IT" dirty="0" err="1"/>
              <a:t>separated</a:t>
            </a:r>
            <a:r>
              <a:rPr lang="it-IT" dirty="0"/>
              <a:t> by a </a:t>
            </a:r>
            <a:r>
              <a:rPr lang="it-IT" dirty="0" err="1"/>
              <a:t>space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  0 2 0 1 1 2 2 1 1 1 2 2 2 1 1 1 1 1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0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27381800-2256-455C-B611-C7752015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Input file Format (2/2)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A1766DD-D7F3-4FE9-BDC7-5A59D67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7100" cy="2365375"/>
          </a:xfrm>
        </p:spPr>
        <p:txBody>
          <a:bodyPr>
            <a:normAutofit/>
          </a:bodyPr>
          <a:lstStyle/>
          <a:p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lines</a:t>
            </a:r>
            <a:r>
              <a:rPr lang="it-IT" dirty="0"/>
              <a:t>,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arc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separated</a:t>
            </a:r>
            <a:r>
              <a:rPr lang="it-IT" dirty="0"/>
              <a:t> by a </a:t>
            </a:r>
            <a:r>
              <a:rPr lang="it-IT" dirty="0" err="1"/>
              <a:t>space</a:t>
            </a:r>
            <a:r>
              <a:rPr lang="it-IT" dirty="0"/>
              <a:t>, </a:t>
            </a:r>
            <a:r>
              <a:rPr lang="it-IT" dirty="0" err="1"/>
              <a:t>followed</a:t>
            </a:r>
            <a:r>
              <a:rPr lang="it-IT" dirty="0"/>
              <a:t> by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flip</a:t>
            </a:r>
            <a:r>
              <a:rPr lang="it-IT" dirty="0"/>
              <a:t> </a:t>
            </a:r>
            <a:r>
              <a:rPr lang="it-IT" dirty="0" err="1"/>
              <a:t>flops</a:t>
            </a:r>
            <a:r>
              <a:rPr lang="it-IT" dirty="0"/>
              <a:t> of the </a:t>
            </a:r>
            <a:r>
              <a:rPr lang="it-IT" dirty="0" err="1"/>
              <a:t>arc</a:t>
            </a:r>
            <a:endParaRPr lang="it-IT" dirty="0"/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9EC782-4883-492B-9A6E-ADBC072862EE}"/>
              </a:ext>
            </a:extLst>
          </p:cNvPr>
          <p:cNvSpPr txBox="1"/>
          <p:nvPr/>
        </p:nvSpPr>
        <p:spPr>
          <a:xfrm>
            <a:off x="838200" y="3880298"/>
            <a:ext cx="172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0 1 0</a:t>
            </a:r>
          </a:p>
          <a:p>
            <a:r>
              <a:rPr lang="it-IT" sz="2000" dirty="0"/>
              <a:t>1 2 0</a:t>
            </a:r>
          </a:p>
          <a:p>
            <a:r>
              <a:rPr lang="it-IT" sz="2000" dirty="0"/>
              <a:t>1 3 0</a:t>
            </a:r>
          </a:p>
          <a:p>
            <a:r>
              <a:rPr lang="it-IT" sz="2000" dirty="0"/>
              <a:t>1 4 0</a:t>
            </a:r>
          </a:p>
          <a:p>
            <a:r>
              <a:rPr lang="it-IT" sz="2000" dirty="0"/>
              <a:t>1 7 0</a:t>
            </a:r>
          </a:p>
          <a:p>
            <a:r>
              <a:rPr lang="it-IT" sz="2000" dirty="0"/>
              <a:t>1 8 0</a:t>
            </a:r>
          </a:p>
          <a:p>
            <a:r>
              <a:rPr lang="it-IT" sz="2000" dirty="0"/>
              <a:t>1 10 0</a:t>
            </a:r>
          </a:p>
          <a:p>
            <a:r>
              <a:rPr lang="it-IT" sz="2000" dirty="0"/>
              <a:t>1 11 0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2 15 1</a:t>
            </a:r>
          </a:p>
          <a:p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2A09EC-1562-47BD-B239-E1FEC5BD1C18}"/>
              </a:ext>
            </a:extLst>
          </p:cNvPr>
          <p:cNvSpPr txBox="1"/>
          <p:nvPr/>
        </p:nvSpPr>
        <p:spPr>
          <a:xfrm>
            <a:off x="2169127" y="3880298"/>
            <a:ext cx="9492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3 5 0</a:t>
            </a:r>
          </a:p>
          <a:p>
            <a:r>
              <a:rPr lang="it-IT" sz="2000" dirty="0"/>
              <a:t>4 5 0</a:t>
            </a:r>
          </a:p>
          <a:p>
            <a:r>
              <a:rPr lang="it-IT" sz="2000" dirty="0"/>
              <a:t>4 6 0</a:t>
            </a:r>
          </a:p>
          <a:p>
            <a:r>
              <a:rPr lang="it-IT" sz="2000" dirty="0"/>
              <a:t>5 6 0</a:t>
            </a:r>
          </a:p>
          <a:p>
            <a:r>
              <a:rPr lang="it-IT" sz="2000" dirty="0"/>
              <a:t>6 13 0</a:t>
            </a:r>
          </a:p>
          <a:p>
            <a:r>
              <a:rPr lang="it-IT" sz="2000" dirty="0"/>
              <a:t>7 9 0</a:t>
            </a:r>
          </a:p>
          <a:p>
            <a:r>
              <a:rPr lang="it-IT" sz="2000" dirty="0"/>
              <a:t>8 9 0</a:t>
            </a:r>
          </a:p>
          <a:p>
            <a:r>
              <a:rPr lang="it-IT" sz="2000" dirty="0"/>
              <a:t>9 13 0</a:t>
            </a:r>
          </a:p>
          <a:p>
            <a:r>
              <a:rPr lang="it-IT" sz="2000" dirty="0"/>
              <a:t>10 12 0</a:t>
            </a:r>
          </a:p>
          <a:p>
            <a:endParaRPr lang="it-IT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FFE66A-E87B-492C-AB36-BDC88148CCB4}"/>
              </a:ext>
            </a:extLst>
          </p:cNvPr>
          <p:cNvSpPr txBox="1"/>
          <p:nvPr/>
        </p:nvSpPr>
        <p:spPr>
          <a:xfrm>
            <a:off x="3596336" y="3880298"/>
            <a:ext cx="9492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11 12 0</a:t>
            </a:r>
          </a:p>
          <a:p>
            <a:r>
              <a:rPr lang="it-IT" sz="2000" dirty="0"/>
              <a:t>12 14 0</a:t>
            </a:r>
          </a:p>
          <a:p>
            <a:r>
              <a:rPr lang="it-IT" sz="2000" dirty="0"/>
              <a:t>13 14 0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14 15 1</a:t>
            </a:r>
          </a:p>
          <a:p>
            <a:r>
              <a:rPr lang="it-IT" sz="2000" dirty="0"/>
              <a:t>15 2 0</a:t>
            </a:r>
          </a:p>
          <a:p>
            <a:r>
              <a:rPr lang="it-IT" sz="2000" dirty="0"/>
              <a:t>15 16 0</a:t>
            </a:r>
          </a:p>
          <a:p>
            <a:r>
              <a:rPr lang="it-IT" sz="2000" dirty="0"/>
              <a:t>15 17 0</a:t>
            </a:r>
          </a:p>
          <a:p>
            <a:r>
              <a:rPr lang="it-IT" sz="2000" dirty="0"/>
              <a:t>16 2 0</a:t>
            </a:r>
          </a:p>
          <a:p>
            <a:r>
              <a:rPr lang="it-IT" sz="2000" dirty="0"/>
              <a:t>16 3 0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5B2593-894B-4C7B-9DE3-0E6A9E657EB8}"/>
              </a:ext>
            </a:extLst>
          </p:cNvPr>
          <p:cNvSpPr txBox="1"/>
          <p:nvPr/>
        </p:nvSpPr>
        <p:spPr>
          <a:xfrm>
            <a:off x="5202149" y="3880298"/>
            <a:ext cx="9492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16 4 0</a:t>
            </a:r>
          </a:p>
          <a:p>
            <a:r>
              <a:rPr lang="it-IT" sz="2000" dirty="0"/>
              <a:t>16 7 0</a:t>
            </a:r>
          </a:p>
          <a:p>
            <a:r>
              <a:rPr lang="it-IT" sz="2000" dirty="0"/>
              <a:t>16 8 0</a:t>
            </a:r>
          </a:p>
          <a:p>
            <a:r>
              <a:rPr lang="it-IT" sz="2000" dirty="0"/>
              <a:t>16 10 0</a:t>
            </a:r>
          </a:p>
          <a:p>
            <a:r>
              <a:rPr lang="it-IT" sz="2000" dirty="0"/>
              <a:t>16 11 0</a:t>
            </a:r>
          </a:p>
          <a:p>
            <a:r>
              <a:rPr lang="it-IT" sz="2000" dirty="0"/>
              <a:t>16 17 0</a:t>
            </a:r>
          </a:p>
          <a:p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327EAC-7859-429F-8F07-793869DE3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80" y="117630"/>
            <a:ext cx="6281136" cy="674037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9E254F1-D8F1-4BD4-B0D2-6D535308F67B}"/>
              </a:ext>
            </a:extLst>
          </p:cNvPr>
          <p:cNvCxnSpPr>
            <a:cxnSpLocks/>
          </p:cNvCxnSpPr>
          <p:nvPr/>
        </p:nvCxnSpPr>
        <p:spPr>
          <a:xfrm>
            <a:off x="9509125" y="4524375"/>
            <a:ext cx="109538" cy="3762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FC657C-8BB7-4F99-813D-C43141B12392}"/>
              </a:ext>
            </a:extLst>
          </p:cNvPr>
          <p:cNvCxnSpPr>
            <a:cxnSpLocks/>
          </p:cNvCxnSpPr>
          <p:nvPr/>
        </p:nvCxnSpPr>
        <p:spPr>
          <a:xfrm flipH="1">
            <a:off x="7682023" y="4567238"/>
            <a:ext cx="179277" cy="3333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52C54AF-A86C-4D4A-A983-EE32147A8712}"/>
              </a:ext>
            </a:extLst>
          </p:cNvPr>
          <p:cNvCxnSpPr>
            <a:cxnSpLocks/>
          </p:cNvCxnSpPr>
          <p:nvPr/>
        </p:nvCxnSpPr>
        <p:spPr>
          <a:xfrm flipH="1" flipV="1">
            <a:off x="1413436" y="4103598"/>
            <a:ext cx="837126" cy="5795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25FB50D9-C143-44DC-8812-949035C313AD}"/>
              </a:ext>
            </a:extLst>
          </p:cNvPr>
          <p:cNvSpPr/>
          <p:nvPr/>
        </p:nvSpPr>
        <p:spPr>
          <a:xfrm>
            <a:off x="2096016" y="4567238"/>
            <a:ext cx="2331076" cy="207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can be </a:t>
            </a:r>
            <a:r>
              <a:rPr lang="it-IT" dirty="0" err="1"/>
              <a:t>whatever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replaced</a:t>
            </a:r>
            <a:r>
              <a:rPr lang="it-IT" dirty="0"/>
              <a:t> with the control steps </a:t>
            </a:r>
            <a:r>
              <a:rPr lang="it-IT" dirty="0" err="1"/>
              <a:t>number</a:t>
            </a:r>
            <a:r>
              <a:rPr lang="it-IT" dirty="0"/>
              <a:t> in input</a:t>
            </a:r>
          </a:p>
        </p:txBody>
      </p:sp>
    </p:spTree>
    <p:extLst>
      <p:ext uri="{BB962C8B-B14F-4D97-AF65-F5344CB8AC3E}">
        <p14:creationId xmlns:p14="http://schemas.microsoft.com/office/powerpoint/2010/main" val="28732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199D4-CA2F-47DC-9BA6-DAE6EFF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F428B-B7FB-44D1-9EF0-B8E2DD8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minimum clock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 to </a:t>
            </a:r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circuit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introducing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flip</a:t>
            </a:r>
            <a:r>
              <a:rPr lang="it-IT" dirty="0"/>
              <a:t> </a:t>
            </a:r>
            <a:r>
              <a:rPr lang="it-IT" dirty="0" err="1"/>
              <a:t>flops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9 (sum of the </a:t>
            </a:r>
            <a:r>
              <a:rPr lang="it-IT" dirty="0" err="1"/>
              <a:t>delays</a:t>
            </a:r>
            <a:r>
              <a:rPr lang="it-IT" dirty="0"/>
              <a:t> of the </a:t>
            </a:r>
            <a:r>
              <a:rPr lang="it-IT" dirty="0" err="1"/>
              <a:t>nodes</a:t>
            </a:r>
            <a:r>
              <a:rPr lang="it-IT" dirty="0"/>
              <a:t> of the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0-1-3-5-6-13-14)</a:t>
            </a:r>
          </a:p>
          <a:p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reduce the clock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u="sng" dirty="0"/>
              <a:t>negative </a:t>
            </a:r>
            <a:r>
              <a:rPr lang="it-IT" u="sng" dirty="0" err="1"/>
              <a:t>cycles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in the </a:t>
            </a:r>
            <a:r>
              <a:rPr lang="it-IT" dirty="0" err="1"/>
              <a:t>pC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r>
              <a:rPr lang="it-IT" dirty="0"/>
              <a:t>Solution: </a:t>
            </a:r>
            <a:r>
              <a:rPr lang="it-IT" dirty="0">
                <a:solidFill>
                  <a:srgbClr val="0070C0"/>
                </a:solidFill>
              </a:rPr>
              <a:t>introduce </a:t>
            </a:r>
            <a:r>
              <a:rPr lang="it-IT" dirty="0" err="1">
                <a:solidFill>
                  <a:srgbClr val="0070C0"/>
                </a:solidFill>
              </a:rPr>
              <a:t>flip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flops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in the input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Adding</a:t>
            </a:r>
            <a:r>
              <a:rPr lang="it-IT" dirty="0"/>
              <a:t> 1 </a:t>
            </a:r>
            <a:r>
              <a:rPr lang="it-IT" dirty="0" err="1"/>
              <a:t>flip</a:t>
            </a:r>
            <a:r>
              <a:rPr lang="it-IT" dirty="0"/>
              <a:t> flop in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arcs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backwards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16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sufficient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a clock </a:t>
            </a:r>
            <a:r>
              <a:rPr lang="it-IT" dirty="0" err="1"/>
              <a:t>duration</a:t>
            </a:r>
            <a:r>
              <a:rPr lang="it-IT" dirty="0"/>
              <a:t> of 8 delay </a:t>
            </a:r>
            <a:r>
              <a:rPr lang="it-IT" dirty="0" err="1"/>
              <a:t>units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3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C6AAB-5058-44F3-801A-2B36CCBC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input file: while8.txt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879CDA-C5F0-4A4B-9052-1BBE7D7B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557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0 2 0 1 1 2 2 1 1 1 2 2 2 1 1 1 1 1</a:t>
            </a:r>
          </a:p>
          <a:p>
            <a:pPr marL="0" indent="0">
              <a:buNone/>
            </a:pPr>
            <a:r>
              <a:rPr lang="it-IT" sz="2000" dirty="0"/>
              <a:t>0 1 0</a:t>
            </a:r>
          </a:p>
          <a:p>
            <a:pPr marL="0" indent="0">
              <a:buNone/>
            </a:pPr>
            <a:r>
              <a:rPr lang="it-IT" sz="2000" dirty="0"/>
              <a:t>1 2 0</a:t>
            </a:r>
          </a:p>
          <a:p>
            <a:pPr marL="0" indent="0">
              <a:buNone/>
            </a:pPr>
            <a:r>
              <a:rPr lang="it-IT" sz="2000" dirty="0"/>
              <a:t>1 3 0</a:t>
            </a:r>
          </a:p>
          <a:p>
            <a:pPr marL="0" indent="0">
              <a:buNone/>
            </a:pPr>
            <a:r>
              <a:rPr lang="it-IT" sz="2000" dirty="0"/>
              <a:t>1 4 0</a:t>
            </a:r>
          </a:p>
          <a:p>
            <a:pPr marL="0" indent="0">
              <a:buNone/>
            </a:pPr>
            <a:r>
              <a:rPr lang="it-IT" sz="2000" dirty="0"/>
              <a:t>1 7 0</a:t>
            </a:r>
          </a:p>
          <a:p>
            <a:pPr marL="0" indent="0">
              <a:buNone/>
            </a:pPr>
            <a:r>
              <a:rPr lang="it-IT" sz="2000" dirty="0"/>
              <a:t>1 8 0</a:t>
            </a:r>
          </a:p>
          <a:p>
            <a:pPr marL="0" indent="0">
              <a:buNone/>
            </a:pPr>
            <a:r>
              <a:rPr lang="it-IT" sz="2000" dirty="0"/>
              <a:t>1 10 0</a:t>
            </a:r>
          </a:p>
          <a:p>
            <a:pPr marL="0" indent="0">
              <a:buNone/>
            </a:pPr>
            <a:r>
              <a:rPr lang="it-IT" sz="2000" dirty="0"/>
              <a:t>1 11 0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2 15 1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FEE997-1249-4750-B86D-B3F5FA2B2A69}"/>
              </a:ext>
            </a:extLst>
          </p:cNvPr>
          <p:cNvSpPr txBox="1"/>
          <p:nvPr/>
        </p:nvSpPr>
        <p:spPr>
          <a:xfrm>
            <a:off x="5402889" y="1690688"/>
            <a:ext cx="94929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3 5 0</a:t>
            </a:r>
          </a:p>
          <a:p>
            <a:r>
              <a:rPr lang="it-IT" sz="2000" dirty="0"/>
              <a:t>4 5 0</a:t>
            </a:r>
          </a:p>
          <a:p>
            <a:r>
              <a:rPr lang="it-IT" sz="2000" dirty="0"/>
              <a:t>4 6 0</a:t>
            </a:r>
          </a:p>
          <a:p>
            <a:r>
              <a:rPr lang="it-IT" sz="2000" dirty="0"/>
              <a:t>5 6 0 </a:t>
            </a:r>
          </a:p>
          <a:p>
            <a:r>
              <a:rPr lang="it-IT" sz="2000" dirty="0"/>
              <a:t>6 13 0</a:t>
            </a:r>
          </a:p>
          <a:p>
            <a:r>
              <a:rPr lang="it-IT" sz="2000" dirty="0"/>
              <a:t>7 9 0</a:t>
            </a:r>
          </a:p>
          <a:p>
            <a:r>
              <a:rPr lang="it-IT" sz="2000" dirty="0"/>
              <a:t>8 9 0</a:t>
            </a:r>
          </a:p>
          <a:p>
            <a:r>
              <a:rPr lang="it-IT" sz="2000" dirty="0"/>
              <a:t>9 13 0</a:t>
            </a:r>
          </a:p>
          <a:p>
            <a:r>
              <a:rPr lang="it-IT" sz="2000" dirty="0"/>
              <a:t>10 12 0</a:t>
            </a:r>
          </a:p>
          <a:p>
            <a:r>
              <a:rPr lang="it-IT" sz="2000" dirty="0"/>
              <a:t>11 12 0</a:t>
            </a:r>
          </a:p>
          <a:p>
            <a:r>
              <a:rPr lang="it-IT" sz="2000" dirty="0"/>
              <a:t>12 14 0</a:t>
            </a:r>
          </a:p>
          <a:p>
            <a:r>
              <a:rPr lang="it-IT" sz="2000" dirty="0"/>
              <a:t>13 14 0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14 15 1</a:t>
            </a:r>
          </a:p>
          <a:p>
            <a:r>
              <a:rPr lang="it-IT" sz="2000" dirty="0"/>
              <a:t>15 2 0</a:t>
            </a:r>
          </a:p>
          <a:p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3E08F8-ABF9-4B76-B940-986D4295FBEB}"/>
              </a:ext>
            </a:extLst>
          </p:cNvPr>
          <p:cNvSpPr txBox="1"/>
          <p:nvPr/>
        </p:nvSpPr>
        <p:spPr>
          <a:xfrm>
            <a:off x="7650051" y="1690688"/>
            <a:ext cx="9492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15 16 0</a:t>
            </a:r>
          </a:p>
          <a:p>
            <a:r>
              <a:rPr lang="it-IT" sz="2000" dirty="0"/>
              <a:t>15 17 0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16 2 1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16 3 1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16 4 1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16 7 1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16 8 1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16 10 1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16 11 1</a:t>
            </a:r>
          </a:p>
          <a:p>
            <a:r>
              <a:rPr lang="it-IT" sz="2000" dirty="0"/>
              <a:t>16 17 0</a:t>
            </a:r>
          </a:p>
        </p:txBody>
      </p:sp>
    </p:spTree>
    <p:extLst>
      <p:ext uri="{BB962C8B-B14F-4D97-AF65-F5344CB8AC3E}">
        <p14:creationId xmlns:p14="http://schemas.microsoft.com/office/powerpoint/2010/main" val="284719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199D4-CA2F-47DC-9BA6-DAE6EFF2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F428B-B7FB-44D1-9EF0-B8E2DD8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Input:</a:t>
            </a:r>
          </a:p>
          <a:p>
            <a:pPr lvl="1"/>
            <a:r>
              <a:rPr lang="it-IT" dirty="0" err="1"/>
              <a:t>required</a:t>
            </a:r>
            <a:r>
              <a:rPr lang="it-IT" dirty="0"/>
              <a:t> clock </a:t>
            </a:r>
            <a:r>
              <a:rPr lang="it-IT" dirty="0" err="1"/>
              <a:t>cycles</a:t>
            </a:r>
            <a:r>
              <a:rPr lang="it-IT" dirty="0"/>
              <a:t> = 8</a:t>
            </a:r>
          </a:p>
          <a:p>
            <a:pPr lvl="1"/>
            <a:r>
              <a:rPr lang="it-IT" dirty="0"/>
              <a:t>control steps </a:t>
            </a:r>
            <a:r>
              <a:rPr lang="it-IT" dirty="0" err="1"/>
              <a:t>number</a:t>
            </a:r>
            <a:r>
              <a:rPr lang="it-IT" dirty="0"/>
              <a:t> = 1</a:t>
            </a:r>
          </a:p>
          <a:p>
            <a:pPr lvl="1"/>
            <a:r>
              <a:rPr lang="it-IT" dirty="0"/>
              <a:t>input file = input/while8.txt</a:t>
            </a:r>
          </a:p>
          <a:p>
            <a:r>
              <a:rPr lang="it-IT" dirty="0" err="1"/>
              <a:t>Command</a:t>
            </a:r>
            <a:r>
              <a:rPr lang="it-IT" dirty="0"/>
              <a:t> line </a:t>
            </a:r>
            <a:r>
              <a:rPr lang="it-IT" dirty="0" err="1"/>
              <a:t>args</a:t>
            </a:r>
            <a:r>
              <a:rPr lang="it-IT" dirty="0"/>
              <a:t>: input/while8.txt 1 8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347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C6AAB-5058-44F3-801A-2B36CCBC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879CDA-C5F0-4A4B-9052-1BBE7D7B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557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0 2 0 1 1 2 2 1 1 1 2 2 2 1 1 1 1 1 </a:t>
            </a:r>
          </a:p>
          <a:p>
            <a:pPr marL="0" indent="0">
              <a:buNone/>
            </a:pPr>
            <a:r>
              <a:rPr lang="it-IT" sz="2000" dirty="0"/>
              <a:t>0 1 0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1 2 1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1 3 1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1 4 1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1 7 1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1 8 1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1 10 1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1 11 1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2 15 1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FEE997-1249-4750-B86D-B3F5FA2B2A69}"/>
              </a:ext>
            </a:extLst>
          </p:cNvPr>
          <p:cNvSpPr txBox="1"/>
          <p:nvPr/>
        </p:nvSpPr>
        <p:spPr>
          <a:xfrm>
            <a:off x="5402889" y="1690688"/>
            <a:ext cx="94929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3 5 0</a:t>
            </a:r>
          </a:p>
          <a:p>
            <a:r>
              <a:rPr lang="it-IT" sz="2000" dirty="0"/>
              <a:t>4 5 0</a:t>
            </a:r>
          </a:p>
          <a:p>
            <a:r>
              <a:rPr lang="it-IT" sz="2000" dirty="0"/>
              <a:t>4 6 0</a:t>
            </a:r>
          </a:p>
          <a:p>
            <a:r>
              <a:rPr lang="it-IT" sz="2000" dirty="0"/>
              <a:t>5 6 0</a:t>
            </a:r>
          </a:p>
          <a:p>
            <a:r>
              <a:rPr lang="it-IT" sz="2000" dirty="0"/>
              <a:t>6 13 0</a:t>
            </a:r>
          </a:p>
          <a:p>
            <a:r>
              <a:rPr lang="it-IT" sz="2000" dirty="0"/>
              <a:t>7 9 0</a:t>
            </a:r>
          </a:p>
          <a:p>
            <a:r>
              <a:rPr lang="it-IT" sz="2000" dirty="0"/>
              <a:t>8 9 0</a:t>
            </a:r>
          </a:p>
          <a:p>
            <a:r>
              <a:rPr lang="it-IT" sz="2000" dirty="0"/>
              <a:t>9 13 0</a:t>
            </a:r>
          </a:p>
          <a:p>
            <a:r>
              <a:rPr lang="it-IT" sz="2000" dirty="0"/>
              <a:t>10 12 0</a:t>
            </a:r>
          </a:p>
          <a:p>
            <a:r>
              <a:rPr lang="it-IT" sz="2000" dirty="0"/>
              <a:t>11 12 0</a:t>
            </a:r>
          </a:p>
          <a:p>
            <a:r>
              <a:rPr lang="it-IT" sz="2000" dirty="0"/>
              <a:t>12 14 0</a:t>
            </a:r>
          </a:p>
          <a:p>
            <a:r>
              <a:rPr lang="it-IT" sz="2000" dirty="0"/>
              <a:t>13 14 0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14 15 1</a:t>
            </a:r>
          </a:p>
          <a:p>
            <a:r>
              <a:rPr lang="it-IT" sz="2000" dirty="0"/>
              <a:t>15 2 0</a:t>
            </a:r>
          </a:p>
          <a:p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3E08F8-ABF9-4B76-B940-986D4295FBEB}"/>
              </a:ext>
            </a:extLst>
          </p:cNvPr>
          <p:cNvSpPr txBox="1"/>
          <p:nvPr/>
        </p:nvSpPr>
        <p:spPr>
          <a:xfrm>
            <a:off x="7650051" y="1690688"/>
            <a:ext cx="9492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15 16 0</a:t>
            </a:r>
          </a:p>
          <a:p>
            <a:r>
              <a:rPr lang="it-IT" sz="2000" dirty="0"/>
              <a:t>15 17 0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16 2 1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16 3 1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16 4 1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16 7 1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16 8 1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16 10 1</a:t>
            </a:r>
          </a:p>
          <a:p>
            <a:r>
              <a:rPr lang="it-IT" sz="2000" dirty="0">
                <a:solidFill>
                  <a:srgbClr val="0070C0"/>
                </a:solidFill>
              </a:rPr>
              <a:t>16 11 1</a:t>
            </a:r>
          </a:p>
          <a:p>
            <a:r>
              <a:rPr lang="it-IT" sz="2000" dirty="0"/>
              <a:t>16 17 0</a:t>
            </a:r>
          </a:p>
        </p:txBody>
      </p:sp>
    </p:spTree>
    <p:extLst>
      <p:ext uri="{BB962C8B-B14F-4D97-AF65-F5344CB8AC3E}">
        <p14:creationId xmlns:p14="http://schemas.microsoft.com/office/powerpoint/2010/main" val="87975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7C07E-2114-480E-A382-CE9819DB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</a:t>
            </a:r>
            <a:r>
              <a:rPr lang="it-IT" dirty="0" err="1"/>
              <a:t>Graph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0272E1-E20C-4DB9-B1EE-B8CE9E26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12" y="89336"/>
            <a:ext cx="6281136" cy="674037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B25D7FD-0086-4B2A-987B-E00C6C8EAE5F}"/>
              </a:ext>
            </a:extLst>
          </p:cNvPr>
          <p:cNvCxnSpPr>
            <a:cxnSpLocks/>
          </p:cNvCxnSpPr>
          <p:nvPr/>
        </p:nvCxnSpPr>
        <p:spPr>
          <a:xfrm>
            <a:off x="9172257" y="4496081"/>
            <a:ext cx="109538" cy="3762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3F88ED-F0E8-410B-A2BE-84E515FF7F76}"/>
              </a:ext>
            </a:extLst>
          </p:cNvPr>
          <p:cNvCxnSpPr>
            <a:cxnSpLocks/>
          </p:cNvCxnSpPr>
          <p:nvPr/>
        </p:nvCxnSpPr>
        <p:spPr>
          <a:xfrm>
            <a:off x="6060880" y="1126969"/>
            <a:ext cx="177937" cy="2542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C12FA9-2563-417D-8EA6-9D693EF22449}"/>
              </a:ext>
            </a:extLst>
          </p:cNvPr>
          <p:cNvCxnSpPr>
            <a:cxnSpLocks/>
          </p:cNvCxnSpPr>
          <p:nvPr/>
        </p:nvCxnSpPr>
        <p:spPr>
          <a:xfrm>
            <a:off x="6848157" y="1182969"/>
            <a:ext cx="257175" cy="2555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F84E2A9-8F6E-4D96-8847-25489A2267CC}"/>
              </a:ext>
            </a:extLst>
          </p:cNvPr>
          <p:cNvCxnSpPr>
            <a:cxnSpLocks/>
          </p:cNvCxnSpPr>
          <p:nvPr/>
        </p:nvCxnSpPr>
        <p:spPr>
          <a:xfrm>
            <a:off x="7629207" y="1267106"/>
            <a:ext cx="381000" cy="1714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063E178-9BB3-4025-94AB-EA31D12DADAA}"/>
              </a:ext>
            </a:extLst>
          </p:cNvPr>
          <p:cNvCxnSpPr>
            <a:cxnSpLocks/>
          </p:cNvCxnSpPr>
          <p:nvPr/>
        </p:nvCxnSpPr>
        <p:spPr>
          <a:xfrm>
            <a:off x="8470340" y="1381247"/>
            <a:ext cx="3683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607B26C-DA50-4E29-BD35-274758DF3E45}"/>
              </a:ext>
            </a:extLst>
          </p:cNvPr>
          <p:cNvCxnSpPr>
            <a:cxnSpLocks/>
          </p:cNvCxnSpPr>
          <p:nvPr/>
        </p:nvCxnSpPr>
        <p:spPr>
          <a:xfrm flipV="1">
            <a:off x="9297477" y="1283775"/>
            <a:ext cx="419100" cy="873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2373775-27FD-45FB-BF5E-E7A7F76ADD2F}"/>
              </a:ext>
            </a:extLst>
          </p:cNvPr>
          <p:cNvCxnSpPr>
            <a:cxnSpLocks/>
          </p:cNvCxnSpPr>
          <p:nvPr/>
        </p:nvCxnSpPr>
        <p:spPr>
          <a:xfrm flipV="1">
            <a:off x="10280550" y="1225831"/>
            <a:ext cx="314107" cy="1948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0891A2F-D92A-4387-A911-6BDB3B079E25}"/>
              </a:ext>
            </a:extLst>
          </p:cNvPr>
          <p:cNvCxnSpPr>
            <a:cxnSpLocks/>
          </p:cNvCxnSpPr>
          <p:nvPr/>
        </p:nvCxnSpPr>
        <p:spPr>
          <a:xfrm flipV="1">
            <a:off x="11177263" y="1126969"/>
            <a:ext cx="164789" cy="2847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935F0FF6-C824-40F5-93DA-9CB9DCA31AD3}"/>
              </a:ext>
            </a:extLst>
          </p:cNvPr>
          <p:cNvSpPr/>
          <p:nvPr/>
        </p:nvSpPr>
        <p:spPr>
          <a:xfrm>
            <a:off x="8934075" y="0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1263B4CB-4F47-4614-999D-BF6CDA60BFF4}"/>
              </a:ext>
            </a:extLst>
          </p:cNvPr>
          <p:cNvSpPr/>
          <p:nvPr/>
        </p:nvSpPr>
        <p:spPr>
          <a:xfrm>
            <a:off x="8934075" y="67755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0702177-957F-4023-B3F0-EC4CD2BE1F41}"/>
              </a:ext>
            </a:extLst>
          </p:cNvPr>
          <p:cNvSpPr/>
          <p:nvPr/>
        </p:nvSpPr>
        <p:spPr>
          <a:xfrm>
            <a:off x="6032476" y="152596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418C88-CEED-47D3-8756-CE2E76A322F6}"/>
              </a:ext>
            </a:extLst>
          </p:cNvPr>
          <p:cNvSpPr/>
          <p:nvPr/>
        </p:nvSpPr>
        <p:spPr>
          <a:xfrm>
            <a:off x="7827744" y="152596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C4BD42C-2553-4D8D-B82D-13A397DC241A}"/>
              </a:ext>
            </a:extLst>
          </p:cNvPr>
          <p:cNvSpPr/>
          <p:nvPr/>
        </p:nvSpPr>
        <p:spPr>
          <a:xfrm>
            <a:off x="10637011" y="1527557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90948A2-6124-455A-ACCD-953D25DF11B5}"/>
              </a:ext>
            </a:extLst>
          </p:cNvPr>
          <p:cNvSpPr/>
          <p:nvPr/>
        </p:nvSpPr>
        <p:spPr>
          <a:xfrm>
            <a:off x="8736692" y="1496027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7EC0C1A9-AB70-40CD-9F5A-6283EF7C1EBC}"/>
              </a:ext>
            </a:extLst>
          </p:cNvPr>
          <p:cNvSpPr/>
          <p:nvPr/>
        </p:nvSpPr>
        <p:spPr>
          <a:xfrm>
            <a:off x="9639867" y="152596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CBA2259-212B-44AC-A87C-90CC1A9454D5}"/>
              </a:ext>
            </a:extLst>
          </p:cNvPr>
          <p:cNvSpPr/>
          <p:nvPr/>
        </p:nvSpPr>
        <p:spPr>
          <a:xfrm>
            <a:off x="11717762" y="1508094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CB2F99E-2B85-4FDA-95B5-A5B712737F64}"/>
              </a:ext>
            </a:extLst>
          </p:cNvPr>
          <p:cNvSpPr/>
          <p:nvPr/>
        </p:nvSpPr>
        <p:spPr>
          <a:xfrm>
            <a:off x="6923631" y="1500174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E3CF2F92-80DD-4994-AE63-54F47D3EC5AE}"/>
              </a:ext>
            </a:extLst>
          </p:cNvPr>
          <p:cNvSpPr/>
          <p:nvPr/>
        </p:nvSpPr>
        <p:spPr>
          <a:xfrm>
            <a:off x="8918393" y="4845233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27E6F194-D768-46A9-A58D-0D27251BCDEF}"/>
              </a:ext>
            </a:extLst>
          </p:cNvPr>
          <p:cNvSpPr/>
          <p:nvPr/>
        </p:nvSpPr>
        <p:spPr>
          <a:xfrm>
            <a:off x="9100094" y="2190979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D3B47E0-3A86-47E8-913F-23549F73E037}"/>
              </a:ext>
            </a:extLst>
          </p:cNvPr>
          <p:cNvSpPr/>
          <p:nvPr/>
        </p:nvSpPr>
        <p:spPr>
          <a:xfrm>
            <a:off x="7437945" y="2905523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77CEF1FB-73D6-45CC-A93C-C9692CBC3C88}"/>
              </a:ext>
            </a:extLst>
          </p:cNvPr>
          <p:cNvSpPr/>
          <p:nvPr/>
        </p:nvSpPr>
        <p:spPr>
          <a:xfrm>
            <a:off x="7248207" y="2197451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7398DBBF-5A8B-4913-89FB-B5575CEFCB34}"/>
              </a:ext>
            </a:extLst>
          </p:cNvPr>
          <p:cNvSpPr/>
          <p:nvPr/>
        </p:nvSpPr>
        <p:spPr>
          <a:xfrm>
            <a:off x="8648325" y="5552233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4C7467B-0099-4626-9156-2FD6BE0C9B9E}"/>
              </a:ext>
            </a:extLst>
          </p:cNvPr>
          <p:cNvSpPr/>
          <p:nvPr/>
        </p:nvSpPr>
        <p:spPr>
          <a:xfrm>
            <a:off x="8632643" y="6260070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3B43FAA7-60FB-4FE0-A7F8-C322A18F46E1}"/>
              </a:ext>
            </a:extLst>
          </p:cNvPr>
          <p:cNvSpPr/>
          <p:nvPr/>
        </p:nvSpPr>
        <p:spPr>
          <a:xfrm>
            <a:off x="11000413" y="2190979"/>
            <a:ext cx="51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07E646C5-6089-4401-BDB5-F29D6B6BF6BA}"/>
              </a:ext>
            </a:extLst>
          </p:cNvPr>
          <p:cNvSpPr/>
          <p:nvPr/>
        </p:nvSpPr>
        <p:spPr>
          <a:xfrm>
            <a:off x="8184430" y="3483265"/>
            <a:ext cx="51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43348EA-6F10-4E45-87F9-E1F50273609D}"/>
              </a:ext>
            </a:extLst>
          </p:cNvPr>
          <p:cNvSpPr/>
          <p:nvPr/>
        </p:nvSpPr>
        <p:spPr>
          <a:xfrm>
            <a:off x="9920553" y="4074748"/>
            <a:ext cx="51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B31A81A1-000F-45EE-9D6E-25D95254ED98}"/>
              </a:ext>
            </a:extLst>
          </p:cNvPr>
          <p:cNvSpPr/>
          <p:nvPr/>
        </p:nvSpPr>
        <p:spPr>
          <a:xfrm>
            <a:off x="686351" y="4299629"/>
            <a:ext cx="29794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SCHEDULING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640355-F88B-43B8-A5BD-CEFA822DB608}"/>
              </a:ext>
            </a:extLst>
          </p:cNvPr>
          <p:cNvSpPr txBox="1"/>
          <p:nvPr/>
        </p:nvSpPr>
        <p:spPr>
          <a:xfrm>
            <a:off x="1023534" y="2108261"/>
            <a:ext cx="2648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FLIP FLOP INTRODUCED</a:t>
            </a: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IN THE INPUT FILE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FA77C3-9738-4A4E-8082-74BF8E91AB8B}"/>
              </a:ext>
            </a:extLst>
          </p:cNvPr>
          <p:cNvSpPr/>
          <p:nvPr/>
        </p:nvSpPr>
        <p:spPr>
          <a:xfrm>
            <a:off x="1043314" y="310597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FLIP FLOP INTRODUCED</a:t>
            </a:r>
          </a:p>
          <a:p>
            <a:r>
              <a:rPr lang="it-IT" sz="2000" dirty="0">
                <a:solidFill>
                  <a:srgbClr val="FF0000"/>
                </a:solidFill>
              </a:rPr>
              <a:t>IN THE OUTPUT FILE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0D71C91-E755-446B-A57E-C497592E5100}"/>
              </a:ext>
            </a:extLst>
          </p:cNvPr>
          <p:cNvCxnSpPr>
            <a:cxnSpLocks/>
          </p:cNvCxnSpPr>
          <p:nvPr/>
        </p:nvCxnSpPr>
        <p:spPr>
          <a:xfrm flipH="1">
            <a:off x="7332455" y="4538944"/>
            <a:ext cx="179277" cy="3333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F3BD55C-D0D0-4824-8805-630C348272DA}"/>
              </a:ext>
            </a:extLst>
          </p:cNvPr>
          <p:cNvCxnSpPr>
            <a:cxnSpLocks/>
          </p:cNvCxnSpPr>
          <p:nvPr/>
        </p:nvCxnSpPr>
        <p:spPr>
          <a:xfrm flipH="1">
            <a:off x="6796032" y="4074748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55874869-30AA-454F-A469-9B3D85042EB7}"/>
              </a:ext>
            </a:extLst>
          </p:cNvPr>
          <p:cNvCxnSpPr>
            <a:cxnSpLocks/>
          </p:cNvCxnSpPr>
          <p:nvPr/>
        </p:nvCxnSpPr>
        <p:spPr>
          <a:xfrm flipH="1">
            <a:off x="7654585" y="4228422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B2455C64-61DE-4483-8DF0-703D74875B8E}"/>
              </a:ext>
            </a:extLst>
          </p:cNvPr>
          <p:cNvCxnSpPr>
            <a:cxnSpLocks/>
          </p:cNvCxnSpPr>
          <p:nvPr/>
        </p:nvCxnSpPr>
        <p:spPr>
          <a:xfrm flipH="1">
            <a:off x="5764212" y="4114816"/>
            <a:ext cx="334768" cy="860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E7F15CD2-F9A6-4AA0-A05F-B8E70AFFFE57}"/>
              </a:ext>
            </a:extLst>
          </p:cNvPr>
          <p:cNvCxnSpPr>
            <a:cxnSpLocks/>
          </p:cNvCxnSpPr>
          <p:nvPr/>
        </p:nvCxnSpPr>
        <p:spPr>
          <a:xfrm flipH="1">
            <a:off x="8377943" y="4259583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53624963-6030-4D72-A774-47C7DAFDC2FB}"/>
              </a:ext>
            </a:extLst>
          </p:cNvPr>
          <p:cNvCxnSpPr>
            <a:cxnSpLocks/>
          </p:cNvCxnSpPr>
          <p:nvPr/>
        </p:nvCxnSpPr>
        <p:spPr>
          <a:xfrm flipH="1">
            <a:off x="9342559" y="3788195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3D8B136E-99B5-4C36-A91A-66FE28AF69D7}"/>
              </a:ext>
            </a:extLst>
          </p:cNvPr>
          <p:cNvCxnSpPr>
            <a:cxnSpLocks/>
          </p:cNvCxnSpPr>
          <p:nvPr/>
        </p:nvCxnSpPr>
        <p:spPr>
          <a:xfrm flipH="1">
            <a:off x="10323265" y="2949966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1DBA1C61-391D-4323-8E93-1ED308BEA4B4}"/>
              </a:ext>
            </a:extLst>
          </p:cNvPr>
          <p:cNvCxnSpPr>
            <a:cxnSpLocks/>
          </p:cNvCxnSpPr>
          <p:nvPr/>
        </p:nvCxnSpPr>
        <p:spPr>
          <a:xfrm flipH="1" flipV="1">
            <a:off x="11085779" y="3811699"/>
            <a:ext cx="340728" cy="9383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5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30272E1-E20C-4DB9-B1EE-B8CE9E26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12" y="89336"/>
            <a:ext cx="6281136" cy="674037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B25D7FD-0086-4B2A-987B-E00C6C8EAE5F}"/>
              </a:ext>
            </a:extLst>
          </p:cNvPr>
          <p:cNvCxnSpPr>
            <a:cxnSpLocks/>
          </p:cNvCxnSpPr>
          <p:nvPr/>
        </p:nvCxnSpPr>
        <p:spPr>
          <a:xfrm>
            <a:off x="9172257" y="4496081"/>
            <a:ext cx="109538" cy="3762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3F88ED-F0E8-410B-A2BE-84E515FF7F76}"/>
              </a:ext>
            </a:extLst>
          </p:cNvPr>
          <p:cNvCxnSpPr>
            <a:cxnSpLocks/>
          </p:cNvCxnSpPr>
          <p:nvPr/>
        </p:nvCxnSpPr>
        <p:spPr>
          <a:xfrm>
            <a:off x="6060880" y="1126969"/>
            <a:ext cx="177937" cy="2542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C12FA9-2563-417D-8EA6-9D693EF22449}"/>
              </a:ext>
            </a:extLst>
          </p:cNvPr>
          <p:cNvCxnSpPr>
            <a:cxnSpLocks/>
          </p:cNvCxnSpPr>
          <p:nvPr/>
        </p:nvCxnSpPr>
        <p:spPr>
          <a:xfrm>
            <a:off x="6848157" y="1182969"/>
            <a:ext cx="257175" cy="2555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F84E2A9-8F6E-4D96-8847-25489A2267CC}"/>
              </a:ext>
            </a:extLst>
          </p:cNvPr>
          <p:cNvCxnSpPr>
            <a:cxnSpLocks/>
          </p:cNvCxnSpPr>
          <p:nvPr/>
        </p:nvCxnSpPr>
        <p:spPr>
          <a:xfrm>
            <a:off x="7629207" y="1267106"/>
            <a:ext cx="381000" cy="1714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063E178-9BB3-4025-94AB-EA31D12DADAA}"/>
              </a:ext>
            </a:extLst>
          </p:cNvPr>
          <p:cNvCxnSpPr>
            <a:cxnSpLocks/>
          </p:cNvCxnSpPr>
          <p:nvPr/>
        </p:nvCxnSpPr>
        <p:spPr>
          <a:xfrm>
            <a:off x="8470340" y="1381247"/>
            <a:ext cx="3683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607B26C-DA50-4E29-BD35-274758DF3E45}"/>
              </a:ext>
            </a:extLst>
          </p:cNvPr>
          <p:cNvCxnSpPr>
            <a:cxnSpLocks/>
          </p:cNvCxnSpPr>
          <p:nvPr/>
        </p:nvCxnSpPr>
        <p:spPr>
          <a:xfrm flipV="1">
            <a:off x="9297477" y="1283775"/>
            <a:ext cx="419100" cy="873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2373775-27FD-45FB-BF5E-E7A7F76ADD2F}"/>
              </a:ext>
            </a:extLst>
          </p:cNvPr>
          <p:cNvCxnSpPr>
            <a:cxnSpLocks/>
          </p:cNvCxnSpPr>
          <p:nvPr/>
        </p:nvCxnSpPr>
        <p:spPr>
          <a:xfrm flipV="1">
            <a:off x="10280550" y="1225831"/>
            <a:ext cx="314107" cy="1948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0891A2F-D92A-4387-A911-6BDB3B079E25}"/>
              </a:ext>
            </a:extLst>
          </p:cNvPr>
          <p:cNvCxnSpPr>
            <a:cxnSpLocks/>
          </p:cNvCxnSpPr>
          <p:nvPr/>
        </p:nvCxnSpPr>
        <p:spPr>
          <a:xfrm flipV="1">
            <a:off x="11177263" y="1126969"/>
            <a:ext cx="164789" cy="2847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935F0FF6-C824-40F5-93DA-9CB9DCA31AD3}"/>
              </a:ext>
            </a:extLst>
          </p:cNvPr>
          <p:cNvSpPr/>
          <p:nvPr/>
        </p:nvSpPr>
        <p:spPr>
          <a:xfrm>
            <a:off x="8934075" y="0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1263B4CB-4F47-4614-999D-BF6CDA60BFF4}"/>
              </a:ext>
            </a:extLst>
          </p:cNvPr>
          <p:cNvSpPr/>
          <p:nvPr/>
        </p:nvSpPr>
        <p:spPr>
          <a:xfrm>
            <a:off x="8934075" y="677558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0702177-957F-4023-B3F0-EC4CD2BE1F41}"/>
              </a:ext>
            </a:extLst>
          </p:cNvPr>
          <p:cNvSpPr/>
          <p:nvPr/>
        </p:nvSpPr>
        <p:spPr>
          <a:xfrm>
            <a:off x="6032476" y="152596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418C88-CEED-47D3-8756-CE2E76A322F6}"/>
              </a:ext>
            </a:extLst>
          </p:cNvPr>
          <p:cNvSpPr/>
          <p:nvPr/>
        </p:nvSpPr>
        <p:spPr>
          <a:xfrm>
            <a:off x="7827744" y="152596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C4BD42C-2553-4D8D-B82D-13A397DC241A}"/>
              </a:ext>
            </a:extLst>
          </p:cNvPr>
          <p:cNvSpPr/>
          <p:nvPr/>
        </p:nvSpPr>
        <p:spPr>
          <a:xfrm>
            <a:off x="10637011" y="1527557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90948A2-6124-455A-ACCD-953D25DF11B5}"/>
              </a:ext>
            </a:extLst>
          </p:cNvPr>
          <p:cNvSpPr/>
          <p:nvPr/>
        </p:nvSpPr>
        <p:spPr>
          <a:xfrm>
            <a:off x="8736692" y="1496027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7EC0C1A9-AB70-40CD-9F5A-6283EF7C1EBC}"/>
              </a:ext>
            </a:extLst>
          </p:cNvPr>
          <p:cNvSpPr/>
          <p:nvPr/>
        </p:nvSpPr>
        <p:spPr>
          <a:xfrm>
            <a:off x="9639867" y="1525969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CBA2259-212B-44AC-A87C-90CC1A9454D5}"/>
              </a:ext>
            </a:extLst>
          </p:cNvPr>
          <p:cNvSpPr/>
          <p:nvPr/>
        </p:nvSpPr>
        <p:spPr>
          <a:xfrm>
            <a:off x="11717762" y="1508094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CB2F99E-2B85-4FDA-95B5-A5B712737F64}"/>
              </a:ext>
            </a:extLst>
          </p:cNvPr>
          <p:cNvSpPr/>
          <p:nvPr/>
        </p:nvSpPr>
        <p:spPr>
          <a:xfrm>
            <a:off x="6923631" y="1500174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E3CF2F92-80DD-4994-AE63-54F47D3EC5AE}"/>
              </a:ext>
            </a:extLst>
          </p:cNvPr>
          <p:cNvSpPr/>
          <p:nvPr/>
        </p:nvSpPr>
        <p:spPr>
          <a:xfrm>
            <a:off x="8918393" y="4845233"/>
            <a:ext cx="3634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27E6F194-D768-46A9-A58D-0D27251BCDEF}"/>
              </a:ext>
            </a:extLst>
          </p:cNvPr>
          <p:cNvSpPr/>
          <p:nvPr/>
        </p:nvSpPr>
        <p:spPr>
          <a:xfrm>
            <a:off x="9100094" y="2190979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D3B47E0-3A86-47E8-913F-23549F73E037}"/>
              </a:ext>
            </a:extLst>
          </p:cNvPr>
          <p:cNvSpPr/>
          <p:nvPr/>
        </p:nvSpPr>
        <p:spPr>
          <a:xfrm>
            <a:off x="7437945" y="2905523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77CEF1FB-73D6-45CC-A93C-C9692CBC3C88}"/>
              </a:ext>
            </a:extLst>
          </p:cNvPr>
          <p:cNvSpPr/>
          <p:nvPr/>
        </p:nvSpPr>
        <p:spPr>
          <a:xfrm>
            <a:off x="7248207" y="2197451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7398DBBF-5A8B-4913-89FB-B5575CEFCB34}"/>
              </a:ext>
            </a:extLst>
          </p:cNvPr>
          <p:cNvSpPr/>
          <p:nvPr/>
        </p:nvSpPr>
        <p:spPr>
          <a:xfrm>
            <a:off x="8648325" y="5552233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4C7467B-0099-4626-9156-2FD6BE0C9B9E}"/>
              </a:ext>
            </a:extLst>
          </p:cNvPr>
          <p:cNvSpPr/>
          <p:nvPr/>
        </p:nvSpPr>
        <p:spPr>
          <a:xfrm>
            <a:off x="8632643" y="6260070"/>
            <a:ext cx="571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3B43FAA7-60FB-4FE0-A7F8-C322A18F46E1}"/>
              </a:ext>
            </a:extLst>
          </p:cNvPr>
          <p:cNvSpPr/>
          <p:nvPr/>
        </p:nvSpPr>
        <p:spPr>
          <a:xfrm>
            <a:off x="11000413" y="2190979"/>
            <a:ext cx="51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07E646C5-6089-4401-BDB5-F29D6B6BF6BA}"/>
              </a:ext>
            </a:extLst>
          </p:cNvPr>
          <p:cNvSpPr/>
          <p:nvPr/>
        </p:nvSpPr>
        <p:spPr>
          <a:xfrm>
            <a:off x="8184430" y="3483265"/>
            <a:ext cx="51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43348EA-6F10-4E45-87F9-E1F50273609D}"/>
              </a:ext>
            </a:extLst>
          </p:cNvPr>
          <p:cNvSpPr/>
          <p:nvPr/>
        </p:nvSpPr>
        <p:spPr>
          <a:xfrm>
            <a:off x="9920553" y="4074748"/>
            <a:ext cx="51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0D71C91-E755-446B-A57E-C497592E5100}"/>
              </a:ext>
            </a:extLst>
          </p:cNvPr>
          <p:cNvCxnSpPr>
            <a:cxnSpLocks/>
          </p:cNvCxnSpPr>
          <p:nvPr/>
        </p:nvCxnSpPr>
        <p:spPr>
          <a:xfrm flipH="1">
            <a:off x="7332455" y="4538944"/>
            <a:ext cx="179277" cy="3333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F3BD55C-D0D0-4824-8805-630C348272DA}"/>
              </a:ext>
            </a:extLst>
          </p:cNvPr>
          <p:cNvCxnSpPr>
            <a:cxnSpLocks/>
          </p:cNvCxnSpPr>
          <p:nvPr/>
        </p:nvCxnSpPr>
        <p:spPr>
          <a:xfrm flipH="1">
            <a:off x="6796032" y="4074748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55874869-30AA-454F-A469-9B3D85042EB7}"/>
              </a:ext>
            </a:extLst>
          </p:cNvPr>
          <p:cNvCxnSpPr>
            <a:cxnSpLocks/>
          </p:cNvCxnSpPr>
          <p:nvPr/>
        </p:nvCxnSpPr>
        <p:spPr>
          <a:xfrm flipH="1">
            <a:off x="7654585" y="4228422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B2455C64-61DE-4483-8DF0-703D74875B8E}"/>
              </a:ext>
            </a:extLst>
          </p:cNvPr>
          <p:cNvCxnSpPr>
            <a:cxnSpLocks/>
          </p:cNvCxnSpPr>
          <p:nvPr/>
        </p:nvCxnSpPr>
        <p:spPr>
          <a:xfrm flipH="1">
            <a:off x="5764212" y="4114816"/>
            <a:ext cx="334768" cy="860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E7F15CD2-F9A6-4AA0-A05F-B8E70AFFFE57}"/>
              </a:ext>
            </a:extLst>
          </p:cNvPr>
          <p:cNvCxnSpPr>
            <a:cxnSpLocks/>
          </p:cNvCxnSpPr>
          <p:nvPr/>
        </p:nvCxnSpPr>
        <p:spPr>
          <a:xfrm flipH="1">
            <a:off x="8377943" y="4259583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53624963-6030-4D72-A774-47C7DAFDC2FB}"/>
              </a:ext>
            </a:extLst>
          </p:cNvPr>
          <p:cNvCxnSpPr>
            <a:cxnSpLocks/>
          </p:cNvCxnSpPr>
          <p:nvPr/>
        </p:nvCxnSpPr>
        <p:spPr>
          <a:xfrm flipH="1">
            <a:off x="9342559" y="3788195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3D8B136E-99B5-4C36-A91A-66FE28AF69D7}"/>
              </a:ext>
            </a:extLst>
          </p:cNvPr>
          <p:cNvCxnSpPr>
            <a:cxnSpLocks/>
          </p:cNvCxnSpPr>
          <p:nvPr/>
        </p:nvCxnSpPr>
        <p:spPr>
          <a:xfrm flipH="1">
            <a:off x="10323265" y="2949966"/>
            <a:ext cx="346318" cy="11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1DBA1C61-391D-4323-8E93-1ED308BEA4B4}"/>
              </a:ext>
            </a:extLst>
          </p:cNvPr>
          <p:cNvCxnSpPr>
            <a:cxnSpLocks/>
          </p:cNvCxnSpPr>
          <p:nvPr/>
        </p:nvCxnSpPr>
        <p:spPr>
          <a:xfrm flipH="1" flipV="1">
            <a:off x="11085779" y="3811699"/>
            <a:ext cx="340728" cy="9383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175ED663-764A-4473-A6F1-2BC6A7B4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622" y="54265"/>
            <a:ext cx="3287598" cy="6858000"/>
          </a:xfrm>
          <a:prstGeom prst="rect">
            <a:avLst/>
          </a:prstGeom>
        </p:spPr>
      </p:pic>
      <p:sp>
        <p:nvSpPr>
          <p:cNvPr id="58" name="Freccia a destra 57">
            <a:extLst>
              <a:ext uri="{FF2B5EF4-FFF2-40B4-BE49-F238E27FC236}">
                <a16:creationId xmlns:a16="http://schemas.microsoft.com/office/drawing/2014/main" id="{FD54B5A7-42CB-41B8-992D-5D69E2F62943}"/>
              </a:ext>
            </a:extLst>
          </p:cNvPr>
          <p:cNvSpPr/>
          <p:nvPr/>
        </p:nvSpPr>
        <p:spPr>
          <a:xfrm flipH="1">
            <a:off x="3605342" y="2676391"/>
            <a:ext cx="1789748" cy="136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774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0F4EF-F252-4C30-931A-D7D7D44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Starting</a:t>
            </a:r>
            <a:r>
              <a:rPr lang="it-IT" dirty="0"/>
              <a:t>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0A5-AF17-4AE5-A88F-F725EA4C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664" y="285749"/>
            <a:ext cx="4151101" cy="641984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sz="9600" dirty="0">
                <a:latin typeface="Ubuntu Mono"/>
              </a:rPr>
              <a:t>t0 = h0 * x0;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 = h1 * x1;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t7 = t0 + t1;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t2 = h2 * x2;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t3 = h3 * x3;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t8 = t2 + t3;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t4 = h4 * x4;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t5 = h5 * x5;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t10 = t7 + t8;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t9 = t4 + t5;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t6 = h6 * x6;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t11 = t9 + t6;</a:t>
            </a:r>
          </a:p>
          <a:p>
            <a:pPr marL="0" indent="0">
              <a:buNone/>
            </a:pPr>
            <a:r>
              <a:rPr lang="de-DE" sz="9600" dirty="0" err="1">
                <a:latin typeface="Ubuntu Mono"/>
              </a:rPr>
              <a:t>return</a:t>
            </a:r>
            <a:r>
              <a:rPr lang="de-DE" sz="9600" dirty="0">
                <a:latin typeface="Ubuntu Mono"/>
              </a:rPr>
              <a:t> t10 + t11;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27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0F4EF-F252-4C30-931A-D7D7D44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SSA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0A5-AF17-4AE5-A88F-F725EA4C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664" y="285749"/>
            <a:ext cx="4151101" cy="641984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sz="9600" dirty="0">
                <a:latin typeface="Ubuntu Mono"/>
              </a:rPr>
              <a:t>t0 = h0 * x0;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 = h1 * x1;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t7 = t0 + t1;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t2 = h2 * x2;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t3 = h3 * x3;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t8 = t2 + t3;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t4 = h4 * x4;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t5 = h5 * x5;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t10 = t7 + t8;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t9 = t4 + t5;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t6 = h6 * x6;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t11 = t9 + t6;</a:t>
            </a:r>
          </a:p>
          <a:p>
            <a:pPr marL="0" indent="0">
              <a:buNone/>
            </a:pPr>
            <a:r>
              <a:rPr lang="de-DE" sz="9600" dirty="0" err="1">
                <a:solidFill>
                  <a:srgbClr val="FF0000"/>
                </a:solidFill>
                <a:latin typeface="Ubuntu Mono"/>
              </a:rPr>
              <a:t>temp</a:t>
            </a:r>
            <a:r>
              <a:rPr lang="de-DE" sz="9600" dirty="0">
                <a:solidFill>
                  <a:srgbClr val="FF0000"/>
                </a:solidFill>
                <a:latin typeface="Ubuntu Mono"/>
              </a:rPr>
              <a:t> = t10 + t11;</a:t>
            </a:r>
          </a:p>
          <a:p>
            <a:pPr marL="0" indent="0">
              <a:buNone/>
            </a:pPr>
            <a:r>
              <a:rPr lang="de-DE" sz="9600" dirty="0" err="1">
                <a:solidFill>
                  <a:schemeClr val="tx1"/>
                </a:solidFill>
                <a:latin typeface="Ubuntu Mono"/>
              </a:rPr>
              <a:t>return</a:t>
            </a:r>
            <a:r>
              <a:rPr lang="de-DE" sz="9600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de-DE" sz="9600" dirty="0" err="1">
                <a:solidFill>
                  <a:srgbClr val="FF0000"/>
                </a:solidFill>
                <a:latin typeface="Ubuntu Mono"/>
              </a:rPr>
              <a:t>temp</a:t>
            </a:r>
            <a:r>
              <a:rPr lang="de-DE" sz="9600" dirty="0">
                <a:solidFill>
                  <a:srgbClr val="FF0000"/>
                </a:solidFill>
                <a:latin typeface="Ubuntu Mono"/>
              </a:rPr>
              <a:t>;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B1F7C0-CC9E-475C-ABDB-AB96DBA35A46}"/>
              </a:ext>
            </a:extLst>
          </p:cNvPr>
          <p:cNvSpPr txBox="1"/>
          <p:nvPr/>
        </p:nvSpPr>
        <p:spPr>
          <a:xfrm>
            <a:off x="360610" y="1796725"/>
            <a:ext cx="3472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ADDERs: (1 delay unit) for comparisons, sums and subtractions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MULTs: (2 delay units) for multiplications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617DF76-768A-4D14-B17F-20AD50800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31669"/>
              </p:ext>
            </p:extLst>
          </p:nvPr>
        </p:nvGraphicFramePr>
        <p:xfrm>
          <a:off x="9337182" y="284121"/>
          <a:ext cx="2640170" cy="5204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Operation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Delay </a:t>
                      </a:r>
                      <a:r>
                        <a:rPr lang="it-IT" dirty="0" err="1"/>
                        <a:t>units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0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0F4EF-F252-4C30-931A-D7D7D44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0A5-AF17-4AE5-A88F-F725EA4C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48" y="1467325"/>
            <a:ext cx="2640170" cy="529369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dirty="0">
                <a:latin typeface="Ubuntu Mono"/>
              </a:rPr>
              <a:t>t0 = h0 * x0;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 = h1 * x1;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t7 = t0 + t1;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t2 = h2 * x2;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t3 = h3 * x3;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t8 = t2 + t3;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t4 = h4 * x4;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t5 = h5 * x5;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t10 = t7 + t8;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t9 = t4 + t5;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t6 = h6 * x6;</a:t>
            </a:r>
          </a:p>
          <a:p>
            <a:pPr marL="0" indent="0">
              <a:buNone/>
            </a:pPr>
            <a:r>
              <a:rPr lang="de-DE" sz="9600" dirty="0">
                <a:latin typeface="Ubuntu Mono"/>
              </a:rPr>
              <a:t>t11 = t9 + t6;</a:t>
            </a:r>
          </a:p>
          <a:p>
            <a:pPr marL="0" indent="0">
              <a:buNone/>
            </a:pPr>
            <a:r>
              <a:rPr lang="de-DE" sz="9600" dirty="0" err="1">
                <a:solidFill>
                  <a:schemeClr val="tx1"/>
                </a:solidFill>
                <a:latin typeface="Ubuntu Mono"/>
              </a:rPr>
              <a:t>temp</a:t>
            </a:r>
            <a:r>
              <a:rPr lang="de-DE" sz="9600" dirty="0">
                <a:solidFill>
                  <a:schemeClr val="tx1"/>
                </a:solidFill>
                <a:latin typeface="Ubuntu Mono"/>
              </a:rPr>
              <a:t> = t10 + t11;</a:t>
            </a:r>
          </a:p>
          <a:p>
            <a:pPr marL="0" indent="0">
              <a:buNone/>
            </a:pPr>
            <a:r>
              <a:rPr lang="de-DE" sz="9600" dirty="0" err="1">
                <a:solidFill>
                  <a:schemeClr val="tx1"/>
                </a:solidFill>
                <a:latin typeface="Ubuntu Mono"/>
              </a:rPr>
              <a:t>return</a:t>
            </a:r>
            <a:r>
              <a:rPr lang="de-DE" sz="9600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de-DE" sz="9600" dirty="0" err="1">
                <a:solidFill>
                  <a:schemeClr val="tx1"/>
                </a:solidFill>
                <a:latin typeface="Ubuntu Mono"/>
              </a:rPr>
              <a:t>temp</a:t>
            </a:r>
            <a:r>
              <a:rPr lang="de-DE" sz="9600" dirty="0">
                <a:solidFill>
                  <a:schemeClr val="tx1"/>
                </a:solidFill>
                <a:latin typeface="Ubuntu Mono"/>
              </a:rPr>
              <a:t>;</a:t>
            </a:r>
            <a:endParaRPr lang="it-IT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617DF76-768A-4D14-B17F-20AD50800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50322"/>
              </p:ext>
            </p:extLst>
          </p:nvPr>
        </p:nvGraphicFramePr>
        <p:xfrm>
          <a:off x="9337182" y="284121"/>
          <a:ext cx="2640170" cy="557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Operation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Delay </a:t>
                      </a:r>
                      <a:r>
                        <a:rPr lang="it-IT" dirty="0" err="1"/>
                        <a:t>units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10789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</a:tbl>
          </a:graphicData>
        </a:graphic>
      </p:graphicFrame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40169AA-BE0E-420D-90F0-79AEF08C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920" y="1319212"/>
            <a:ext cx="6408160" cy="43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0F4EF-F252-4C30-931A-D7D7D44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AE0A5-AF17-4AE5-A88F-F725EA4C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48" y="1467325"/>
            <a:ext cx="2640170" cy="529369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1: t0 = h0 * x0;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2: t1 = h1 * x1;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3: t7 = t0 + t1;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4: t2 = h2 * x2;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5: t3 = h3 * x3;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6: t8 = t2 + t3;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7: t4 = h4 * x4;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8: t5 = h5 * x5;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9: t10 = t7 + t8;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10: t9 = t4 + t5;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11: t6 = h6 * x6;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12: t11 = t9 + t6;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>
                <a:latin typeface="Ubuntu Mono"/>
              </a:rPr>
              <a:t>13</a:t>
            </a:r>
            <a:r>
              <a:rPr lang="de-DE" sz="2200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de-DE" sz="2200" dirty="0" err="1">
                <a:solidFill>
                  <a:schemeClr val="tx1"/>
                </a:solidFill>
                <a:latin typeface="Ubuntu Mono"/>
              </a:rPr>
              <a:t>temp</a:t>
            </a:r>
            <a:r>
              <a:rPr lang="de-DE" sz="2200" dirty="0">
                <a:solidFill>
                  <a:schemeClr val="tx1"/>
                </a:solidFill>
                <a:latin typeface="Ubuntu Mono"/>
              </a:rPr>
              <a:t> = t10 + t11;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de-DE" sz="2200" dirty="0" err="1">
                <a:solidFill>
                  <a:schemeClr val="tx1"/>
                </a:solidFill>
                <a:latin typeface="Ubuntu Mono"/>
              </a:rPr>
              <a:t>return</a:t>
            </a:r>
            <a:r>
              <a:rPr lang="de-DE" sz="2200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Ubuntu Mono"/>
              </a:rPr>
              <a:t>temp</a:t>
            </a:r>
            <a:r>
              <a:rPr lang="de-DE" sz="2200" dirty="0">
                <a:solidFill>
                  <a:schemeClr val="tx1"/>
                </a:solidFill>
                <a:latin typeface="Ubuntu Mono"/>
              </a:rPr>
              <a:t>;</a:t>
            </a:r>
            <a:endParaRPr lang="it-IT" sz="2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617DF76-768A-4D14-B17F-20AD50800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43688"/>
              </p:ext>
            </p:extLst>
          </p:nvPr>
        </p:nvGraphicFramePr>
        <p:xfrm>
          <a:off x="9337182" y="284121"/>
          <a:ext cx="2640170" cy="557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Operation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Delay </a:t>
                      </a:r>
                      <a:r>
                        <a:rPr lang="it-IT" dirty="0" err="1"/>
                        <a:t>units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9589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</a:tbl>
          </a:graphicData>
        </a:graphic>
      </p:graphicFrame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40169AA-BE0E-420D-90F0-79AEF08C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920" y="1319212"/>
            <a:ext cx="6445262" cy="4307762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33D45D8-00C3-4C21-B627-5A8A9FA16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1920" y="1319212"/>
            <a:ext cx="6408160" cy="43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27381800-2256-455C-B611-C7752015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Input file Format (1/2)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AD8D4E3-6E33-47FB-B630-E1BCD5D9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6251" cy="2365375"/>
          </a:xfrm>
        </p:spPr>
        <p:txBody>
          <a:bodyPr/>
          <a:lstStyle/>
          <a:p>
            <a:r>
              <a:rPr lang="it-IT" dirty="0"/>
              <a:t>For the first line take the delay </a:t>
            </a:r>
            <a:r>
              <a:rPr lang="it-IT" dirty="0" err="1"/>
              <a:t>units</a:t>
            </a:r>
            <a:r>
              <a:rPr lang="it-IT" dirty="0"/>
              <a:t> of the </a:t>
            </a:r>
            <a:r>
              <a:rPr lang="it-IT" dirty="0" err="1"/>
              <a:t>operations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and </a:t>
            </a:r>
            <a:r>
              <a:rPr lang="it-IT" dirty="0" err="1"/>
              <a:t>separated</a:t>
            </a:r>
            <a:r>
              <a:rPr lang="it-IT" dirty="0"/>
              <a:t> by a </a:t>
            </a:r>
            <a:r>
              <a:rPr lang="it-IT" dirty="0" err="1"/>
              <a:t>space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  0 2 2 1 2 2 1 2 2 1 1 2 1 1 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47911F7-2490-4C24-A50B-7EFC0A16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95860"/>
              </p:ext>
            </p:extLst>
          </p:nvPr>
        </p:nvGraphicFramePr>
        <p:xfrm>
          <a:off x="9337182" y="284121"/>
          <a:ext cx="2640170" cy="557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>
                  <a:extLst>
                    <a:ext uri="{9D8B030D-6E8A-4147-A177-3AD203B41FA5}">
                      <a16:colId xmlns:a16="http://schemas.microsoft.com/office/drawing/2014/main" val="649397203"/>
                    </a:ext>
                  </a:extLst>
                </a:gridCol>
                <a:gridCol w="1320085">
                  <a:extLst>
                    <a:ext uri="{9D8B030D-6E8A-4147-A177-3AD203B41FA5}">
                      <a16:colId xmlns:a16="http://schemas.microsoft.com/office/drawing/2014/main" val="285176961"/>
                    </a:ext>
                  </a:extLst>
                </a:gridCol>
              </a:tblGrid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Operation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Delay </a:t>
                      </a:r>
                      <a:r>
                        <a:rPr lang="it-IT" dirty="0" err="1"/>
                        <a:t>units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3782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9589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3419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27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298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3635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6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9948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08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70774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570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244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9226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5357"/>
                  </a:ext>
                </a:extLst>
              </a:tr>
              <a:tr h="3667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8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59C87ADC-AA4D-4ADE-ADEC-DB519C06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940" y="1005685"/>
            <a:ext cx="6830322" cy="4591552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27381800-2256-455C-B611-C7752015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Input file Format (2/2)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A1766DD-D7F3-4FE9-BDC7-5A59D67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7100" cy="2365375"/>
          </a:xfrm>
        </p:spPr>
        <p:txBody>
          <a:bodyPr>
            <a:normAutofit/>
          </a:bodyPr>
          <a:lstStyle/>
          <a:p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lines</a:t>
            </a:r>
            <a:r>
              <a:rPr lang="it-IT" dirty="0"/>
              <a:t>,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arc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separated</a:t>
            </a:r>
            <a:r>
              <a:rPr lang="it-IT" dirty="0"/>
              <a:t> by a </a:t>
            </a:r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9EC782-4883-492B-9A6E-ADBC072862EE}"/>
              </a:ext>
            </a:extLst>
          </p:cNvPr>
          <p:cNvSpPr txBox="1"/>
          <p:nvPr/>
        </p:nvSpPr>
        <p:spPr>
          <a:xfrm>
            <a:off x="2044700" y="3423098"/>
            <a:ext cx="8530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0 1</a:t>
            </a:r>
          </a:p>
          <a:p>
            <a:r>
              <a:rPr lang="it-IT" sz="2000" dirty="0"/>
              <a:t>0 2</a:t>
            </a:r>
          </a:p>
          <a:p>
            <a:r>
              <a:rPr lang="it-IT" sz="2000" dirty="0"/>
              <a:t>0 4</a:t>
            </a:r>
          </a:p>
          <a:p>
            <a:r>
              <a:rPr lang="it-IT" sz="2000" dirty="0"/>
              <a:t>0 5</a:t>
            </a:r>
          </a:p>
          <a:p>
            <a:r>
              <a:rPr lang="it-IT" sz="2000" dirty="0"/>
              <a:t>0 7</a:t>
            </a:r>
          </a:p>
          <a:p>
            <a:r>
              <a:rPr lang="it-IT" sz="2000" dirty="0"/>
              <a:t>0 8</a:t>
            </a:r>
          </a:p>
          <a:p>
            <a:r>
              <a:rPr lang="it-IT" sz="2000" dirty="0"/>
              <a:t>0 11</a:t>
            </a:r>
          </a:p>
          <a:p>
            <a:r>
              <a:rPr lang="it-IT" sz="2000" dirty="0"/>
              <a:t>1 3</a:t>
            </a:r>
          </a:p>
          <a:p>
            <a:r>
              <a:rPr lang="it-IT" sz="2000" dirty="0"/>
              <a:t>2 3</a:t>
            </a:r>
          </a:p>
          <a:p>
            <a:r>
              <a:rPr lang="it-IT" sz="2000" dirty="0"/>
              <a:t>3 9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2A09EC-1562-47BD-B239-E1FEC5BD1C18}"/>
              </a:ext>
            </a:extLst>
          </p:cNvPr>
          <p:cNvSpPr txBox="1"/>
          <p:nvPr/>
        </p:nvSpPr>
        <p:spPr>
          <a:xfrm>
            <a:off x="3375627" y="3423098"/>
            <a:ext cx="761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4 6</a:t>
            </a:r>
          </a:p>
          <a:p>
            <a:r>
              <a:rPr lang="it-IT" sz="2000" dirty="0"/>
              <a:t>5 6</a:t>
            </a:r>
          </a:p>
          <a:p>
            <a:r>
              <a:rPr lang="it-IT" sz="2000" dirty="0"/>
              <a:t>6 9</a:t>
            </a:r>
          </a:p>
          <a:p>
            <a:r>
              <a:rPr lang="it-IT" sz="2000" dirty="0"/>
              <a:t>7 10</a:t>
            </a:r>
          </a:p>
          <a:p>
            <a:r>
              <a:rPr lang="it-IT" sz="2000" dirty="0"/>
              <a:t>8 10</a:t>
            </a:r>
          </a:p>
          <a:p>
            <a:r>
              <a:rPr lang="it-IT" sz="2000" dirty="0"/>
              <a:t>9 13</a:t>
            </a:r>
          </a:p>
          <a:p>
            <a:r>
              <a:rPr lang="it-IT" sz="2000" dirty="0"/>
              <a:t>10 12</a:t>
            </a:r>
          </a:p>
          <a:p>
            <a:r>
              <a:rPr lang="it-IT" sz="2000" dirty="0"/>
              <a:t>11 12</a:t>
            </a:r>
          </a:p>
          <a:p>
            <a:r>
              <a:rPr lang="it-IT" sz="2000" dirty="0"/>
              <a:t>12 13</a:t>
            </a:r>
          </a:p>
        </p:txBody>
      </p:sp>
    </p:spTree>
    <p:extLst>
      <p:ext uri="{BB962C8B-B14F-4D97-AF65-F5344CB8AC3E}">
        <p14:creationId xmlns:p14="http://schemas.microsoft.com/office/powerpoint/2010/main" val="26271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199D4-CA2F-47DC-9BA6-DAE6EFF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F428B-B7FB-44D1-9EF0-B8E2DD8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minimum clock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 to </a:t>
            </a:r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circuit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introducing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flip</a:t>
            </a:r>
            <a:r>
              <a:rPr lang="it-IT" dirty="0"/>
              <a:t> </a:t>
            </a:r>
            <a:r>
              <a:rPr lang="it-IT" dirty="0" err="1"/>
              <a:t>flops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 (sum of the </a:t>
            </a:r>
            <a:r>
              <a:rPr lang="it-IT" dirty="0" err="1"/>
              <a:t>delays</a:t>
            </a:r>
            <a:r>
              <a:rPr lang="it-IT" dirty="0"/>
              <a:t> of the </a:t>
            </a:r>
            <a:r>
              <a:rPr lang="it-IT" dirty="0" err="1"/>
              <a:t>nodes</a:t>
            </a:r>
            <a:r>
              <a:rPr lang="it-IT" dirty="0"/>
              <a:t> of the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0-1-3-9-13)</a:t>
            </a:r>
          </a:p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reduce the clock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 to 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8763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2250</Words>
  <Application>Microsoft Office PowerPoint</Application>
  <PresentationFormat>Widescreen</PresentationFormat>
  <Paragraphs>674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Ubuntu Mono</vt:lpstr>
      <vt:lpstr>Tema di Office</vt:lpstr>
      <vt:lpstr>Retiming and scheduling implementation</vt:lpstr>
      <vt:lpstr>Let’s apply retiming and get the scheduling of a simple code</vt:lpstr>
      <vt:lpstr>Starting code</vt:lpstr>
      <vt:lpstr>SSA form</vt:lpstr>
      <vt:lpstr>Graph</vt:lpstr>
      <vt:lpstr>Encoding</vt:lpstr>
      <vt:lpstr>Input file Format (1/2)</vt:lpstr>
      <vt:lpstr>Input file Format (2/2)</vt:lpstr>
      <vt:lpstr>Let’s run the program</vt:lpstr>
      <vt:lpstr>Input parameters</vt:lpstr>
      <vt:lpstr>Output file</vt:lpstr>
      <vt:lpstr>Output Graph</vt:lpstr>
      <vt:lpstr>Presentazione standard di PowerPoint</vt:lpstr>
      <vt:lpstr>Let’s try a code with a loop</vt:lpstr>
      <vt:lpstr>Starting code</vt:lpstr>
      <vt:lpstr>SSA form</vt:lpstr>
      <vt:lpstr>Graph</vt:lpstr>
      <vt:lpstr>Encoding</vt:lpstr>
      <vt:lpstr>Problem: combinatorial cycles</vt:lpstr>
      <vt:lpstr>New input graph</vt:lpstr>
      <vt:lpstr>Input file Format (1/2)</vt:lpstr>
      <vt:lpstr>Input file Format (2/2)</vt:lpstr>
      <vt:lpstr>Let’s run the program</vt:lpstr>
      <vt:lpstr>New input file: while8.txt</vt:lpstr>
      <vt:lpstr>Input parameters</vt:lpstr>
      <vt:lpstr>Output file</vt:lpstr>
      <vt:lpstr>Output Graph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Digital System Design Metodologies 2</dc:title>
  <dc:creator>Marco Ieni</dc:creator>
  <cp:lastModifiedBy>Marco Ieni</cp:lastModifiedBy>
  <cp:revision>84</cp:revision>
  <dcterms:created xsi:type="dcterms:W3CDTF">2017-11-03T15:59:02Z</dcterms:created>
  <dcterms:modified xsi:type="dcterms:W3CDTF">2017-11-20T14:46:39Z</dcterms:modified>
</cp:coreProperties>
</file>