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56" r:id="rId2"/>
    <p:sldId id="258" r:id="rId3"/>
    <p:sldId id="259" r:id="rId4"/>
    <p:sldId id="274" r:id="rId5"/>
    <p:sldId id="275" r:id="rId6"/>
    <p:sldId id="260" r:id="rId7"/>
    <p:sldId id="261" r:id="rId8"/>
    <p:sldId id="276" r:id="rId9"/>
    <p:sldId id="277" r:id="rId10"/>
    <p:sldId id="272" r:id="rId11"/>
    <p:sldId id="262" r:id="rId12"/>
    <p:sldId id="278" r:id="rId13"/>
    <p:sldId id="279" r:id="rId14"/>
    <p:sldId id="280" r:id="rId15"/>
    <p:sldId id="281" r:id="rId16"/>
    <p:sldId id="263"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6" autoAdjust="0"/>
    <p:restoredTop sz="94660"/>
  </p:normalViewPr>
  <p:slideViewPr>
    <p:cSldViewPr>
      <p:cViewPr varScale="1">
        <p:scale>
          <a:sx n="89" d="100"/>
          <a:sy n="89" d="100"/>
        </p:scale>
        <p:origin x="398"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ML+AI+DeepLearning\Our%20Projects%20and%20Papers\Tumour%20Classification%20On%20Free%20Tumor%20Data\Papers\Final%20Paper%20v5.1\categorical_crossentropy_full.csv"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Projects\Classsification%20Sikkim\Final%20Paper%20v5.1\accuracy_full.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lokes\accuracy_full.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77197958950783"/>
          <c:y val="3.3161647804777088E-2"/>
          <c:w val="0.87045369328833899"/>
          <c:h val="0.84949388046924235"/>
        </c:manualLayout>
      </c:layout>
      <c:lineChart>
        <c:grouping val="standard"/>
        <c:varyColors val="0"/>
        <c:ser>
          <c:idx val="0"/>
          <c:order val="0"/>
          <c:tx>
            <c:strRef>
              <c:f>categorical_crossentropy_full!$E$1</c:f>
              <c:strCache>
                <c:ptCount val="1"/>
                <c:pt idx="0">
                  <c:v>Training without data augmentation</c:v>
                </c:pt>
              </c:strCache>
            </c:strRef>
          </c:tx>
          <c:spPr>
            <a:ln w="22225" cap="rnd" cmpd="sng" algn="ctr">
              <a:solidFill>
                <a:schemeClr val="accent1"/>
              </a:solidFill>
              <a:round/>
            </a:ln>
            <a:effectLst/>
          </c:spPr>
          <c:marker>
            <c:symbol val="none"/>
          </c:marker>
          <c:cat>
            <c:numRef>
              <c:f>categorical_crossentropy_full!$D$2:$D$31</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cat>
          <c:val>
            <c:numRef>
              <c:f>categorical_crossentropy_full!$E$2:$E$31</c:f>
              <c:numCache>
                <c:formatCode>General</c:formatCode>
                <c:ptCount val="30"/>
                <c:pt idx="0">
                  <c:v>2.5</c:v>
                </c:pt>
                <c:pt idx="1">
                  <c:v>0.77831926299999998</c:v>
                </c:pt>
                <c:pt idx="2">
                  <c:v>0.67418994899999996</c:v>
                </c:pt>
                <c:pt idx="3">
                  <c:v>0.474000478</c:v>
                </c:pt>
                <c:pt idx="4">
                  <c:v>0.44398238699999998</c:v>
                </c:pt>
                <c:pt idx="5">
                  <c:v>0.39834919000000002</c:v>
                </c:pt>
                <c:pt idx="6">
                  <c:v>0.36922287300000001</c:v>
                </c:pt>
                <c:pt idx="7">
                  <c:v>0.34378399799999998</c:v>
                </c:pt>
                <c:pt idx="8">
                  <c:v>0.33125784400000002</c:v>
                </c:pt>
                <c:pt idx="9">
                  <c:v>0.33838179099999999</c:v>
                </c:pt>
                <c:pt idx="10">
                  <c:v>0.36125395900000001</c:v>
                </c:pt>
                <c:pt idx="11">
                  <c:v>0.34889252199999998</c:v>
                </c:pt>
                <c:pt idx="12">
                  <c:v>0.338038844</c:v>
                </c:pt>
                <c:pt idx="13">
                  <c:v>0.337753576</c:v>
                </c:pt>
                <c:pt idx="14">
                  <c:v>0.30871574299999999</c:v>
                </c:pt>
                <c:pt idx="15">
                  <c:v>0.30866165200000001</c:v>
                </c:pt>
                <c:pt idx="16">
                  <c:v>0.29556010399999999</c:v>
                </c:pt>
                <c:pt idx="17">
                  <c:v>0.28726757800000002</c:v>
                </c:pt>
                <c:pt idx="18">
                  <c:v>0.26706970899999999</c:v>
                </c:pt>
                <c:pt idx="19">
                  <c:v>0.27209813599999999</c:v>
                </c:pt>
                <c:pt idx="20">
                  <c:v>0.280763543</c:v>
                </c:pt>
              </c:numCache>
            </c:numRef>
          </c:val>
          <c:smooth val="0"/>
          <c:extLst>
            <c:ext xmlns:c16="http://schemas.microsoft.com/office/drawing/2014/chart" uri="{C3380CC4-5D6E-409C-BE32-E72D297353CC}">
              <c16:uniqueId val="{00000000-F994-4BA9-9E3E-DBF462BE4959}"/>
            </c:ext>
          </c:extLst>
        </c:ser>
        <c:ser>
          <c:idx val="1"/>
          <c:order val="1"/>
          <c:tx>
            <c:strRef>
              <c:f>categorical_crossentropy_full!$F$1</c:f>
              <c:strCache>
                <c:ptCount val="1"/>
                <c:pt idx="0">
                  <c:v>Training with data augmentation</c:v>
                </c:pt>
              </c:strCache>
            </c:strRef>
          </c:tx>
          <c:spPr>
            <a:ln w="22225" cap="rnd" cmpd="sng" algn="ctr">
              <a:solidFill>
                <a:schemeClr val="accent2"/>
              </a:solidFill>
              <a:round/>
            </a:ln>
            <a:effectLst/>
          </c:spPr>
          <c:marker>
            <c:symbol val="none"/>
          </c:marker>
          <c:cat>
            <c:numRef>
              <c:f>categorical_crossentropy_full!$D$2:$D$31</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cat>
          <c:val>
            <c:numRef>
              <c:f>categorical_crossentropy_full!$F$2:$F$31</c:f>
              <c:numCache>
                <c:formatCode>General</c:formatCode>
                <c:ptCount val="30"/>
                <c:pt idx="20">
                  <c:v>0.280763543</c:v>
                </c:pt>
                <c:pt idx="21">
                  <c:v>0.401980644</c:v>
                </c:pt>
                <c:pt idx="22">
                  <c:v>0.36576241900000001</c:v>
                </c:pt>
                <c:pt idx="23">
                  <c:v>0.330178833</c:v>
                </c:pt>
                <c:pt idx="24">
                  <c:v>0.30178839600000001</c:v>
                </c:pt>
                <c:pt idx="25">
                  <c:v>0.28383359899999999</c:v>
                </c:pt>
                <c:pt idx="26">
                  <c:v>0.260066187</c:v>
                </c:pt>
                <c:pt idx="27">
                  <c:v>0.24195492900000001</c:v>
                </c:pt>
                <c:pt idx="28">
                  <c:v>0.218369326</c:v>
                </c:pt>
                <c:pt idx="29">
                  <c:v>0.197939476</c:v>
                </c:pt>
              </c:numCache>
            </c:numRef>
          </c:val>
          <c:smooth val="0"/>
          <c:extLst>
            <c:ext xmlns:c16="http://schemas.microsoft.com/office/drawing/2014/chart" uri="{C3380CC4-5D6E-409C-BE32-E72D297353CC}">
              <c16:uniqueId val="{00000001-F994-4BA9-9E3E-DBF462BE4959}"/>
            </c:ext>
          </c:extLst>
        </c:ser>
        <c:ser>
          <c:idx val="2"/>
          <c:order val="2"/>
          <c:tx>
            <c:strRef>
              <c:f>categorical_crossentropy_full!$G$1</c:f>
              <c:strCache>
                <c:ptCount val="1"/>
                <c:pt idx="0">
                  <c:v>Validation without data augmentation</c:v>
                </c:pt>
              </c:strCache>
            </c:strRef>
          </c:tx>
          <c:spPr>
            <a:ln w="22225" cap="rnd" cmpd="sng" algn="ctr">
              <a:solidFill>
                <a:schemeClr val="accent3"/>
              </a:solidFill>
              <a:round/>
            </a:ln>
            <a:effectLst/>
          </c:spPr>
          <c:marker>
            <c:symbol val="none"/>
          </c:marker>
          <c:cat>
            <c:numRef>
              <c:f>categorical_crossentropy_full!$D$2:$D$31</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cat>
          <c:val>
            <c:numRef>
              <c:f>categorical_crossentropy_full!$G$2:$G$31</c:f>
              <c:numCache>
                <c:formatCode>General</c:formatCode>
                <c:ptCount val="30"/>
                <c:pt idx="0">
                  <c:v>2.34</c:v>
                </c:pt>
                <c:pt idx="1">
                  <c:v>1.5791281699999999</c:v>
                </c:pt>
                <c:pt idx="2">
                  <c:v>0.60156794800000002</c:v>
                </c:pt>
                <c:pt idx="3">
                  <c:v>0.43856039000000002</c:v>
                </c:pt>
                <c:pt idx="4">
                  <c:v>0.55627354399999995</c:v>
                </c:pt>
                <c:pt idx="5">
                  <c:v>0.45353540199999998</c:v>
                </c:pt>
                <c:pt idx="6">
                  <c:v>0.67593910700000004</c:v>
                </c:pt>
                <c:pt idx="7">
                  <c:v>0.50142594600000001</c:v>
                </c:pt>
                <c:pt idx="8">
                  <c:v>0.39460774700000001</c:v>
                </c:pt>
                <c:pt idx="9">
                  <c:v>0.72297319199999999</c:v>
                </c:pt>
                <c:pt idx="10">
                  <c:v>0.42105261700000002</c:v>
                </c:pt>
                <c:pt idx="11">
                  <c:v>0.42696536800000001</c:v>
                </c:pt>
                <c:pt idx="12">
                  <c:v>0.408244681</c:v>
                </c:pt>
                <c:pt idx="13">
                  <c:v>0.39672870599999999</c:v>
                </c:pt>
                <c:pt idx="14">
                  <c:v>0.38447405099999998</c:v>
                </c:pt>
                <c:pt idx="15">
                  <c:v>0.56471569499999996</c:v>
                </c:pt>
                <c:pt idx="16">
                  <c:v>0.61634559600000005</c:v>
                </c:pt>
                <c:pt idx="17">
                  <c:v>0.41149733700000002</c:v>
                </c:pt>
                <c:pt idx="18">
                  <c:v>0.46248264300000003</c:v>
                </c:pt>
                <c:pt idx="19">
                  <c:v>0.38435245800000001</c:v>
                </c:pt>
                <c:pt idx="20">
                  <c:v>0.46926293400000002</c:v>
                </c:pt>
              </c:numCache>
            </c:numRef>
          </c:val>
          <c:smooth val="0"/>
          <c:extLst>
            <c:ext xmlns:c16="http://schemas.microsoft.com/office/drawing/2014/chart" uri="{C3380CC4-5D6E-409C-BE32-E72D297353CC}">
              <c16:uniqueId val="{00000002-F994-4BA9-9E3E-DBF462BE4959}"/>
            </c:ext>
          </c:extLst>
        </c:ser>
        <c:ser>
          <c:idx val="3"/>
          <c:order val="3"/>
          <c:tx>
            <c:strRef>
              <c:f>categorical_crossentropy_full!$H$1</c:f>
              <c:strCache>
                <c:ptCount val="1"/>
                <c:pt idx="0">
                  <c:v>Validation with data augmentation</c:v>
                </c:pt>
              </c:strCache>
            </c:strRef>
          </c:tx>
          <c:spPr>
            <a:ln w="22225" cap="rnd" cmpd="sng" algn="ctr">
              <a:solidFill>
                <a:schemeClr val="accent4"/>
              </a:solidFill>
              <a:round/>
            </a:ln>
            <a:effectLst/>
          </c:spPr>
          <c:marker>
            <c:symbol val="none"/>
          </c:marker>
          <c:cat>
            <c:numRef>
              <c:f>categorical_crossentropy_full!$D$2:$D$31</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cat>
          <c:val>
            <c:numRef>
              <c:f>categorical_crossentropy_full!$H$2:$H$31</c:f>
              <c:numCache>
                <c:formatCode>General</c:formatCode>
                <c:ptCount val="30"/>
                <c:pt idx="20">
                  <c:v>0.46926293400000002</c:v>
                </c:pt>
                <c:pt idx="21">
                  <c:v>0.297738051</c:v>
                </c:pt>
                <c:pt idx="22">
                  <c:v>0.30205235499999999</c:v>
                </c:pt>
                <c:pt idx="23">
                  <c:v>0.28894890000000001</c:v>
                </c:pt>
                <c:pt idx="24">
                  <c:v>0.22975695700000001</c:v>
                </c:pt>
                <c:pt idx="25">
                  <c:v>0.253620124</c:v>
                </c:pt>
                <c:pt idx="26">
                  <c:v>0.26302886599999997</c:v>
                </c:pt>
                <c:pt idx="27">
                  <c:v>0.23935220199999999</c:v>
                </c:pt>
                <c:pt idx="28">
                  <c:v>0.31206814100000002</c:v>
                </c:pt>
                <c:pt idx="29">
                  <c:v>0.238723344</c:v>
                </c:pt>
              </c:numCache>
            </c:numRef>
          </c:val>
          <c:smooth val="0"/>
          <c:extLst>
            <c:ext xmlns:c16="http://schemas.microsoft.com/office/drawing/2014/chart" uri="{C3380CC4-5D6E-409C-BE32-E72D297353CC}">
              <c16:uniqueId val="{00000003-F994-4BA9-9E3E-DBF462BE4959}"/>
            </c:ext>
          </c:extLst>
        </c:ser>
        <c:dLbls>
          <c:showLegendKey val="0"/>
          <c:showVal val="0"/>
          <c:showCatName val="0"/>
          <c:showSerName val="0"/>
          <c:showPercent val="0"/>
          <c:showBubbleSize val="0"/>
        </c:dLbls>
        <c:dropLines>
          <c:spPr>
            <a:ln w="9525" cap="flat" cmpd="sng" algn="ctr">
              <a:noFill/>
              <a:round/>
            </a:ln>
            <a:effectLst/>
          </c:spPr>
        </c:dropLines>
        <c:smooth val="0"/>
        <c:axId val="392529440"/>
        <c:axId val="392532720"/>
      </c:lineChart>
      <c:catAx>
        <c:axId val="392529440"/>
        <c:scaling>
          <c:orientation val="minMax"/>
        </c:scaling>
        <c:delete val="0"/>
        <c:axPos val="b"/>
        <c:majorGridlines>
          <c:spPr>
            <a:ln>
              <a:solidFill>
                <a:schemeClr val="dk1">
                  <a:lumMod val="15000"/>
                  <a:lumOff val="85000"/>
                </a:schemeClr>
              </a:solidFill>
            </a:ln>
            <a:effectLst/>
          </c:spPr>
        </c:majorGridlines>
        <c:minorGridlines>
          <c:spPr>
            <a:ln>
              <a:solidFill>
                <a:schemeClr val="dk1">
                  <a:lumMod val="5000"/>
                  <a:lumOff val="95000"/>
                </a:schemeClr>
              </a:solidFill>
            </a:ln>
            <a:effectLst/>
          </c:spPr>
        </c:minorGridlines>
        <c:title>
          <c:tx>
            <c:rich>
              <a:bodyPr rot="0" spcFirstLastPara="1" vertOverflow="ellipsis" vert="horz" wrap="square" anchor="ctr" anchorCtr="1"/>
              <a:lstStyle/>
              <a:p>
                <a:pPr>
                  <a:defRPr sz="1100" b="1" i="0" u="none" strike="noStrike" kern="1200" cap="all" baseline="0">
                    <a:solidFill>
                      <a:schemeClr val="tx1"/>
                    </a:solidFill>
                    <a:latin typeface="+mn-lt"/>
                    <a:ea typeface="+mn-ea"/>
                    <a:cs typeface="+mn-cs"/>
                  </a:defRPr>
                </a:pPr>
                <a:r>
                  <a:rPr lang="en-IN"/>
                  <a:t>Number of Epochs</a:t>
                </a:r>
              </a:p>
            </c:rich>
          </c:tx>
          <c:layout/>
          <c:overlay val="0"/>
          <c:spPr>
            <a:noFill/>
            <a:ln>
              <a:noFill/>
            </a:ln>
            <a:effectLst/>
          </c:spPr>
          <c:txPr>
            <a:bodyPr rot="0" spcFirstLastPara="1" vertOverflow="ellipsis" vert="horz" wrap="square" anchor="ctr" anchorCtr="1"/>
            <a:lstStyle/>
            <a:p>
              <a:pPr>
                <a:defRPr sz="1100" b="1"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1" i="0" u="none" strike="noStrike" kern="1200" spc="20" baseline="0">
                <a:solidFill>
                  <a:schemeClr val="tx1"/>
                </a:solidFill>
                <a:latin typeface="+mn-lt"/>
                <a:ea typeface="+mn-ea"/>
                <a:cs typeface="+mn-cs"/>
              </a:defRPr>
            </a:pPr>
            <a:endParaRPr lang="en-US"/>
          </a:p>
        </c:txPr>
        <c:crossAx val="392532720"/>
        <c:crosses val="autoZero"/>
        <c:auto val="1"/>
        <c:lblAlgn val="ctr"/>
        <c:lblOffset val="100"/>
        <c:noMultiLvlLbl val="0"/>
      </c:catAx>
      <c:valAx>
        <c:axId val="392532720"/>
        <c:scaling>
          <c:orientation val="minMax"/>
          <c:max val="2.6"/>
          <c:min val="0"/>
        </c:scaling>
        <c:delete val="0"/>
        <c:axPos val="l"/>
        <c:majorGridlines>
          <c:spPr>
            <a:ln>
              <a:solidFill>
                <a:schemeClr val="dk1">
                  <a:lumMod val="15000"/>
                  <a:lumOff val="85000"/>
                </a:schemeClr>
              </a:solidFill>
            </a:ln>
            <a:effectLst/>
          </c:spPr>
        </c:majorGridlines>
        <c:minorGridlines>
          <c:spPr>
            <a:ln>
              <a:solidFill>
                <a:schemeClr val="dk1">
                  <a:lumMod val="5000"/>
                  <a:lumOff val="95000"/>
                </a:schemeClr>
              </a:solidFill>
            </a:ln>
            <a:effectLst/>
          </c:spPr>
        </c:minorGridlines>
        <c:title>
          <c:tx>
            <c:rich>
              <a:bodyPr rot="-5400000" spcFirstLastPara="1" vertOverflow="ellipsis" vert="horz" wrap="square" anchor="ctr" anchorCtr="1"/>
              <a:lstStyle/>
              <a:p>
                <a:pPr>
                  <a:defRPr sz="1100" b="1" i="0" u="none" strike="noStrike" kern="1200" cap="all" baseline="0">
                    <a:solidFill>
                      <a:schemeClr val="tx1"/>
                    </a:solidFill>
                    <a:latin typeface="+mn-lt"/>
                    <a:ea typeface="+mn-ea"/>
                    <a:cs typeface="+mn-cs"/>
                  </a:defRPr>
                </a:pPr>
                <a:r>
                  <a:rPr lang="en-IN"/>
                  <a:t>Categorical cross-entropy loss</a:t>
                </a:r>
              </a:p>
            </c:rich>
          </c:tx>
          <c:layout/>
          <c:overlay val="0"/>
          <c:spPr>
            <a:noFill/>
            <a:ln>
              <a:noFill/>
            </a:ln>
            <a:effectLst/>
          </c:spPr>
          <c:txPr>
            <a:bodyPr rot="-5400000" spcFirstLastPara="1" vertOverflow="ellipsis" vert="horz" wrap="square" anchor="ctr" anchorCtr="1"/>
            <a:lstStyle/>
            <a:p>
              <a:pPr>
                <a:defRPr sz="1100" b="1"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spc="20" baseline="0">
                <a:solidFill>
                  <a:schemeClr val="tx1"/>
                </a:solidFill>
                <a:latin typeface="+mn-lt"/>
                <a:ea typeface="+mn-ea"/>
                <a:cs typeface="+mn-cs"/>
              </a:defRPr>
            </a:pPr>
            <a:endParaRPr lang="en-US"/>
          </a:p>
        </c:txPr>
        <c:crossAx val="39252944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manualLayout>
          <c:xMode val="edge"/>
          <c:yMode val="edge"/>
          <c:x val="0.34432805747766376"/>
          <c:y val="0.1306140206588618"/>
          <c:w val="0.65279633606405263"/>
          <c:h val="9.6326870431518635E-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sz="1100" b="1">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77197958950783"/>
          <c:y val="3.3161647804777088E-2"/>
          <c:w val="0.87045369328833899"/>
          <c:h val="0.84949388046924235"/>
        </c:manualLayout>
      </c:layout>
      <c:lineChart>
        <c:grouping val="standard"/>
        <c:varyColors val="0"/>
        <c:ser>
          <c:idx val="0"/>
          <c:order val="0"/>
          <c:tx>
            <c:strRef>
              <c:f>accuracy_full!$G$1</c:f>
              <c:strCache>
                <c:ptCount val="1"/>
                <c:pt idx="0">
                  <c:v>Training without augmented data </c:v>
                </c:pt>
              </c:strCache>
            </c:strRef>
          </c:tx>
          <c:spPr>
            <a:ln w="22225" cap="rnd" cmpd="sng" algn="ctr">
              <a:solidFill>
                <a:schemeClr val="accent1"/>
              </a:solidFill>
              <a:round/>
            </a:ln>
            <a:effectLst/>
          </c:spPr>
          <c:marker>
            <c:symbol val="none"/>
          </c:marker>
          <c:cat>
            <c:numRef>
              <c:f>accuracy_full!$F$2:$F$31</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cat>
          <c:val>
            <c:numRef>
              <c:f>accuracy_full!$G$2:$G$31</c:f>
              <c:numCache>
                <c:formatCode>General</c:formatCode>
                <c:ptCount val="30"/>
                <c:pt idx="0">
                  <c:v>0</c:v>
                </c:pt>
                <c:pt idx="1">
                  <c:v>65.650148200000004</c:v>
                </c:pt>
                <c:pt idx="2">
                  <c:v>67.873180899999994</c:v>
                </c:pt>
                <c:pt idx="3">
                  <c:v>75.599129000000005</c:v>
                </c:pt>
                <c:pt idx="4">
                  <c:v>78.223032700000005</c:v>
                </c:pt>
                <c:pt idx="5">
                  <c:v>80.081636700000004</c:v>
                </c:pt>
                <c:pt idx="6">
                  <c:v>81.758017300000006</c:v>
                </c:pt>
                <c:pt idx="7">
                  <c:v>83.179302000000007</c:v>
                </c:pt>
                <c:pt idx="8">
                  <c:v>83.106417399999998</c:v>
                </c:pt>
                <c:pt idx="9">
                  <c:v>84.0903828</c:v>
                </c:pt>
                <c:pt idx="10">
                  <c:v>85.637028900000004</c:v>
                </c:pt>
                <c:pt idx="11">
                  <c:v>85.746355800000003</c:v>
                </c:pt>
                <c:pt idx="12">
                  <c:v>86.839653999999996</c:v>
                </c:pt>
                <c:pt idx="13">
                  <c:v>86.438777000000002</c:v>
                </c:pt>
                <c:pt idx="14">
                  <c:v>87.5685115</c:v>
                </c:pt>
                <c:pt idx="15">
                  <c:v>88.698251999999997</c:v>
                </c:pt>
                <c:pt idx="16">
                  <c:v>87.969388499999994</c:v>
                </c:pt>
                <c:pt idx="17">
                  <c:v>88.406707800000007</c:v>
                </c:pt>
                <c:pt idx="18">
                  <c:v>89.791544200000004</c:v>
                </c:pt>
                <c:pt idx="19">
                  <c:v>89.937319299999999</c:v>
                </c:pt>
                <c:pt idx="20">
                  <c:v>91.556849999999997</c:v>
                </c:pt>
              </c:numCache>
            </c:numRef>
          </c:val>
          <c:smooth val="0"/>
          <c:extLst>
            <c:ext xmlns:c16="http://schemas.microsoft.com/office/drawing/2014/chart" uri="{C3380CC4-5D6E-409C-BE32-E72D297353CC}">
              <c16:uniqueId val="{00000000-B2AA-4C46-AE60-2A5C94D91CFF}"/>
            </c:ext>
          </c:extLst>
        </c:ser>
        <c:ser>
          <c:idx val="1"/>
          <c:order val="1"/>
          <c:tx>
            <c:strRef>
              <c:f>accuracy_full!$H$1</c:f>
              <c:strCache>
                <c:ptCount val="1"/>
                <c:pt idx="0">
                  <c:v>Training on Augmented data</c:v>
                </c:pt>
              </c:strCache>
            </c:strRef>
          </c:tx>
          <c:spPr>
            <a:ln w="22225" cap="rnd" cmpd="sng" algn="ctr">
              <a:solidFill>
                <a:schemeClr val="accent2"/>
              </a:solidFill>
              <a:round/>
            </a:ln>
            <a:effectLst/>
          </c:spPr>
          <c:marker>
            <c:symbol val="none"/>
          </c:marker>
          <c:cat>
            <c:numRef>
              <c:f>accuracy_full!$F$2:$F$31</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cat>
          <c:val>
            <c:numRef>
              <c:f>accuracy_full!$H$2:$H$31</c:f>
              <c:numCache>
                <c:formatCode>General</c:formatCode>
                <c:ptCount val="30"/>
                <c:pt idx="20">
                  <c:v>91.556849999999997</c:v>
                </c:pt>
                <c:pt idx="21">
                  <c:v>86.157408200000006</c:v>
                </c:pt>
                <c:pt idx="22">
                  <c:v>88.157406300000005</c:v>
                </c:pt>
                <c:pt idx="23">
                  <c:v>89.333334399999998</c:v>
                </c:pt>
                <c:pt idx="24">
                  <c:v>90.731480599999998</c:v>
                </c:pt>
                <c:pt idx="25">
                  <c:v>91.064813599999994</c:v>
                </c:pt>
                <c:pt idx="26">
                  <c:v>92.305555799999993</c:v>
                </c:pt>
                <c:pt idx="27">
                  <c:v>92.824074499999995</c:v>
                </c:pt>
                <c:pt idx="28">
                  <c:v>93.740740299999999</c:v>
                </c:pt>
                <c:pt idx="29">
                  <c:v>94.703706999999994</c:v>
                </c:pt>
              </c:numCache>
            </c:numRef>
          </c:val>
          <c:smooth val="0"/>
          <c:extLst>
            <c:ext xmlns:c16="http://schemas.microsoft.com/office/drawing/2014/chart" uri="{C3380CC4-5D6E-409C-BE32-E72D297353CC}">
              <c16:uniqueId val="{00000001-B2AA-4C46-AE60-2A5C94D91CFF}"/>
            </c:ext>
          </c:extLst>
        </c:ser>
        <c:ser>
          <c:idx val="2"/>
          <c:order val="2"/>
          <c:tx>
            <c:strRef>
              <c:f>accuracy_full!$I$1</c:f>
              <c:strCache>
                <c:ptCount val="1"/>
                <c:pt idx="0">
                  <c:v>Validation without augmented data </c:v>
                </c:pt>
              </c:strCache>
            </c:strRef>
          </c:tx>
          <c:spPr>
            <a:ln w="22225" cap="rnd" cmpd="sng" algn="ctr">
              <a:solidFill>
                <a:schemeClr val="accent3"/>
              </a:solidFill>
              <a:round/>
            </a:ln>
            <a:effectLst/>
          </c:spPr>
          <c:marker>
            <c:symbol val="none"/>
          </c:marker>
          <c:cat>
            <c:numRef>
              <c:f>accuracy_full!$F$2:$F$31</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cat>
          <c:val>
            <c:numRef>
              <c:f>accuracy_full!$I$2:$I$31</c:f>
              <c:numCache>
                <c:formatCode>General</c:formatCode>
                <c:ptCount val="30"/>
                <c:pt idx="0">
                  <c:v>0</c:v>
                </c:pt>
                <c:pt idx="1">
                  <c:v>51.819671200000002</c:v>
                </c:pt>
                <c:pt idx="2">
                  <c:v>64.606560200000004</c:v>
                </c:pt>
                <c:pt idx="3">
                  <c:v>76.737708799999993</c:v>
                </c:pt>
                <c:pt idx="4">
                  <c:v>69.524593100000004</c:v>
                </c:pt>
                <c:pt idx="5">
                  <c:v>81.327868499999994</c:v>
                </c:pt>
                <c:pt idx="6">
                  <c:v>78.377051100000003</c:v>
                </c:pt>
                <c:pt idx="7">
                  <c:v>80.344260700000007</c:v>
                </c:pt>
                <c:pt idx="8">
                  <c:v>82.639343499999995</c:v>
                </c:pt>
                <c:pt idx="9">
                  <c:v>68.540985300000003</c:v>
                </c:pt>
                <c:pt idx="10">
                  <c:v>82.327868499999994</c:v>
                </c:pt>
                <c:pt idx="11">
                  <c:v>83.967216699999994</c:v>
                </c:pt>
                <c:pt idx="12">
                  <c:v>85.934426299999998</c:v>
                </c:pt>
                <c:pt idx="13">
                  <c:v>84.950818499999997</c:v>
                </c:pt>
                <c:pt idx="14">
                  <c:v>86.590166800000006</c:v>
                </c:pt>
                <c:pt idx="15">
                  <c:v>82.0000012</c:v>
                </c:pt>
                <c:pt idx="16">
                  <c:v>78.393443300000001</c:v>
                </c:pt>
                <c:pt idx="17">
                  <c:v>86.262293600000007</c:v>
                </c:pt>
                <c:pt idx="18">
                  <c:v>85.278691800000004</c:v>
                </c:pt>
                <c:pt idx="19">
                  <c:v>86.9180341</c:v>
                </c:pt>
                <c:pt idx="20">
                  <c:v>85.622951299999997</c:v>
                </c:pt>
              </c:numCache>
            </c:numRef>
          </c:val>
          <c:smooth val="0"/>
          <c:extLst>
            <c:ext xmlns:c16="http://schemas.microsoft.com/office/drawing/2014/chart" uri="{C3380CC4-5D6E-409C-BE32-E72D297353CC}">
              <c16:uniqueId val="{00000002-B2AA-4C46-AE60-2A5C94D91CFF}"/>
            </c:ext>
          </c:extLst>
        </c:ser>
        <c:ser>
          <c:idx val="3"/>
          <c:order val="3"/>
          <c:tx>
            <c:strRef>
              <c:f>accuracy_full!$J$1</c:f>
              <c:strCache>
                <c:ptCount val="1"/>
                <c:pt idx="0">
                  <c:v>Validation with augmented data </c:v>
                </c:pt>
              </c:strCache>
            </c:strRef>
          </c:tx>
          <c:spPr>
            <a:ln w="22225" cap="rnd" cmpd="sng" algn="ctr">
              <a:solidFill>
                <a:schemeClr val="accent4"/>
              </a:solidFill>
              <a:round/>
            </a:ln>
            <a:effectLst/>
          </c:spPr>
          <c:marker>
            <c:symbol val="none"/>
          </c:marker>
          <c:cat>
            <c:numRef>
              <c:f>accuracy_full!$F$2:$F$31</c:f>
              <c:numCache>
                <c:formatCode>General</c:formatCode>
                <c:ptCount val="3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numCache>
            </c:numRef>
          </c:cat>
          <c:val>
            <c:numRef>
              <c:f>accuracy_full!$J$2:$J$31</c:f>
              <c:numCache>
                <c:formatCode>General</c:formatCode>
                <c:ptCount val="30"/>
                <c:pt idx="20">
                  <c:v>85.622951299999997</c:v>
                </c:pt>
                <c:pt idx="21">
                  <c:v>90.5</c:v>
                </c:pt>
                <c:pt idx="22">
                  <c:v>91.7499988</c:v>
                </c:pt>
                <c:pt idx="23">
                  <c:v>90.749999799999998</c:v>
                </c:pt>
                <c:pt idx="24">
                  <c:v>93.416669799999994</c:v>
                </c:pt>
                <c:pt idx="25">
                  <c:v>91.666665600000002</c:v>
                </c:pt>
                <c:pt idx="26">
                  <c:v>91.999998599999998</c:v>
                </c:pt>
                <c:pt idx="27">
                  <c:v>92.583331299999998</c:v>
                </c:pt>
                <c:pt idx="28">
                  <c:v>89.416667700000005</c:v>
                </c:pt>
                <c:pt idx="29">
                  <c:v>93.333336599999996</c:v>
                </c:pt>
              </c:numCache>
            </c:numRef>
          </c:val>
          <c:smooth val="0"/>
          <c:extLst>
            <c:ext xmlns:c16="http://schemas.microsoft.com/office/drawing/2014/chart" uri="{C3380CC4-5D6E-409C-BE32-E72D297353CC}">
              <c16:uniqueId val="{00000003-B2AA-4C46-AE60-2A5C94D91CFF}"/>
            </c:ext>
          </c:extLst>
        </c:ser>
        <c:dLbls>
          <c:showLegendKey val="0"/>
          <c:showVal val="0"/>
          <c:showCatName val="0"/>
          <c:showSerName val="0"/>
          <c:showPercent val="0"/>
          <c:showBubbleSize val="0"/>
        </c:dLbls>
        <c:dropLines>
          <c:spPr>
            <a:ln w="9525" cap="flat" cmpd="sng" algn="ctr">
              <a:noFill/>
              <a:round/>
            </a:ln>
            <a:effectLst/>
          </c:spPr>
        </c:dropLines>
        <c:smooth val="0"/>
        <c:axId val="392529440"/>
        <c:axId val="392532720"/>
      </c:lineChart>
      <c:catAx>
        <c:axId val="392529440"/>
        <c:scaling>
          <c:orientation val="minMax"/>
        </c:scaling>
        <c:delete val="0"/>
        <c:axPos val="b"/>
        <c:majorGridlines>
          <c:spPr>
            <a:ln>
              <a:solidFill>
                <a:schemeClr val="dk1">
                  <a:lumMod val="15000"/>
                  <a:lumOff val="85000"/>
                </a:schemeClr>
              </a:solidFill>
            </a:ln>
            <a:effectLst/>
          </c:spPr>
        </c:majorGridlines>
        <c:minorGridlines>
          <c:spPr>
            <a:ln>
              <a:solidFill>
                <a:schemeClr val="dk1">
                  <a:lumMod val="5000"/>
                  <a:lumOff val="95000"/>
                </a:schemeClr>
              </a:solidFill>
            </a:ln>
            <a:effectLst/>
          </c:spPr>
        </c:minorGridlines>
        <c:title>
          <c:tx>
            <c:rich>
              <a:bodyPr rot="0" spcFirstLastPara="1" vertOverflow="ellipsis" vert="horz" wrap="square" anchor="ctr" anchorCtr="1"/>
              <a:lstStyle/>
              <a:p>
                <a:pPr>
                  <a:defRPr sz="1100" b="1" i="0" u="none" strike="noStrike" kern="1200" cap="all" baseline="0">
                    <a:solidFill>
                      <a:schemeClr val="tx1"/>
                    </a:solidFill>
                    <a:latin typeface="+mn-lt"/>
                    <a:ea typeface="+mn-ea"/>
                    <a:cs typeface="+mn-cs"/>
                  </a:defRPr>
                </a:pPr>
                <a:r>
                  <a:rPr lang="en-IN"/>
                  <a:t>Number of Epochs</a:t>
                </a:r>
              </a:p>
            </c:rich>
          </c:tx>
          <c:layout/>
          <c:overlay val="0"/>
          <c:spPr>
            <a:noFill/>
            <a:ln>
              <a:noFill/>
            </a:ln>
            <a:effectLst/>
          </c:spPr>
          <c:txPr>
            <a:bodyPr rot="0" spcFirstLastPara="1" vertOverflow="ellipsis" vert="horz" wrap="square" anchor="ctr" anchorCtr="1"/>
            <a:lstStyle/>
            <a:p>
              <a:pPr>
                <a:defRPr sz="1100" b="1"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1" i="0" u="none" strike="noStrike" kern="1200" spc="20" baseline="0">
                <a:solidFill>
                  <a:schemeClr val="tx1"/>
                </a:solidFill>
                <a:latin typeface="+mn-lt"/>
                <a:ea typeface="+mn-ea"/>
                <a:cs typeface="+mn-cs"/>
              </a:defRPr>
            </a:pPr>
            <a:endParaRPr lang="en-US"/>
          </a:p>
        </c:txPr>
        <c:crossAx val="392532720"/>
        <c:crosses val="autoZero"/>
        <c:auto val="1"/>
        <c:lblAlgn val="ctr"/>
        <c:lblOffset val="100"/>
        <c:noMultiLvlLbl val="0"/>
      </c:catAx>
      <c:valAx>
        <c:axId val="392532720"/>
        <c:scaling>
          <c:orientation val="minMax"/>
        </c:scaling>
        <c:delete val="0"/>
        <c:axPos val="l"/>
        <c:majorGridlines>
          <c:spPr>
            <a:ln>
              <a:solidFill>
                <a:schemeClr val="dk1">
                  <a:lumMod val="15000"/>
                  <a:lumOff val="85000"/>
                </a:schemeClr>
              </a:solidFill>
            </a:ln>
            <a:effectLst/>
          </c:spPr>
        </c:majorGridlines>
        <c:minorGridlines>
          <c:spPr>
            <a:ln>
              <a:solidFill>
                <a:schemeClr val="dk1">
                  <a:lumMod val="5000"/>
                  <a:lumOff val="95000"/>
                </a:schemeClr>
              </a:solidFill>
            </a:ln>
            <a:effectLst/>
          </c:spPr>
        </c:minorGridlines>
        <c:title>
          <c:tx>
            <c:rich>
              <a:bodyPr rot="-5400000" spcFirstLastPara="1" vertOverflow="ellipsis" vert="horz" wrap="square" anchor="ctr" anchorCtr="1"/>
              <a:lstStyle/>
              <a:p>
                <a:pPr>
                  <a:defRPr sz="1100" b="1" i="0" u="none" strike="noStrike" kern="1200" cap="all" baseline="0">
                    <a:solidFill>
                      <a:schemeClr val="tx1"/>
                    </a:solidFill>
                    <a:latin typeface="+mn-lt"/>
                    <a:ea typeface="+mn-ea"/>
                    <a:cs typeface="+mn-cs"/>
                  </a:defRPr>
                </a:pPr>
                <a:r>
                  <a:rPr lang="en-IN"/>
                  <a:t>Accuracy (%)</a:t>
                </a:r>
              </a:p>
            </c:rich>
          </c:tx>
          <c:layout/>
          <c:overlay val="0"/>
          <c:spPr>
            <a:noFill/>
            <a:ln>
              <a:noFill/>
            </a:ln>
            <a:effectLst/>
          </c:spPr>
          <c:txPr>
            <a:bodyPr rot="-5400000" spcFirstLastPara="1" vertOverflow="ellipsis" vert="horz" wrap="square" anchor="ctr" anchorCtr="1"/>
            <a:lstStyle/>
            <a:p>
              <a:pPr>
                <a:defRPr sz="1100" b="1"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spc="20" baseline="0">
                <a:solidFill>
                  <a:schemeClr val="tx1"/>
                </a:solidFill>
                <a:latin typeface="+mn-lt"/>
                <a:ea typeface="+mn-ea"/>
                <a:cs typeface="+mn-cs"/>
              </a:defRPr>
            </a:pPr>
            <a:endParaRPr lang="en-US"/>
          </a:p>
        </c:txPr>
        <c:crossAx val="39252944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manualLayout>
          <c:xMode val="edge"/>
          <c:yMode val="edge"/>
          <c:x val="0.41531386923490549"/>
          <c:y val="0.75731709611567366"/>
          <c:w val="0.56145778430840154"/>
          <c:h val="9.6326870431518635E-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sz="1100"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accuracy_full!$K$1</c:f>
              <c:strCache>
                <c:ptCount val="1"/>
                <c:pt idx="0">
                  <c:v>Accuracy</c:v>
                </c:pt>
              </c:strCache>
            </c:strRef>
          </c:tx>
          <c:invertIfNegative val="0"/>
          <c:cat>
            <c:strRef>
              <c:f>accuracy_full!$J$2:$J$4</c:f>
              <c:strCache>
                <c:ptCount val="3"/>
                <c:pt idx="0">
                  <c:v>SVM ( JunCheng et. al )</c:v>
                </c:pt>
                <c:pt idx="1">
                  <c:v>DNN (Justin S. Paul et. al)</c:v>
                </c:pt>
                <c:pt idx="2">
                  <c:v>SE-ResNet-101 (Our Model)</c:v>
                </c:pt>
              </c:strCache>
            </c:strRef>
          </c:cat>
          <c:val>
            <c:numRef>
              <c:f>accuracy_full!$K$2:$K$4</c:f>
              <c:numCache>
                <c:formatCode>General</c:formatCode>
                <c:ptCount val="3"/>
                <c:pt idx="0">
                  <c:v>91.14</c:v>
                </c:pt>
                <c:pt idx="1">
                  <c:v>91.43</c:v>
                </c:pt>
                <c:pt idx="2">
                  <c:v>93.83</c:v>
                </c:pt>
              </c:numCache>
            </c:numRef>
          </c:val>
          <c:extLst>
            <c:ext xmlns:c16="http://schemas.microsoft.com/office/drawing/2014/chart" uri="{C3380CC4-5D6E-409C-BE32-E72D297353CC}">
              <c16:uniqueId val="{00000000-2D3A-43F0-AE3B-087870A37F9D}"/>
            </c:ext>
          </c:extLst>
        </c:ser>
        <c:dLbls>
          <c:showLegendKey val="0"/>
          <c:showVal val="0"/>
          <c:showCatName val="0"/>
          <c:showSerName val="0"/>
          <c:showPercent val="0"/>
          <c:showBubbleSize val="0"/>
        </c:dLbls>
        <c:gapWidth val="150"/>
        <c:axId val="82236544"/>
        <c:axId val="82238080"/>
      </c:barChart>
      <c:catAx>
        <c:axId val="8223654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2238080"/>
        <c:crosses val="autoZero"/>
        <c:auto val="1"/>
        <c:lblAlgn val="ctr"/>
        <c:lblOffset val="100"/>
        <c:noMultiLvlLbl val="0"/>
      </c:catAx>
      <c:valAx>
        <c:axId val="82238080"/>
        <c:scaling>
          <c:orientation val="minMax"/>
        </c:scaling>
        <c:delete val="0"/>
        <c:axPos val="l"/>
        <c:majorGridlines/>
        <c:title>
          <c:tx>
            <c:rich>
              <a:bodyPr/>
              <a:lstStyle/>
              <a:p>
                <a:pPr>
                  <a:defRPr/>
                </a:pPr>
                <a:r>
                  <a:rPr lang="en-IN"/>
                  <a:t>Accuracy (%)</a:t>
                </a:r>
              </a:p>
            </c:rich>
          </c:tx>
          <c:layout/>
          <c:overlay val="0"/>
        </c:title>
        <c:numFmt formatCode="General" sourceLinked="1"/>
        <c:majorTickMark val="none"/>
        <c:minorTickMark val="none"/>
        <c:tickLblPos val="nextTo"/>
        <c:txPr>
          <a:bodyPr rot="-60000000" vert="horz"/>
          <a:lstStyle/>
          <a:p>
            <a:pPr>
              <a:defRPr/>
            </a:pPr>
            <a:endParaRPr lang="en-US"/>
          </a:p>
        </c:txPr>
        <c:crossAx val="82236544"/>
        <c:crosses val="autoZero"/>
        <c:crossBetween val="between"/>
      </c:valAx>
      <c:dTable>
        <c:showHorzBorder val="1"/>
        <c:showVertBorder val="1"/>
        <c:showOutline val="1"/>
        <c:showKeys val="1"/>
      </c:dTable>
    </c:plotArea>
    <c:plotVisOnly val="1"/>
    <c:dispBlanksAs val="gap"/>
    <c:showDLblsOverMax val="0"/>
  </c:chart>
  <c:txPr>
    <a:bodyPr/>
    <a:lstStyle/>
    <a:p>
      <a:pPr>
        <a:defRPr sz="16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2EC001-9058-45C3-A5D3-E318EA0FBA76}" type="datetimeFigureOut">
              <a:rPr lang="en-US" smtClean="0"/>
              <a:t>2/16/2019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43C495-03AD-42BE-AA45-83CEA2256AB8}" type="slidenum">
              <a:rPr lang="en-US" smtClean="0"/>
              <a:t>‹#›</a:t>
            </a:fld>
            <a:endParaRPr lang="en-US"/>
          </a:p>
        </p:txBody>
      </p:sp>
    </p:spTree>
    <p:extLst>
      <p:ext uri="{BB962C8B-B14F-4D97-AF65-F5344CB8AC3E}">
        <p14:creationId xmlns:p14="http://schemas.microsoft.com/office/powerpoint/2010/main" val="2405590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7DB-C048-47BA-91D8-A785A35B9C47}" type="datetimeFigureOut">
              <a:rPr lang="en-US" smtClean="0"/>
              <a:t>2/16/2019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1E0EE-0045-48B5-9915-60FD38A9E747}" type="slidenum">
              <a:rPr lang="en-US" smtClean="0"/>
              <a:t>‹#›</a:t>
            </a:fld>
            <a:endParaRPr lang="en-US"/>
          </a:p>
        </p:txBody>
      </p:sp>
    </p:spTree>
    <p:extLst>
      <p:ext uri="{BB962C8B-B14F-4D97-AF65-F5344CB8AC3E}">
        <p14:creationId xmlns:p14="http://schemas.microsoft.com/office/powerpoint/2010/main" val="20026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31E0EE-0045-48B5-9915-60FD38A9E747}" type="slidenum">
              <a:rPr lang="en-US" smtClean="0"/>
              <a:t>1</a:t>
            </a:fld>
            <a:endParaRPr lang="en-US"/>
          </a:p>
        </p:txBody>
      </p:sp>
    </p:spTree>
    <p:extLst>
      <p:ext uri="{BB962C8B-B14F-4D97-AF65-F5344CB8AC3E}">
        <p14:creationId xmlns:p14="http://schemas.microsoft.com/office/powerpoint/2010/main" val="373570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31E0EE-0045-48B5-9915-60FD38A9E747}" type="slidenum">
              <a:rPr lang="en-US" smtClean="0"/>
              <a:t>3</a:t>
            </a:fld>
            <a:endParaRPr lang="en-US"/>
          </a:p>
        </p:txBody>
      </p:sp>
    </p:spTree>
    <p:extLst>
      <p:ext uri="{BB962C8B-B14F-4D97-AF65-F5344CB8AC3E}">
        <p14:creationId xmlns:p14="http://schemas.microsoft.com/office/powerpoint/2010/main" val="38484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31E0EE-0045-48B5-9915-60FD38A9E747}" type="slidenum">
              <a:rPr lang="en-US" smtClean="0"/>
              <a:t>4</a:t>
            </a:fld>
            <a:endParaRPr lang="en-US"/>
          </a:p>
        </p:txBody>
      </p:sp>
    </p:spTree>
    <p:extLst>
      <p:ext uri="{BB962C8B-B14F-4D97-AF65-F5344CB8AC3E}">
        <p14:creationId xmlns:p14="http://schemas.microsoft.com/office/powerpoint/2010/main" val="2122498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745F21-26C9-4464-8376-D5B134089894}" type="datetime1">
              <a:rPr lang="en-US" smtClean="0"/>
              <a:t>2/16/2019</a:t>
            </a:fld>
            <a:endParaRPr lang="en-US"/>
          </a:p>
        </p:txBody>
      </p:sp>
      <p:sp>
        <p:nvSpPr>
          <p:cNvPr id="5" name="Footer Placeholder 4"/>
          <p:cNvSpPr>
            <a:spLocks noGrp="1"/>
          </p:cNvSpPr>
          <p:nvPr>
            <p:ph type="ftr" sz="quarter" idx="11"/>
          </p:nvPr>
        </p:nvSpPr>
        <p:spPr/>
        <p:txBody>
          <a:bodyPr/>
          <a:lstStyle/>
          <a:p>
            <a:r>
              <a:rPr lang="en-US"/>
              <a:t>First International Conference on Advanced Computational and Communication Paradigms</a:t>
            </a:r>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1561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DD37F-69FA-4C1D-8B80-07A29F170F00}" type="datetime1">
              <a:rPr lang="en-US" smtClean="0"/>
              <a:t>2/16/2019</a:t>
            </a:fld>
            <a:endParaRPr lang="en-US"/>
          </a:p>
        </p:txBody>
      </p:sp>
      <p:sp>
        <p:nvSpPr>
          <p:cNvPr id="5" name="Footer Placeholder 4"/>
          <p:cNvSpPr>
            <a:spLocks noGrp="1"/>
          </p:cNvSpPr>
          <p:nvPr>
            <p:ph type="ftr" sz="quarter" idx="11"/>
          </p:nvPr>
        </p:nvSpPr>
        <p:spPr/>
        <p:txBody>
          <a:bodyPr/>
          <a:lstStyle/>
          <a:p>
            <a:r>
              <a:rPr lang="en-US"/>
              <a:t>First International Conference on Advanced Computational and Communication Paradigms</a:t>
            </a:r>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65642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4DD29-505E-4D23-A006-9E1C7A4436B2}" type="datetime1">
              <a:rPr lang="en-US" smtClean="0"/>
              <a:t>2/16/2019</a:t>
            </a:fld>
            <a:endParaRPr lang="en-US"/>
          </a:p>
        </p:txBody>
      </p:sp>
      <p:sp>
        <p:nvSpPr>
          <p:cNvPr id="5" name="Footer Placeholder 4"/>
          <p:cNvSpPr>
            <a:spLocks noGrp="1"/>
          </p:cNvSpPr>
          <p:nvPr>
            <p:ph type="ftr" sz="quarter" idx="11"/>
          </p:nvPr>
        </p:nvSpPr>
        <p:spPr/>
        <p:txBody>
          <a:bodyPr/>
          <a:lstStyle/>
          <a:p>
            <a:r>
              <a:rPr lang="en-US"/>
              <a:t>First International Conference on Advanced Computational and Communication Paradigms</a:t>
            </a:r>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15285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89EBB-5337-4261-82CA-FF33195B9A3F}" type="datetime1">
              <a:rPr lang="en-US" smtClean="0"/>
              <a:t>2/16/2019</a:t>
            </a:fld>
            <a:endParaRPr lang="en-US"/>
          </a:p>
        </p:txBody>
      </p:sp>
      <p:sp>
        <p:nvSpPr>
          <p:cNvPr id="5" name="Footer Placeholder 4"/>
          <p:cNvSpPr>
            <a:spLocks noGrp="1"/>
          </p:cNvSpPr>
          <p:nvPr>
            <p:ph type="ftr" sz="quarter" idx="11"/>
          </p:nvPr>
        </p:nvSpPr>
        <p:spPr/>
        <p:txBody>
          <a:bodyPr/>
          <a:lstStyle/>
          <a:p>
            <a:r>
              <a:rPr lang="en-US"/>
              <a:t>First International Conference on Advanced Computational and Communication Paradigms</a:t>
            </a:r>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10863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49799-2191-429A-B535-79F2DBADDEAA}" type="datetime1">
              <a:rPr lang="en-US" smtClean="0"/>
              <a:t>2/16/2019</a:t>
            </a:fld>
            <a:endParaRPr lang="en-US"/>
          </a:p>
        </p:txBody>
      </p:sp>
      <p:sp>
        <p:nvSpPr>
          <p:cNvPr id="5" name="Footer Placeholder 4"/>
          <p:cNvSpPr>
            <a:spLocks noGrp="1"/>
          </p:cNvSpPr>
          <p:nvPr>
            <p:ph type="ftr" sz="quarter" idx="11"/>
          </p:nvPr>
        </p:nvSpPr>
        <p:spPr/>
        <p:txBody>
          <a:bodyPr/>
          <a:lstStyle/>
          <a:p>
            <a:r>
              <a:rPr lang="en-US"/>
              <a:t>First International Conference on Advanced Computational and Communication Paradigms</a:t>
            </a:r>
          </a:p>
        </p:txBody>
      </p:sp>
      <p:sp>
        <p:nvSpPr>
          <p:cNvPr id="6" name="Slide Number Placeholder 5"/>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4248743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BC5AB8-99A6-4F1B-AE4E-4558AF9276D3}" type="datetime1">
              <a:rPr lang="en-US" smtClean="0"/>
              <a:t>2/16/2019</a:t>
            </a:fld>
            <a:endParaRPr lang="en-US"/>
          </a:p>
        </p:txBody>
      </p:sp>
      <p:sp>
        <p:nvSpPr>
          <p:cNvPr id="6" name="Footer Placeholder 5"/>
          <p:cNvSpPr>
            <a:spLocks noGrp="1"/>
          </p:cNvSpPr>
          <p:nvPr>
            <p:ph type="ftr" sz="quarter" idx="11"/>
          </p:nvPr>
        </p:nvSpPr>
        <p:spPr/>
        <p:txBody>
          <a:bodyPr/>
          <a:lstStyle/>
          <a:p>
            <a:r>
              <a:rPr lang="en-US"/>
              <a:t>First International Conference on Advanced Computational and Communication Paradigms</a:t>
            </a:r>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189707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CB2ED5-8555-4718-9E45-561B8309D2DC}" type="datetime1">
              <a:rPr lang="en-US" smtClean="0"/>
              <a:t>2/16/2019</a:t>
            </a:fld>
            <a:endParaRPr lang="en-US"/>
          </a:p>
        </p:txBody>
      </p:sp>
      <p:sp>
        <p:nvSpPr>
          <p:cNvPr id="8" name="Footer Placeholder 7"/>
          <p:cNvSpPr>
            <a:spLocks noGrp="1"/>
          </p:cNvSpPr>
          <p:nvPr>
            <p:ph type="ftr" sz="quarter" idx="11"/>
          </p:nvPr>
        </p:nvSpPr>
        <p:spPr/>
        <p:txBody>
          <a:bodyPr/>
          <a:lstStyle/>
          <a:p>
            <a:r>
              <a:rPr lang="en-US"/>
              <a:t>First International Conference on Advanced Computational and Communication Paradigms</a:t>
            </a:r>
          </a:p>
        </p:txBody>
      </p:sp>
      <p:sp>
        <p:nvSpPr>
          <p:cNvPr id="9" name="Slide Number Placeholder 8"/>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53568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E065F-3D2A-4F25-A817-CAACAEAD129B}" type="datetime1">
              <a:rPr lang="en-US" smtClean="0"/>
              <a:t>2/16/2019</a:t>
            </a:fld>
            <a:endParaRPr lang="en-US"/>
          </a:p>
        </p:txBody>
      </p:sp>
      <p:sp>
        <p:nvSpPr>
          <p:cNvPr id="4" name="Footer Placeholder 3"/>
          <p:cNvSpPr>
            <a:spLocks noGrp="1"/>
          </p:cNvSpPr>
          <p:nvPr>
            <p:ph type="ftr" sz="quarter" idx="11"/>
          </p:nvPr>
        </p:nvSpPr>
        <p:spPr/>
        <p:txBody>
          <a:bodyPr/>
          <a:lstStyle/>
          <a:p>
            <a:r>
              <a:rPr lang="en-US"/>
              <a:t>First International Conference on Advanced Computational and Communication Paradigms</a:t>
            </a:r>
          </a:p>
        </p:txBody>
      </p:sp>
      <p:sp>
        <p:nvSpPr>
          <p:cNvPr id="5" name="Slide Number Placeholder 4"/>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79789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B37FF-C7E2-40D8-BF5E-495582C580CC}" type="datetime1">
              <a:rPr lang="en-US" smtClean="0"/>
              <a:t>2/16/2019</a:t>
            </a:fld>
            <a:endParaRPr lang="en-US"/>
          </a:p>
        </p:txBody>
      </p:sp>
      <p:sp>
        <p:nvSpPr>
          <p:cNvPr id="3" name="Footer Placeholder 2"/>
          <p:cNvSpPr>
            <a:spLocks noGrp="1"/>
          </p:cNvSpPr>
          <p:nvPr>
            <p:ph type="ftr" sz="quarter" idx="11"/>
          </p:nvPr>
        </p:nvSpPr>
        <p:spPr/>
        <p:txBody>
          <a:bodyPr/>
          <a:lstStyle/>
          <a:p>
            <a:r>
              <a:rPr lang="en-US"/>
              <a:t>First International Conference on Advanced Computational and Communication Paradigms</a:t>
            </a:r>
          </a:p>
        </p:txBody>
      </p:sp>
      <p:sp>
        <p:nvSpPr>
          <p:cNvPr id="4" name="Slide Number Placeholder 3"/>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372957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EE5E2-0983-4ED2-BA06-5B13AD9BE995}" type="datetime1">
              <a:rPr lang="en-US" smtClean="0"/>
              <a:t>2/16/2019</a:t>
            </a:fld>
            <a:endParaRPr lang="en-US"/>
          </a:p>
        </p:txBody>
      </p:sp>
      <p:sp>
        <p:nvSpPr>
          <p:cNvPr id="6" name="Footer Placeholder 5"/>
          <p:cNvSpPr>
            <a:spLocks noGrp="1"/>
          </p:cNvSpPr>
          <p:nvPr>
            <p:ph type="ftr" sz="quarter" idx="11"/>
          </p:nvPr>
        </p:nvSpPr>
        <p:spPr/>
        <p:txBody>
          <a:bodyPr/>
          <a:lstStyle/>
          <a:p>
            <a:r>
              <a:rPr lang="en-US"/>
              <a:t>First International Conference on Advanced Computational and Communication Paradigms</a:t>
            </a:r>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249925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78D75-983D-4867-BCAC-C359951AAC92}" type="datetime1">
              <a:rPr lang="en-US" smtClean="0"/>
              <a:t>2/16/2019</a:t>
            </a:fld>
            <a:endParaRPr lang="en-US"/>
          </a:p>
        </p:txBody>
      </p:sp>
      <p:sp>
        <p:nvSpPr>
          <p:cNvPr id="6" name="Footer Placeholder 5"/>
          <p:cNvSpPr>
            <a:spLocks noGrp="1"/>
          </p:cNvSpPr>
          <p:nvPr>
            <p:ph type="ftr" sz="quarter" idx="11"/>
          </p:nvPr>
        </p:nvSpPr>
        <p:spPr/>
        <p:txBody>
          <a:bodyPr/>
          <a:lstStyle/>
          <a:p>
            <a:r>
              <a:rPr lang="en-US"/>
              <a:t>First International Conference on Advanced Computational and Communication Paradigms</a:t>
            </a:r>
          </a:p>
        </p:txBody>
      </p:sp>
      <p:sp>
        <p:nvSpPr>
          <p:cNvPr id="7" name="Slide Number Placeholder 6"/>
          <p:cNvSpPr>
            <a:spLocks noGrp="1"/>
          </p:cNvSpPr>
          <p:nvPr>
            <p:ph type="sldNum" sz="quarter" idx="12"/>
          </p:nvPr>
        </p:nvSpPr>
        <p:spPr/>
        <p:txBody>
          <a:bodyPr/>
          <a:lstStyle/>
          <a:p>
            <a:fld id="{00CFE371-8602-434E-A03A-183DD7E4EEA9}" type="slidenum">
              <a:rPr lang="en-US" smtClean="0"/>
              <a:t>‹#›</a:t>
            </a:fld>
            <a:endParaRPr lang="en-US"/>
          </a:p>
        </p:txBody>
      </p:sp>
    </p:spTree>
    <p:extLst>
      <p:ext uri="{BB962C8B-B14F-4D97-AF65-F5344CB8AC3E}">
        <p14:creationId xmlns:p14="http://schemas.microsoft.com/office/powerpoint/2010/main" val="14409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66BB3-B9C8-41E6-A4C5-3A6C55BB9219}" type="datetime1">
              <a:rPr lang="en-US" smtClean="0"/>
              <a:t>2/16/2019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First International Conference on Advanced Computational and Communication Paradigms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FE371-8602-434E-A03A-183DD7E4EEA9}" type="slidenum">
              <a:rPr lang="en-US" smtClean="0"/>
              <a:t>‹#›</a:t>
            </a:fld>
            <a:endParaRPr lang="en-US"/>
          </a:p>
        </p:txBody>
      </p:sp>
    </p:spTree>
    <p:extLst>
      <p:ext uri="{BB962C8B-B14F-4D97-AF65-F5344CB8AC3E}">
        <p14:creationId xmlns:p14="http://schemas.microsoft.com/office/powerpoint/2010/main" val="1917442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jpeg"/><Relationship Id="rId3" Type="http://schemas.openxmlformats.org/officeDocument/2006/relationships/hyperlink" Target="https://edas.info/showPaper.php?m=1570507765" TargetMode="Externa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jp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6325" y="672405"/>
            <a:ext cx="7153275" cy="1384995"/>
          </a:xfrm>
          <a:prstGeom prst="rect">
            <a:avLst/>
          </a:prstGeom>
        </p:spPr>
        <p:txBody>
          <a:bodyPr wrap="square">
            <a:spAutoFit/>
          </a:bodyPr>
          <a:lstStyle/>
          <a:p>
            <a:pPr algn="ctr"/>
            <a:r>
              <a:rPr lang="en-IN" sz="2200" b="1" dirty="0">
                <a:solidFill>
                  <a:srgbClr val="002060"/>
                </a:solidFill>
                <a:latin typeface="Times New Roman"/>
              </a:rPr>
              <a:t>2019 Second International Conference on</a:t>
            </a:r>
          </a:p>
          <a:p>
            <a:pPr algn="ctr"/>
            <a:r>
              <a:rPr lang="en-IN" sz="2200" b="1" dirty="0">
                <a:solidFill>
                  <a:srgbClr val="002060"/>
                </a:solidFill>
                <a:latin typeface="Times New Roman"/>
              </a:rPr>
              <a:t>Advanced Computational and Communication Paradigms</a:t>
            </a:r>
          </a:p>
          <a:p>
            <a:pPr algn="ctr"/>
            <a:r>
              <a:rPr lang="en-IN" sz="2400" b="1" dirty="0">
                <a:solidFill>
                  <a:srgbClr val="002060"/>
                </a:solidFill>
                <a:latin typeface="Times New Roman"/>
              </a:rPr>
              <a:t>(ICACCP)</a:t>
            </a:r>
          </a:p>
          <a:p>
            <a:pPr algn="ctr"/>
            <a:r>
              <a:rPr lang="en-IN" sz="1600" b="1" dirty="0">
                <a:solidFill>
                  <a:srgbClr val="002060"/>
                </a:solidFill>
                <a:latin typeface="Times New Roman"/>
              </a:rPr>
              <a:t> 25 – 28 February, 2019</a:t>
            </a:r>
            <a:endParaRPr lang="en-IN" sz="1600" dirty="0">
              <a:solidFill>
                <a:srgbClr val="002060"/>
              </a:solidFill>
            </a:endParaRPr>
          </a:p>
        </p:txBody>
      </p:sp>
      <p:sp>
        <p:nvSpPr>
          <p:cNvPr id="19" name="Title 1"/>
          <p:cNvSpPr txBox="1">
            <a:spLocks/>
          </p:cNvSpPr>
          <p:nvPr/>
        </p:nvSpPr>
        <p:spPr>
          <a:xfrm>
            <a:off x="1017514" y="2667000"/>
            <a:ext cx="6914891" cy="873276"/>
          </a:xfrm>
          <a:prstGeom prst="rect">
            <a:avLst/>
          </a:prstGeom>
          <a:ln w="12700">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b="1" dirty="0">
              <a:solidFill>
                <a:srgbClr val="002060"/>
              </a:solidFill>
              <a:latin typeface="Times New Roman" pitchFamily="18" charset="0"/>
              <a:cs typeface="Times New Roman" pitchFamily="18" charset="0"/>
            </a:endParaRPr>
          </a:p>
        </p:txBody>
      </p:sp>
      <p:sp>
        <p:nvSpPr>
          <p:cNvPr id="13" name="TextBox 12"/>
          <p:cNvSpPr txBox="1"/>
          <p:nvPr/>
        </p:nvSpPr>
        <p:spPr>
          <a:xfrm>
            <a:off x="2575213" y="2297668"/>
            <a:ext cx="4496616" cy="369332"/>
          </a:xfrm>
          <a:prstGeom prst="rect">
            <a:avLst/>
          </a:prstGeom>
          <a:noFill/>
          <a:ln>
            <a:noFill/>
          </a:ln>
        </p:spPr>
        <p:txBody>
          <a:bodyPr wrap="none" rtlCol="0">
            <a:spAutoFit/>
          </a:bodyPr>
          <a:lstStyle/>
          <a:p>
            <a:r>
              <a:rPr lang="en-US" b="1" dirty="0"/>
              <a:t>Technical </a:t>
            </a:r>
            <a:r>
              <a:rPr lang="en-US" b="1" dirty="0" smtClean="0"/>
              <a:t>Session #V </a:t>
            </a:r>
            <a:r>
              <a:rPr lang="en-US" b="1" dirty="0"/>
              <a:t>Paper ID </a:t>
            </a:r>
            <a:r>
              <a:rPr lang="en-US" b="1" dirty="0" smtClean="0"/>
              <a:t>#. </a:t>
            </a:r>
            <a:r>
              <a:rPr lang="en-IN" u="sng" dirty="0" smtClean="0">
                <a:hlinkClick r:id="rId3" tooltip="Show paper"/>
              </a:rPr>
              <a:t>1570507765</a:t>
            </a:r>
            <a:endParaRPr lang="en-IN" dirty="0"/>
          </a:p>
        </p:txBody>
      </p:sp>
      <p:pic>
        <p:nvPicPr>
          <p:cNvPr id="33" name="Picture 32" descr="D:\Conference 2017\Sponsors\DST\SERB\SERB 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6010185"/>
            <a:ext cx="685800" cy="552450"/>
          </a:xfrm>
          <a:prstGeom prst="rect">
            <a:avLst/>
          </a:prstGeom>
          <a:noFill/>
          <a:ln>
            <a:noFill/>
          </a:ln>
        </p:spPr>
      </p:pic>
      <p:pic>
        <p:nvPicPr>
          <p:cNvPr id="34" name="Picture 33" descr="D:\Conference 2017\Sponsors\DST\SERB\DST Logo.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5778" y="6010185"/>
            <a:ext cx="769133" cy="609600"/>
          </a:xfrm>
          <a:prstGeom prst="rect">
            <a:avLst/>
          </a:prstGeom>
          <a:noFill/>
          <a:ln>
            <a:noFill/>
          </a:ln>
        </p:spPr>
      </p:pic>
      <p:sp>
        <p:nvSpPr>
          <p:cNvPr id="12" name="Rectangle 11"/>
          <p:cNvSpPr/>
          <p:nvPr/>
        </p:nvSpPr>
        <p:spPr>
          <a:xfrm>
            <a:off x="181484" y="184111"/>
            <a:ext cx="8810116" cy="6521489"/>
          </a:xfrm>
          <a:prstGeom prst="rect">
            <a:avLst/>
          </a:prstGeom>
          <a:noFill/>
          <a:ln w="57150" cmpd="thickThin">
            <a:prstDash val="solid"/>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05549" y="6010185"/>
            <a:ext cx="557868" cy="557868"/>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67549" y="6067659"/>
            <a:ext cx="710268" cy="526260"/>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23389" y="5957210"/>
            <a:ext cx="915811" cy="662575"/>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4800" y="6016424"/>
            <a:ext cx="819349" cy="461567"/>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00349" y="6075201"/>
            <a:ext cx="1086496" cy="392184"/>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25045" y="6086385"/>
            <a:ext cx="1061304" cy="410371"/>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22036" y="6066357"/>
            <a:ext cx="1074475" cy="496278"/>
          </a:xfrm>
          <a:prstGeom prst="rect">
            <a:avLst/>
          </a:prstGeom>
        </p:spPr>
      </p:pic>
      <p:pic>
        <p:nvPicPr>
          <p:cNvPr id="27" name="Picture 26" descr="C:\Users\CHINMOY\Desktop\ICCIC\New-Manipal-Logo.jpg"/>
          <p:cNvPicPr/>
          <p:nvPr/>
        </p:nvPicPr>
        <p:blipFill>
          <a:blip r:embed="rId13"/>
          <a:srcRect/>
          <a:stretch>
            <a:fillRect/>
          </a:stretch>
        </p:blipFill>
        <p:spPr bwMode="auto">
          <a:xfrm>
            <a:off x="8220075" y="318440"/>
            <a:ext cx="695325" cy="638175"/>
          </a:xfrm>
          <a:prstGeom prst="rect">
            <a:avLst/>
          </a:prstGeom>
          <a:noFill/>
          <a:ln w="9525">
            <a:noFill/>
            <a:miter lim="800000"/>
            <a:headEnd/>
            <a:tailEnd/>
          </a:ln>
        </p:spPr>
      </p:pic>
      <p:pic>
        <p:nvPicPr>
          <p:cNvPr id="28" name="Picture 27" descr="E:\ICACCP-2019\ICACCP Logos\ICACCP Final Centre-01.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200" y="145511"/>
            <a:ext cx="914400" cy="914400"/>
          </a:xfrm>
          <a:prstGeom prst="rect">
            <a:avLst/>
          </a:prstGeom>
          <a:noFill/>
          <a:ln>
            <a:noFill/>
          </a:ln>
        </p:spPr>
      </p:pic>
      <p:sp>
        <p:nvSpPr>
          <p:cNvPr id="18" name="Title 1"/>
          <p:cNvSpPr txBox="1">
            <a:spLocks/>
          </p:cNvSpPr>
          <p:nvPr/>
        </p:nvSpPr>
        <p:spPr>
          <a:xfrm>
            <a:off x="538162" y="2543584"/>
            <a:ext cx="8229600" cy="1418816"/>
          </a:xfrm>
          <a:prstGeom prst="rect">
            <a:avLst/>
          </a:prstGeom>
          <a:ln w="12700">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002060"/>
                </a:solidFill>
                <a:latin typeface="Times New Roman" pitchFamily="18" charset="0"/>
                <a:cs typeface="Times New Roman" pitchFamily="18" charset="0"/>
              </a:rPr>
              <a:t>Brain Tumor Classification Using ResNet-101 Based Squeeze and Excitation Deep Neural Network</a:t>
            </a:r>
          </a:p>
        </p:txBody>
      </p:sp>
      <p:sp>
        <p:nvSpPr>
          <p:cNvPr id="20" name="Title 1"/>
          <p:cNvSpPr txBox="1">
            <a:spLocks/>
          </p:cNvSpPr>
          <p:nvPr/>
        </p:nvSpPr>
        <p:spPr>
          <a:xfrm>
            <a:off x="481711" y="3963837"/>
            <a:ext cx="8229600" cy="1755157"/>
          </a:xfrm>
          <a:prstGeom prst="rect">
            <a:avLst/>
          </a:prstGeom>
          <a:ln w="12700">
            <a:noFill/>
          </a:ln>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002060"/>
                </a:solidFill>
                <a:latin typeface="Times New Roman" pitchFamily="18" charset="0"/>
                <a:cs typeface="Times New Roman" pitchFamily="18" charset="0"/>
              </a:rPr>
              <a:t>Swati </a:t>
            </a:r>
            <a:r>
              <a:rPr lang="en-US" sz="2000" b="1" dirty="0" err="1" smtClean="0">
                <a:solidFill>
                  <a:srgbClr val="002060"/>
                </a:solidFill>
                <a:latin typeface="Times New Roman" pitchFamily="18" charset="0"/>
                <a:cs typeface="Times New Roman" pitchFamily="18" charset="0"/>
              </a:rPr>
              <a:t>Kanchan</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Lokesh</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Nandanwar</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Palash</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Ghosal</a:t>
            </a:r>
            <a:r>
              <a:rPr lang="en-US" sz="2000" b="1" dirty="0" smtClean="0">
                <a:solidFill>
                  <a:srgbClr val="002060"/>
                </a:solidFill>
                <a:latin typeface="Times New Roman" pitchFamily="18" charset="0"/>
                <a:cs typeface="Times New Roman" pitchFamily="18" charset="0"/>
              </a:rPr>
              <a:t>, Ashok </a:t>
            </a:r>
            <a:r>
              <a:rPr lang="en-US" sz="2000" b="1" dirty="0" err="1" smtClean="0">
                <a:solidFill>
                  <a:srgbClr val="002060"/>
                </a:solidFill>
                <a:latin typeface="Times New Roman" pitchFamily="18" charset="0"/>
                <a:cs typeface="Times New Roman" pitchFamily="18" charset="0"/>
              </a:rPr>
              <a:t>Bhadra</a:t>
            </a:r>
            <a:r>
              <a:rPr lang="en-US" sz="2000" b="1" dirty="0" smtClean="0">
                <a:solidFill>
                  <a:srgbClr val="002060"/>
                </a:solidFill>
                <a:latin typeface="Times New Roman" pitchFamily="18" charset="0"/>
                <a:cs typeface="Times New Roman" pitchFamily="18" charset="0"/>
              </a:rPr>
              <a:t>, </a:t>
            </a:r>
            <a:r>
              <a:rPr lang="en-US" sz="2000" b="1" dirty="0" err="1" smtClean="0">
                <a:solidFill>
                  <a:srgbClr val="002060"/>
                </a:solidFill>
                <a:latin typeface="Times New Roman" pitchFamily="18" charset="0"/>
                <a:cs typeface="Times New Roman" pitchFamily="18" charset="0"/>
              </a:rPr>
              <a:t>Jayasree</a:t>
            </a:r>
            <a:r>
              <a:rPr lang="en-US" sz="2000" b="1" dirty="0" smtClean="0">
                <a:solidFill>
                  <a:srgbClr val="002060"/>
                </a:solidFill>
                <a:latin typeface="Times New Roman" pitchFamily="18" charset="0"/>
                <a:cs typeface="Times New Roman" pitchFamily="18" charset="0"/>
              </a:rPr>
              <a:t> Chakraborty, </a:t>
            </a:r>
            <a:r>
              <a:rPr lang="en-US" sz="2000" b="1" dirty="0" err="1" smtClean="0">
                <a:solidFill>
                  <a:srgbClr val="002060"/>
                </a:solidFill>
                <a:latin typeface="Times New Roman" pitchFamily="18" charset="0"/>
                <a:cs typeface="Times New Roman" pitchFamily="18" charset="0"/>
              </a:rPr>
              <a:t>Debashis</a:t>
            </a:r>
            <a:r>
              <a:rPr lang="en-US" sz="2000" b="1" dirty="0" smtClean="0">
                <a:solidFill>
                  <a:srgbClr val="002060"/>
                </a:solidFill>
                <a:latin typeface="Times New Roman" pitchFamily="18" charset="0"/>
                <a:cs typeface="Times New Roman" pitchFamily="18" charset="0"/>
              </a:rPr>
              <a:t> Nandi</a:t>
            </a:r>
          </a:p>
          <a:p>
            <a:r>
              <a:rPr lang="en-US" sz="2000" b="1" dirty="0" smtClean="0">
                <a:solidFill>
                  <a:srgbClr val="002060"/>
                </a:solidFill>
                <a:latin typeface="Times New Roman" pitchFamily="18" charset="0"/>
                <a:cs typeface="Times New Roman" pitchFamily="18" charset="0"/>
              </a:rPr>
              <a:t>Affiliations: NIT Durgapur, Medical College Kolkata, Memorial Sloan Kettering Cancer Center New York</a:t>
            </a:r>
          </a:p>
          <a:p>
            <a:r>
              <a:rPr lang="en-US" sz="2000" b="1" i="1" u="sng" dirty="0" smtClean="0">
                <a:solidFill>
                  <a:schemeClr val="tx2">
                    <a:lumMod val="60000"/>
                    <a:lumOff val="40000"/>
                  </a:schemeClr>
                </a:solidFill>
                <a:latin typeface="Times New Roman" pitchFamily="18" charset="0"/>
                <a:cs typeface="Times New Roman" pitchFamily="18" charset="0"/>
              </a:rPr>
              <a:t>swatikanchan070@gmail.com</a:t>
            </a:r>
            <a:r>
              <a:rPr lang="en-US" sz="2000" b="1" dirty="0">
                <a:solidFill>
                  <a:schemeClr val="tx2">
                    <a:lumMod val="60000"/>
                    <a:lumOff val="40000"/>
                  </a:schemeClr>
                </a:solidFill>
                <a:latin typeface="Times New Roman" pitchFamily="18" charset="0"/>
                <a:cs typeface="Times New Roman" pitchFamily="18" charset="0"/>
              </a:rPr>
              <a:t>, </a:t>
            </a:r>
            <a:r>
              <a:rPr lang="en-US" sz="2000" b="1" i="1" u="sng" dirty="0">
                <a:solidFill>
                  <a:schemeClr val="tx2">
                    <a:lumMod val="60000"/>
                    <a:lumOff val="40000"/>
                  </a:schemeClr>
                </a:solidFill>
                <a:latin typeface="Times New Roman" pitchFamily="18" charset="0"/>
                <a:cs typeface="Times New Roman" pitchFamily="18" charset="0"/>
              </a:rPr>
              <a:t>lokeshnandanwar32@gmail.com</a:t>
            </a:r>
            <a:r>
              <a:rPr lang="en-US" sz="2000" b="1" i="1" dirty="0">
                <a:solidFill>
                  <a:schemeClr val="tx2">
                    <a:lumMod val="60000"/>
                    <a:lumOff val="40000"/>
                  </a:schemeClr>
                </a:solidFill>
                <a:latin typeface="Times New Roman" pitchFamily="18" charset="0"/>
                <a:cs typeface="Times New Roman" pitchFamily="18" charset="0"/>
              </a:rPr>
              <a:t> </a:t>
            </a:r>
          </a:p>
          <a:p>
            <a:endParaRPr lang="en-US" sz="2000" b="1" dirty="0" smtClean="0">
              <a:solidFill>
                <a:srgbClr val="00206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609600"/>
            <a:ext cx="8229600" cy="1143000"/>
          </a:xfrm>
        </p:spPr>
        <p:txBody>
          <a:bodyPr>
            <a:normAutofit fontScale="90000"/>
          </a:bodyPr>
          <a:lstStyle/>
          <a:p>
            <a:pPr marL="514350" indent="-514350"/>
            <a:r>
              <a:rPr lang="en-US" sz="4000" b="1" dirty="0">
                <a:solidFill>
                  <a:srgbClr val="002060"/>
                </a:solidFill>
                <a:latin typeface="Times New Roman" pitchFamily="18" charset="0"/>
                <a:cs typeface="Times New Roman" pitchFamily="18" charset="0"/>
              </a:rPr>
              <a:t>Block Diagram of </a:t>
            </a:r>
            <a:r>
              <a:rPr lang="en-US" sz="4000" b="1" dirty="0" smtClean="0">
                <a:solidFill>
                  <a:srgbClr val="002060"/>
                </a:solidFill>
                <a:latin typeface="Times New Roman" pitchFamily="18" charset="0"/>
                <a:cs typeface="Times New Roman" pitchFamily="18" charset="0"/>
              </a:rPr>
              <a:t>Residual </a:t>
            </a:r>
            <a:r>
              <a:rPr lang="en-US" sz="4000" b="1" dirty="0">
                <a:solidFill>
                  <a:srgbClr val="002060"/>
                </a:solidFill>
                <a:latin typeface="Times New Roman" pitchFamily="18" charset="0"/>
                <a:cs typeface="Times New Roman" pitchFamily="18" charset="0"/>
              </a:rPr>
              <a:t>Module </a:t>
            </a:r>
            <a:r>
              <a:rPr lang="en-US" sz="4000" b="1" dirty="0" smtClean="0">
                <a:solidFill>
                  <a:srgbClr val="002060"/>
                </a:solidFill>
                <a:latin typeface="Times New Roman" pitchFamily="18" charset="0"/>
                <a:cs typeface="Times New Roman" pitchFamily="18" charset="0"/>
              </a:rPr>
              <a:t>and SE-</a:t>
            </a:r>
            <a:r>
              <a:rPr lang="en-US" sz="4000" b="1" dirty="0" err="1" smtClean="0">
                <a:solidFill>
                  <a:srgbClr val="002060"/>
                </a:solidFill>
                <a:latin typeface="Times New Roman" pitchFamily="18" charset="0"/>
                <a:cs typeface="Times New Roman" pitchFamily="18" charset="0"/>
              </a:rPr>
              <a:t>ResNet</a:t>
            </a:r>
            <a:r>
              <a:rPr lang="en-US" sz="4000" b="1" dirty="0" smtClean="0">
                <a:solidFill>
                  <a:srgbClr val="002060"/>
                </a:solidFill>
                <a:latin typeface="Times New Roman" pitchFamily="18" charset="0"/>
                <a:cs typeface="Times New Roman" pitchFamily="18" charset="0"/>
              </a:rPr>
              <a:t> </a:t>
            </a:r>
            <a:r>
              <a:rPr lang="en-US" sz="4000" b="1" dirty="0">
                <a:solidFill>
                  <a:srgbClr val="002060"/>
                </a:solidFill>
                <a:latin typeface="Times New Roman" pitchFamily="18" charset="0"/>
                <a:cs typeface="Times New Roman" pitchFamily="18" charset="0"/>
              </a:rPr>
              <a:t>module</a:t>
            </a:r>
            <a:endParaRPr lang="en-US" sz="4000" b="1" dirty="0">
              <a:solidFill>
                <a:srgbClr val="002060"/>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7" name="TextBox 6"/>
          <p:cNvSpPr txBox="1"/>
          <p:nvPr/>
        </p:nvSpPr>
        <p:spPr>
          <a:xfrm>
            <a:off x="8686800" y="95707"/>
            <a:ext cx="409574" cy="369332"/>
          </a:xfrm>
          <a:prstGeom prst="rect">
            <a:avLst/>
          </a:prstGeom>
          <a:noFill/>
        </p:spPr>
        <p:txBody>
          <a:bodyPr wrap="square" rtlCol="0">
            <a:spAutoFit/>
          </a:bodyPr>
          <a:lstStyle/>
          <a:p>
            <a:pPr algn="ctr"/>
            <a:r>
              <a:rPr lang="en-US" b="1" dirty="0"/>
              <a:t>5</a:t>
            </a:r>
          </a:p>
        </p:txBody>
      </p:sp>
      <p:pic>
        <p:nvPicPr>
          <p:cNvPr id="11" name="Picture 10"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grpSp>
        <p:nvGrpSpPr>
          <p:cNvPr id="9" name="Group 8"/>
          <p:cNvGrpSpPr/>
          <p:nvPr/>
        </p:nvGrpSpPr>
        <p:grpSpPr>
          <a:xfrm>
            <a:off x="838201" y="1752600"/>
            <a:ext cx="7667625" cy="4321144"/>
            <a:chOff x="117231" y="0"/>
            <a:chExt cx="3197469" cy="2614246"/>
          </a:xfrm>
        </p:grpSpPr>
        <p:grpSp>
          <p:nvGrpSpPr>
            <p:cNvPr id="12" name="Group 11"/>
            <p:cNvGrpSpPr/>
            <p:nvPr/>
          </p:nvGrpSpPr>
          <p:grpSpPr>
            <a:xfrm>
              <a:off x="117231" y="0"/>
              <a:ext cx="3197469" cy="2614246"/>
              <a:chOff x="0" y="0"/>
              <a:chExt cx="3197469" cy="2614246"/>
            </a:xfrm>
          </p:grpSpPr>
          <p:grpSp>
            <p:nvGrpSpPr>
              <p:cNvPr id="14" name="Group 13"/>
              <p:cNvGrpSpPr/>
              <p:nvPr/>
            </p:nvGrpSpPr>
            <p:grpSpPr>
              <a:xfrm>
                <a:off x="0" y="0"/>
                <a:ext cx="3197469" cy="2614246"/>
                <a:chOff x="0" y="0"/>
                <a:chExt cx="3197469" cy="2614246"/>
              </a:xfrm>
            </p:grpSpPr>
            <p:grpSp>
              <p:nvGrpSpPr>
                <p:cNvPr id="16" name="Group 15"/>
                <p:cNvGrpSpPr/>
                <p:nvPr/>
              </p:nvGrpSpPr>
              <p:grpSpPr>
                <a:xfrm>
                  <a:off x="0" y="674078"/>
                  <a:ext cx="568569" cy="1276704"/>
                  <a:chOff x="0" y="0"/>
                  <a:chExt cx="800051" cy="1803949"/>
                </a:xfrm>
              </p:grpSpPr>
              <p:sp>
                <p:nvSpPr>
                  <p:cNvPr id="56" name="Rectangle 55"/>
                  <p:cNvSpPr/>
                  <p:nvPr/>
                </p:nvSpPr>
                <p:spPr>
                  <a:xfrm>
                    <a:off x="0" y="486507"/>
                    <a:ext cx="800051" cy="33972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45720" rIns="0" bIns="0" numCol="1" spcCol="0" rtlCol="0" fromWordArt="0" anchor="ctr" anchorCtr="0" forceAA="0" compatLnSpc="1">
                    <a:prstTxWarp prst="textNoShape">
                      <a:avLst/>
                    </a:prstTxWarp>
                    <a:noAutofit/>
                  </a:bodyPr>
                  <a:lstStyle/>
                  <a:p>
                    <a:pPr algn="ctr">
                      <a:lnSpc>
                        <a:spcPct val="107000"/>
                      </a:lnSpc>
                      <a:spcAft>
                        <a:spcPts val="800"/>
                      </a:spcAft>
                    </a:pPr>
                    <a:r>
                      <a:rPr lang="en-US" b="1" dirty="0">
                        <a:solidFill>
                          <a:srgbClr val="000000"/>
                        </a:solidFill>
                        <a:effectLst/>
                        <a:ea typeface="Calibri" panose="020F0502020204030204" pitchFamily="34" charset="0"/>
                        <a:cs typeface="Mangal"/>
                      </a:rPr>
                      <a:t>Residual</a:t>
                    </a:r>
                    <a:endParaRPr lang="en-IN" sz="2800" dirty="0">
                      <a:effectLst/>
                      <a:ea typeface="Calibri" panose="020F0502020204030204" pitchFamily="34" charset="0"/>
                      <a:cs typeface="Mangal"/>
                    </a:endParaRPr>
                  </a:p>
                </p:txBody>
              </p:sp>
              <p:cxnSp>
                <p:nvCxnSpPr>
                  <p:cNvPr id="57" name="Straight Arrow Connector 56"/>
                  <p:cNvCxnSpPr/>
                  <p:nvPr/>
                </p:nvCxnSpPr>
                <p:spPr>
                  <a:xfrm>
                    <a:off x="427892" y="826477"/>
                    <a:ext cx="0" cy="342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304800" y="1165960"/>
                    <a:ext cx="228600" cy="282817"/>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4400"/>
                  </a:p>
                </p:txBody>
              </p:sp>
              <p:cxnSp>
                <p:nvCxnSpPr>
                  <p:cNvPr id="59" name="Connector: Curved 6"/>
                  <p:cNvCxnSpPr/>
                  <p:nvPr/>
                </p:nvCxnSpPr>
                <p:spPr>
                  <a:xfrm flipH="1">
                    <a:off x="304800" y="140677"/>
                    <a:ext cx="114300" cy="1140069"/>
                  </a:xfrm>
                  <a:prstGeom prst="curvedConnector3">
                    <a:avLst>
                      <a:gd name="adj1" fmla="val 52906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7892" y="0"/>
                    <a:ext cx="0" cy="48943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61" name="Plus 60"/>
                  <p:cNvSpPr/>
                  <p:nvPr/>
                </p:nvSpPr>
                <p:spPr>
                  <a:xfrm>
                    <a:off x="363415" y="1230923"/>
                    <a:ext cx="114300" cy="140677"/>
                  </a:xfrm>
                  <a:prstGeom prst="mathPlus">
                    <a:avLst/>
                  </a:prstGeom>
                </p:spPr>
                <p:style>
                  <a:lnRef idx="0">
                    <a:schemeClr val="dk1"/>
                  </a:lnRef>
                  <a:fillRef idx="3">
                    <a:schemeClr val="dk1"/>
                  </a:fillRef>
                  <a:effectRef idx="3">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4400"/>
                  </a:p>
                </p:txBody>
              </p:sp>
              <p:cxnSp>
                <p:nvCxnSpPr>
                  <p:cNvPr id="62" name="Straight Arrow Connector 61"/>
                  <p:cNvCxnSpPr/>
                  <p:nvPr/>
                </p:nvCxnSpPr>
                <p:spPr>
                  <a:xfrm>
                    <a:off x="416169" y="1461049"/>
                    <a:ext cx="0" cy="342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371600" y="0"/>
                  <a:ext cx="1348841" cy="2611667"/>
                  <a:chOff x="0" y="0"/>
                  <a:chExt cx="1348841" cy="3076682"/>
                </a:xfrm>
              </p:grpSpPr>
              <p:grpSp>
                <p:nvGrpSpPr>
                  <p:cNvPr id="31" name="Group 30"/>
                  <p:cNvGrpSpPr/>
                  <p:nvPr/>
                </p:nvGrpSpPr>
                <p:grpSpPr>
                  <a:xfrm>
                    <a:off x="0" y="0"/>
                    <a:ext cx="1348841" cy="3076682"/>
                    <a:chOff x="0" y="0"/>
                    <a:chExt cx="1348989" cy="3965412"/>
                  </a:xfrm>
                </p:grpSpPr>
                <p:sp>
                  <p:nvSpPr>
                    <p:cNvPr id="36" name="Rectangle 35"/>
                    <p:cNvSpPr/>
                    <p:nvPr/>
                  </p:nvSpPr>
                  <p:spPr>
                    <a:xfrm>
                      <a:off x="0" y="492369"/>
                      <a:ext cx="749642" cy="25180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2000" b="1">
                          <a:solidFill>
                            <a:srgbClr val="000000"/>
                          </a:solidFill>
                          <a:effectLst/>
                          <a:ea typeface="Calibri" panose="020F0502020204030204" pitchFamily="34" charset="0"/>
                          <a:cs typeface="Mangal"/>
                        </a:rPr>
                        <a:t>Residual</a:t>
                      </a:r>
                      <a:endParaRPr lang="en-IN" sz="2800">
                        <a:effectLst/>
                        <a:ea typeface="Calibri" panose="020F0502020204030204" pitchFamily="34" charset="0"/>
                        <a:cs typeface="Mangal"/>
                      </a:endParaRPr>
                    </a:p>
                  </p:txBody>
                </p:sp>
                <p:cxnSp>
                  <p:nvCxnSpPr>
                    <p:cNvPr id="37" name="Connector: Curved 19"/>
                    <p:cNvCxnSpPr>
                      <a:endCxn id="47" idx="2"/>
                    </p:cNvCxnSpPr>
                    <p:nvPr/>
                  </p:nvCxnSpPr>
                  <p:spPr>
                    <a:xfrm rot="5400000">
                      <a:off x="-1344361" y="1744148"/>
                      <a:ext cx="3330125" cy="151277"/>
                    </a:xfrm>
                    <a:prstGeom prst="curvedConnector4">
                      <a:avLst>
                        <a:gd name="adj1" fmla="val -170"/>
                        <a:gd name="adj2" fmla="val 545638"/>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96340" y="0"/>
                      <a:ext cx="0" cy="48895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715107" y="978877"/>
                      <a:ext cx="618392" cy="304764"/>
                      <a:chOff x="0" y="0"/>
                      <a:chExt cx="618392" cy="304764"/>
                    </a:xfrm>
                  </p:grpSpPr>
                  <p:sp>
                    <p:nvSpPr>
                      <p:cNvPr id="54" name="Rectangle 53"/>
                      <p:cNvSpPr/>
                      <p:nvPr/>
                    </p:nvSpPr>
                    <p:spPr>
                      <a:xfrm>
                        <a:off x="0" y="0"/>
                        <a:ext cx="618392" cy="19010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0" tIns="9144" rIns="0" bIns="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ea typeface="Calibri" panose="020F0502020204030204" pitchFamily="34" charset="0"/>
                            <a:cs typeface="Mangal"/>
                          </a:rPr>
                          <a:t>Global Pooling</a:t>
                        </a:r>
                        <a:endParaRPr lang="en-IN" sz="2800" dirty="0">
                          <a:effectLst/>
                          <a:ea typeface="Calibri" panose="020F0502020204030204" pitchFamily="34" charset="0"/>
                          <a:cs typeface="Mangal"/>
                        </a:endParaRPr>
                      </a:p>
                    </p:txBody>
                  </p:sp>
                  <p:cxnSp>
                    <p:nvCxnSpPr>
                      <p:cNvPr id="55" name="Straight Arrow Connector 54"/>
                      <p:cNvCxnSpPr/>
                      <p:nvPr/>
                    </p:nvCxnSpPr>
                    <p:spPr>
                      <a:xfrm>
                        <a:off x="310662" y="193431"/>
                        <a:ext cx="0" cy="111333"/>
                      </a:xfrm>
                      <a:prstGeom prst="straightConnector1">
                        <a:avLst/>
                      </a:prstGeom>
                      <a:ln w="22225">
                        <a:tailEnd type="stealth" w="med" len="sm"/>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716573" y="1270632"/>
                      <a:ext cx="618392" cy="300225"/>
                      <a:chOff x="1466" y="4539"/>
                      <a:chExt cx="618392" cy="300225"/>
                    </a:xfrm>
                  </p:grpSpPr>
                  <p:sp>
                    <p:nvSpPr>
                      <p:cNvPr id="52" name="Rectangle 51"/>
                      <p:cNvSpPr/>
                      <p:nvPr/>
                    </p:nvSpPr>
                    <p:spPr>
                      <a:xfrm>
                        <a:off x="1466" y="4539"/>
                        <a:ext cx="618392" cy="260173"/>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ea typeface="Calibri" panose="020F0502020204030204" pitchFamily="34" charset="0"/>
                            <a:cs typeface="Mangal"/>
                          </a:rPr>
                          <a:t>Fully </a:t>
                        </a:r>
                        <a:r>
                          <a:rPr lang="en-US" sz="1400" b="1" dirty="0" smtClean="0">
                            <a:effectLst/>
                            <a:ea typeface="Calibri" panose="020F0502020204030204" pitchFamily="34" charset="0"/>
                            <a:cs typeface="Mangal"/>
                          </a:rPr>
                          <a:t>Connected</a:t>
                        </a:r>
                        <a:r>
                          <a:rPr lang="en-IN" sz="1400" dirty="0">
                            <a:effectLst/>
                            <a:ea typeface="Calibri" panose="020F0502020204030204" pitchFamily="34" charset="0"/>
                            <a:cs typeface="Mangal"/>
                          </a:rPr>
                          <a:t> </a:t>
                        </a:r>
                      </a:p>
                    </p:txBody>
                  </p:sp>
                  <p:cxnSp>
                    <p:nvCxnSpPr>
                      <p:cNvPr id="53" name="Straight Arrow Connector 52"/>
                      <p:cNvCxnSpPr/>
                      <p:nvPr/>
                    </p:nvCxnSpPr>
                    <p:spPr>
                      <a:xfrm>
                        <a:off x="310662" y="193431"/>
                        <a:ext cx="0" cy="111333"/>
                      </a:xfrm>
                      <a:prstGeom prst="straightConnector1">
                        <a:avLst/>
                      </a:prstGeom>
                      <a:ln w="22225">
                        <a:tailEnd type="stealth" w="med" len="sm"/>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30597" y="1594349"/>
                      <a:ext cx="618392" cy="281308"/>
                      <a:chOff x="9628" y="23456"/>
                      <a:chExt cx="618392" cy="281308"/>
                    </a:xfrm>
                  </p:grpSpPr>
                  <p:sp>
                    <p:nvSpPr>
                      <p:cNvPr id="50" name="Rectangle 49"/>
                      <p:cNvSpPr/>
                      <p:nvPr/>
                    </p:nvSpPr>
                    <p:spPr>
                      <a:xfrm>
                        <a:off x="9628" y="23456"/>
                        <a:ext cx="618392" cy="19010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0" tIns="9144" rIns="0" bIns="0" numCol="1" spcCol="0" rtlCol="0" fromWordArt="0" anchor="ctr" anchorCtr="0" forceAA="0" compatLnSpc="1">
                        <a:prstTxWarp prst="textNoShape">
                          <a:avLst/>
                        </a:prstTxWarp>
                        <a:noAutofit/>
                      </a:bodyPr>
                      <a:lstStyle/>
                      <a:p>
                        <a:pPr algn="ctr">
                          <a:lnSpc>
                            <a:spcPct val="107000"/>
                          </a:lnSpc>
                          <a:spcAft>
                            <a:spcPts val="800"/>
                          </a:spcAft>
                        </a:pPr>
                        <a:r>
                          <a:rPr lang="en-US" sz="1400" b="1" dirty="0" smtClean="0">
                            <a:effectLst/>
                            <a:ea typeface="Calibri" panose="020F0502020204030204" pitchFamily="34" charset="0"/>
                            <a:cs typeface="Mangal"/>
                          </a:rPr>
                          <a:t>ReLU</a:t>
                        </a:r>
                        <a:endParaRPr lang="en-IN" sz="2800" dirty="0">
                          <a:effectLst/>
                          <a:ea typeface="Calibri" panose="020F0502020204030204" pitchFamily="34" charset="0"/>
                          <a:cs typeface="Mangal"/>
                        </a:endParaRPr>
                      </a:p>
                    </p:txBody>
                  </p:sp>
                  <p:cxnSp>
                    <p:nvCxnSpPr>
                      <p:cNvPr id="51" name="Straight Arrow Connector 50"/>
                      <p:cNvCxnSpPr/>
                      <p:nvPr/>
                    </p:nvCxnSpPr>
                    <p:spPr>
                      <a:xfrm>
                        <a:off x="310662" y="193431"/>
                        <a:ext cx="0" cy="111333"/>
                      </a:xfrm>
                      <a:prstGeom prst="straightConnector1">
                        <a:avLst/>
                      </a:prstGeom>
                      <a:ln w="22225">
                        <a:tailEnd type="stealth" w="med" len="sm"/>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a:xfrm>
                      <a:off x="720969" y="1875693"/>
                      <a:ext cx="618392" cy="19010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0" tIns="9144" rIns="0" bIns="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ea typeface="Calibri" panose="020F0502020204030204" pitchFamily="34" charset="0"/>
                          <a:cs typeface="Mangal"/>
                        </a:rPr>
                        <a:t>Fully </a:t>
                      </a:r>
                      <a:r>
                        <a:rPr lang="en-US" sz="1400" b="1" dirty="0" smtClean="0">
                          <a:effectLst/>
                          <a:ea typeface="Calibri" panose="020F0502020204030204" pitchFamily="34" charset="0"/>
                          <a:cs typeface="Mangal"/>
                        </a:rPr>
                        <a:t>Connected</a:t>
                      </a:r>
                    </a:p>
                  </p:txBody>
                </p:sp>
                <p:cxnSp>
                  <p:nvCxnSpPr>
                    <p:cNvPr id="43" name="Straight Arrow Connector 42"/>
                    <p:cNvCxnSpPr/>
                    <p:nvPr/>
                  </p:nvCxnSpPr>
                  <p:spPr>
                    <a:xfrm>
                      <a:off x="369277" y="744416"/>
                      <a:ext cx="656613" cy="23504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0" y="2758075"/>
                      <a:ext cx="749642" cy="33325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2000" b="1" dirty="0" smtClean="0">
                          <a:solidFill>
                            <a:srgbClr val="000000"/>
                          </a:solidFill>
                          <a:effectLst/>
                          <a:ea typeface="Calibri" panose="020F0502020204030204" pitchFamily="34" charset="0"/>
                          <a:cs typeface="Mangal"/>
                        </a:rPr>
                        <a:t>Scale</a:t>
                      </a:r>
                      <a:r>
                        <a:rPr lang="en-IN" sz="2800" dirty="0">
                          <a:effectLst/>
                          <a:ea typeface="Calibri" panose="020F0502020204030204" pitchFamily="34" charset="0"/>
                          <a:cs typeface="Mangal"/>
                        </a:rPr>
                        <a:t> </a:t>
                      </a:r>
                    </a:p>
                  </p:txBody>
                </p:sp>
                <p:cxnSp>
                  <p:nvCxnSpPr>
                    <p:cNvPr id="45" name="Straight Arrow Connector 44"/>
                    <p:cNvCxnSpPr>
                      <a:endCxn id="44" idx="0"/>
                    </p:cNvCxnSpPr>
                    <p:nvPr/>
                  </p:nvCxnSpPr>
                  <p:spPr>
                    <a:xfrm>
                      <a:off x="369277" y="744416"/>
                      <a:ext cx="5544" cy="201365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68155" y="3023924"/>
                      <a:ext cx="0" cy="34226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45063" y="3346552"/>
                      <a:ext cx="227965" cy="276593"/>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4400"/>
                    </a:p>
                  </p:txBody>
                </p:sp>
                <p:sp>
                  <p:nvSpPr>
                    <p:cNvPr id="48" name="Plus 47"/>
                    <p:cNvSpPr/>
                    <p:nvPr/>
                  </p:nvSpPr>
                  <p:spPr>
                    <a:xfrm>
                      <a:off x="293139" y="3342636"/>
                      <a:ext cx="147710" cy="264238"/>
                    </a:xfrm>
                    <a:prstGeom prst="mathPlus">
                      <a:avLst/>
                    </a:prstGeom>
                  </p:spPr>
                  <p:style>
                    <a:lnRef idx="0">
                      <a:schemeClr val="dk1"/>
                    </a:lnRef>
                    <a:fillRef idx="3">
                      <a:schemeClr val="dk1"/>
                    </a:fillRef>
                    <a:effectRef idx="3">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4400"/>
                    </a:p>
                  </p:txBody>
                </p:sp>
                <p:cxnSp>
                  <p:nvCxnSpPr>
                    <p:cNvPr id="49" name="Straight Arrow Connector 48"/>
                    <p:cNvCxnSpPr/>
                    <p:nvPr/>
                  </p:nvCxnSpPr>
                  <p:spPr>
                    <a:xfrm>
                      <a:off x="366994" y="3623147"/>
                      <a:ext cx="0" cy="34226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69277" y="1600200"/>
                    <a:ext cx="975409" cy="539732"/>
                    <a:chOff x="0" y="0"/>
                    <a:chExt cx="975409" cy="539732"/>
                  </a:xfrm>
                </p:grpSpPr>
                <p:cxnSp>
                  <p:nvCxnSpPr>
                    <p:cNvPr id="33" name="Straight Arrow Connector 32"/>
                    <p:cNvCxnSpPr/>
                    <p:nvPr/>
                  </p:nvCxnSpPr>
                  <p:spPr>
                    <a:xfrm>
                      <a:off x="668215" y="0"/>
                      <a:ext cx="0" cy="86360"/>
                    </a:xfrm>
                    <a:prstGeom prst="straightConnector1">
                      <a:avLst/>
                    </a:prstGeom>
                    <a:ln w="22225">
                      <a:tailEnd type="stealth" w="med" len="sm"/>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7554" y="83361"/>
                      <a:ext cx="617855" cy="14732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0" tIns="9144" rIns="0" bIns="0" numCol="1" spcCol="0" rtlCol="0" fromWordArt="0" anchor="ctr" anchorCtr="0" forceAA="0" compatLnSpc="1">
                      <a:prstTxWarp prst="textNoShape">
                        <a:avLst/>
                      </a:prstTxWarp>
                      <a:noAutofit/>
                    </a:bodyPr>
                    <a:lstStyle/>
                    <a:p>
                      <a:pPr algn="ctr">
                        <a:lnSpc>
                          <a:spcPct val="107000"/>
                        </a:lnSpc>
                        <a:spcAft>
                          <a:spcPts val="800"/>
                        </a:spcAft>
                      </a:pPr>
                      <a:r>
                        <a:rPr lang="en-US" sz="1400" b="1" dirty="0" smtClean="0">
                          <a:effectLst/>
                          <a:ea typeface="Calibri" panose="020F0502020204030204" pitchFamily="34" charset="0"/>
                          <a:cs typeface="Mangal"/>
                        </a:rPr>
                        <a:t>Sigmoid</a:t>
                      </a:r>
                      <a:endParaRPr lang="en-IN" sz="2800" dirty="0">
                        <a:effectLst/>
                        <a:ea typeface="Calibri" panose="020F0502020204030204" pitchFamily="34" charset="0"/>
                        <a:cs typeface="Mangal"/>
                      </a:endParaRPr>
                    </a:p>
                  </p:txBody>
                </p:sp>
                <p:cxnSp>
                  <p:nvCxnSpPr>
                    <p:cNvPr id="35" name="Straight Arrow Connector 34"/>
                    <p:cNvCxnSpPr/>
                    <p:nvPr/>
                  </p:nvCxnSpPr>
                  <p:spPr>
                    <a:xfrm flipH="1">
                      <a:off x="0" y="228522"/>
                      <a:ext cx="662948" cy="31121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Group 17"/>
                <p:cNvGrpSpPr/>
                <p:nvPr/>
              </p:nvGrpSpPr>
              <p:grpSpPr>
                <a:xfrm>
                  <a:off x="339969" y="99646"/>
                  <a:ext cx="2857500" cy="2514600"/>
                  <a:chOff x="0" y="0"/>
                  <a:chExt cx="2857500" cy="2514600"/>
                </a:xfrm>
              </p:grpSpPr>
              <p:sp>
                <p:nvSpPr>
                  <p:cNvPr id="19" name="Rectangle 18"/>
                  <p:cNvSpPr/>
                  <p:nvPr/>
                </p:nvSpPr>
                <p:spPr>
                  <a:xfrm>
                    <a:off x="0" y="545123"/>
                    <a:ext cx="22897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b="1">
                        <a:solidFill>
                          <a:srgbClr val="000000"/>
                        </a:solidFill>
                        <a:effectLst/>
                        <a:ea typeface="Calibri" panose="020F0502020204030204" pitchFamily="34" charset="0"/>
                        <a:cs typeface="Mangal"/>
                      </a:rPr>
                      <a:t>X</a:t>
                    </a:r>
                    <a:endParaRPr lang="en-IN" sz="2800">
                      <a:effectLst/>
                      <a:ea typeface="Calibri" panose="020F0502020204030204" pitchFamily="34" charset="0"/>
                      <a:cs typeface="Mangal"/>
                    </a:endParaRPr>
                  </a:p>
                </p:txBody>
              </p:sp>
              <p:sp>
                <p:nvSpPr>
                  <p:cNvPr id="20" name="Rectangle 19"/>
                  <p:cNvSpPr/>
                  <p:nvPr/>
                </p:nvSpPr>
                <p:spPr>
                  <a:xfrm>
                    <a:off x="5862" y="1717431"/>
                    <a:ext cx="22897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07000"/>
                      </a:lnSpc>
                      <a:spcAft>
                        <a:spcPts val="800"/>
                      </a:spcAft>
                    </a:pPr>
                    <a:r>
                      <a:rPr lang="en-US" b="1">
                        <a:solidFill>
                          <a:srgbClr val="000000"/>
                        </a:solidFill>
                        <a:effectLst/>
                        <a:ea typeface="Calibri" panose="020F0502020204030204" pitchFamily="34" charset="0"/>
                        <a:cs typeface="Mangal"/>
                      </a:rPr>
                      <a:t>  X̃</a:t>
                    </a:r>
                    <a:endParaRPr lang="en-IN" sz="2800">
                      <a:effectLst/>
                      <a:ea typeface="Calibri" panose="020F0502020204030204" pitchFamily="34" charset="0"/>
                      <a:cs typeface="Mangal"/>
                    </a:endParaRPr>
                  </a:p>
                </p:txBody>
              </p:sp>
              <p:sp>
                <p:nvSpPr>
                  <p:cNvPr id="21" name="Rectangle 20"/>
                  <p:cNvSpPr/>
                  <p:nvPr/>
                </p:nvSpPr>
                <p:spPr>
                  <a:xfrm>
                    <a:off x="1494692" y="0"/>
                    <a:ext cx="22897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b="1">
                        <a:solidFill>
                          <a:srgbClr val="000000"/>
                        </a:solidFill>
                        <a:effectLst/>
                        <a:ea typeface="Calibri" panose="020F0502020204030204" pitchFamily="34" charset="0"/>
                        <a:cs typeface="Mangal"/>
                      </a:rPr>
                      <a:t>X</a:t>
                    </a:r>
                    <a:endParaRPr lang="en-IN" sz="2800">
                      <a:effectLst/>
                      <a:ea typeface="Calibri" panose="020F0502020204030204" pitchFamily="34" charset="0"/>
                      <a:cs typeface="Mangal"/>
                    </a:endParaRPr>
                  </a:p>
                </p:txBody>
              </p:sp>
              <p:sp>
                <p:nvSpPr>
                  <p:cNvPr id="22" name="Rectangle 21"/>
                  <p:cNvSpPr/>
                  <p:nvPr/>
                </p:nvSpPr>
                <p:spPr>
                  <a:xfrm>
                    <a:off x="1482969" y="2362200"/>
                    <a:ext cx="22897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b="1">
                        <a:solidFill>
                          <a:srgbClr val="000000"/>
                        </a:solidFill>
                        <a:effectLst/>
                        <a:ea typeface="Calibri" panose="020F0502020204030204" pitchFamily="34" charset="0"/>
                        <a:cs typeface="Mangal"/>
                      </a:rPr>
                      <a:t>X̃</a:t>
                    </a:r>
                    <a:endParaRPr lang="en-IN" sz="2800">
                      <a:effectLst/>
                      <a:ea typeface="Calibri" panose="020F0502020204030204" pitchFamily="34" charset="0"/>
                      <a:cs typeface="Mangal"/>
                    </a:endParaRPr>
                  </a:p>
                </p:txBody>
              </p:sp>
              <p:sp>
                <p:nvSpPr>
                  <p:cNvPr id="23" name="Rectangle 22"/>
                  <p:cNvSpPr/>
                  <p:nvPr/>
                </p:nvSpPr>
                <p:spPr>
                  <a:xfrm>
                    <a:off x="2403231" y="709246"/>
                    <a:ext cx="454269"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Calibri" panose="020F0502020204030204" pitchFamily="34" charset="0"/>
                        <a:cs typeface="Mangal"/>
                      </a:rPr>
                      <a:t>1 x 1 x C/r</a:t>
                    </a:r>
                    <a:endParaRPr lang="en-IN" sz="2800" dirty="0">
                      <a:effectLst/>
                      <a:ea typeface="Calibri" panose="020F0502020204030204" pitchFamily="34" charset="0"/>
                      <a:cs typeface="Mangal"/>
                    </a:endParaRPr>
                  </a:p>
                </p:txBody>
              </p:sp>
              <p:sp>
                <p:nvSpPr>
                  <p:cNvPr id="24" name="Rectangle 23"/>
                  <p:cNvSpPr/>
                  <p:nvPr/>
                </p:nvSpPr>
                <p:spPr>
                  <a:xfrm>
                    <a:off x="2403231" y="922800"/>
                    <a:ext cx="454269"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Calibri" panose="020F0502020204030204" pitchFamily="34" charset="0"/>
                        <a:cs typeface="Mangal"/>
                      </a:rPr>
                      <a:t>1 x 1 x </a:t>
                    </a:r>
                    <a:r>
                      <a:rPr lang="en-US" sz="1600" dirty="0" smtClean="0">
                        <a:solidFill>
                          <a:srgbClr val="000000"/>
                        </a:solidFill>
                        <a:effectLst/>
                        <a:ea typeface="Calibri" panose="020F0502020204030204" pitchFamily="34" charset="0"/>
                        <a:cs typeface="Mangal"/>
                      </a:rPr>
                      <a:t>C/r</a:t>
                    </a:r>
                    <a:r>
                      <a:rPr lang="en-US" sz="1600" dirty="0">
                        <a:solidFill>
                          <a:srgbClr val="000000"/>
                        </a:solidFill>
                        <a:effectLst/>
                        <a:ea typeface="Calibri" panose="020F0502020204030204" pitchFamily="34" charset="0"/>
                        <a:cs typeface="Mangal"/>
                      </a:rPr>
                      <a:t> </a:t>
                    </a:r>
                    <a:endParaRPr lang="en-IN" sz="2800" dirty="0">
                      <a:effectLst/>
                      <a:ea typeface="Calibri" panose="020F0502020204030204" pitchFamily="34" charset="0"/>
                      <a:cs typeface="Mangal"/>
                    </a:endParaRPr>
                  </a:p>
                </p:txBody>
              </p:sp>
              <p:sp>
                <p:nvSpPr>
                  <p:cNvPr id="25" name="Rectangle 24"/>
                  <p:cNvSpPr/>
                  <p:nvPr/>
                </p:nvSpPr>
                <p:spPr>
                  <a:xfrm>
                    <a:off x="2403231" y="1107514"/>
                    <a:ext cx="454269"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Calibri" panose="020F0502020204030204" pitchFamily="34" charset="0"/>
                        <a:cs typeface="Mangal"/>
                      </a:rPr>
                      <a:t>1 </a:t>
                    </a:r>
                    <a:r>
                      <a:rPr lang="en-US" sz="1600" dirty="0" smtClean="0">
                        <a:solidFill>
                          <a:srgbClr val="000000"/>
                        </a:solidFill>
                        <a:effectLst/>
                        <a:ea typeface="Calibri" panose="020F0502020204030204" pitchFamily="34" charset="0"/>
                        <a:cs typeface="Mangal"/>
                      </a:rPr>
                      <a:t>x </a:t>
                    </a:r>
                    <a:r>
                      <a:rPr lang="en-US" sz="1600" dirty="0">
                        <a:solidFill>
                          <a:srgbClr val="000000"/>
                        </a:solidFill>
                        <a:effectLst/>
                        <a:ea typeface="Calibri" panose="020F0502020204030204" pitchFamily="34" charset="0"/>
                        <a:cs typeface="Mangal"/>
                      </a:rPr>
                      <a:t>1 x </a:t>
                    </a:r>
                    <a:r>
                      <a:rPr lang="en-US" sz="1600" dirty="0" smtClean="0">
                        <a:solidFill>
                          <a:srgbClr val="000000"/>
                        </a:solidFill>
                        <a:effectLst/>
                        <a:ea typeface="Calibri" panose="020F0502020204030204" pitchFamily="34" charset="0"/>
                        <a:cs typeface="Mangal"/>
                      </a:rPr>
                      <a:t>C</a:t>
                    </a:r>
                    <a:r>
                      <a:rPr lang="en-US" sz="1600" dirty="0">
                        <a:solidFill>
                          <a:srgbClr val="000000"/>
                        </a:solidFill>
                        <a:effectLst/>
                        <a:ea typeface="Calibri" panose="020F0502020204030204" pitchFamily="34" charset="0"/>
                        <a:cs typeface="Mangal"/>
                      </a:rPr>
                      <a:t> </a:t>
                    </a:r>
                    <a:endParaRPr lang="en-IN" sz="2800" dirty="0">
                      <a:effectLst/>
                      <a:ea typeface="Calibri" panose="020F0502020204030204" pitchFamily="34" charset="0"/>
                      <a:cs typeface="Mangal"/>
                    </a:endParaRPr>
                  </a:p>
                </p:txBody>
              </p:sp>
              <p:sp>
                <p:nvSpPr>
                  <p:cNvPr id="26" name="Rectangle 25"/>
                  <p:cNvSpPr/>
                  <p:nvPr/>
                </p:nvSpPr>
                <p:spPr>
                  <a:xfrm>
                    <a:off x="2398284" y="1306805"/>
                    <a:ext cx="454269"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Calibri" panose="020F0502020204030204" pitchFamily="34" charset="0"/>
                        <a:cs typeface="Mangal"/>
                      </a:rPr>
                      <a:t>1 x 1 x </a:t>
                    </a:r>
                    <a:r>
                      <a:rPr lang="en-US" sz="1600" dirty="0" smtClean="0">
                        <a:solidFill>
                          <a:srgbClr val="000000"/>
                        </a:solidFill>
                        <a:effectLst/>
                        <a:ea typeface="Calibri" panose="020F0502020204030204" pitchFamily="34" charset="0"/>
                        <a:cs typeface="Mangal"/>
                      </a:rPr>
                      <a:t>C</a:t>
                    </a:r>
                    <a:endParaRPr lang="en-IN" sz="2800" dirty="0">
                      <a:effectLst/>
                      <a:ea typeface="Calibri" panose="020F0502020204030204" pitchFamily="34" charset="0"/>
                      <a:cs typeface="Mangal"/>
                    </a:endParaRPr>
                  </a:p>
                </p:txBody>
              </p:sp>
              <p:sp>
                <p:nvSpPr>
                  <p:cNvPr id="27" name="Rectangle 26"/>
                  <p:cNvSpPr/>
                  <p:nvPr/>
                </p:nvSpPr>
                <p:spPr>
                  <a:xfrm>
                    <a:off x="2403231" y="521995"/>
                    <a:ext cx="454269"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rgbClr val="000000"/>
                        </a:solidFill>
                        <a:effectLst/>
                        <a:ea typeface="Calibri" panose="020F0502020204030204" pitchFamily="34" charset="0"/>
                        <a:cs typeface="Mangal"/>
                      </a:rPr>
                      <a:t>1 x 1 x C</a:t>
                    </a:r>
                    <a:endParaRPr lang="en-IN" sz="2800" dirty="0">
                      <a:effectLst/>
                      <a:ea typeface="Calibri" panose="020F0502020204030204" pitchFamily="34" charset="0"/>
                      <a:cs typeface="Mangal"/>
                    </a:endParaRPr>
                  </a:p>
                </p:txBody>
              </p:sp>
              <p:sp>
                <p:nvSpPr>
                  <p:cNvPr id="28" name="Rectangle 27"/>
                  <p:cNvSpPr/>
                  <p:nvPr/>
                </p:nvSpPr>
                <p:spPr>
                  <a:xfrm>
                    <a:off x="1828800" y="1740877"/>
                    <a:ext cx="454269"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a:solidFill>
                          <a:srgbClr val="000000"/>
                        </a:solidFill>
                        <a:effectLst/>
                        <a:ea typeface="Calibri" panose="020F0502020204030204" pitchFamily="34" charset="0"/>
                        <a:cs typeface="Mangal"/>
                      </a:rPr>
                      <a:t>W x H x C</a:t>
                    </a:r>
                    <a:endParaRPr lang="en-IN" sz="2800">
                      <a:effectLst/>
                      <a:ea typeface="Calibri" panose="020F0502020204030204" pitchFamily="34" charset="0"/>
                      <a:cs typeface="Mangal"/>
                    </a:endParaRPr>
                  </a:p>
                </p:txBody>
              </p:sp>
              <p:sp>
                <p:nvSpPr>
                  <p:cNvPr id="29" name="Rectangle 28"/>
                  <p:cNvSpPr/>
                  <p:nvPr/>
                </p:nvSpPr>
                <p:spPr>
                  <a:xfrm>
                    <a:off x="1600200" y="2080846"/>
                    <a:ext cx="454269"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a:solidFill>
                          <a:srgbClr val="000000"/>
                        </a:solidFill>
                        <a:effectLst/>
                        <a:ea typeface="Calibri" panose="020F0502020204030204" pitchFamily="34" charset="0"/>
                        <a:cs typeface="Mangal"/>
                      </a:rPr>
                      <a:t>W x H x C</a:t>
                    </a:r>
                    <a:endParaRPr lang="en-IN" sz="2800">
                      <a:effectLst/>
                      <a:ea typeface="Calibri" panose="020F0502020204030204" pitchFamily="34" charset="0"/>
                      <a:cs typeface="Mangal"/>
                    </a:endParaRPr>
                  </a:p>
                </p:txBody>
              </p:sp>
              <p:sp>
                <p:nvSpPr>
                  <p:cNvPr id="30" name="Rectangle 29"/>
                  <p:cNvSpPr/>
                  <p:nvPr/>
                </p:nvSpPr>
                <p:spPr>
                  <a:xfrm>
                    <a:off x="1828800" y="205154"/>
                    <a:ext cx="454269"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a:solidFill>
                          <a:srgbClr val="000000"/>
                        </a:solidFill>
                        <a:effectLst/>
                        <a:ea typeface="Calibri" panose="020F0502020204030204" pitchFamily="34" charset="0"/>
                        <a:cs typeface="Mangal"/>
                      </a:rPr>
                      <a:t>W x H x C</a:t>
                    </a:r>
                    <a:endParaRPr lang="en-IN" sz="2800">
                      <a:effectLst/>
                      <a:ea typeface="Calibri" panose="020F0502020204030204" pitchFamily="34" charset="0"/>
                      <a:cs typeface="Mangal"/>
                    </a:endParaRPr>
                  </a:p>
                </p:txBody>
              </p:sp>
            </p:grpSp>
          </p:grpSp>
          <p:sp>
            <p:nvSpPr>
              <p:cNvPr id="15" name="Rectangle 14"/>
              <p:cNvSpPr/>
              <p:nvPr/>
            </p:nvSpPr>
            <p:spPr>
              <a:xfrm>
                <a:off x="2001893" y="2430477"/>
                <a:ext cx="1148715" cy="151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7000"/>
                  </a:lnSpc>
                  <a:spcAft>
                    <a:spcPts val="800"/>
                  </a:spcAft>
                </a:pPr>
                <a:r>
                  <a:rPr lang="en-US" sz="1600" b="1" dirty="0">
                    <a:solidFill>
                      <a:srgbClr val="000000"/>
                    </a:solidFill>
                    <a:effectLst/>
                    <a:ea typeface="Calibri" panose="020F0502020204030204" pitchFamily="34" charset="0"/>
                    <a:cs typeface="Mangal"/>
                  </a:rPr>
                  <a:t>b) SE-</a:t>
                </a:r>
                <a:r>
                  <a:rPr lang="en-US" sz="1600" b="1" dirty="0" err="1">
                    <a:solidFill>
                      <a:srgbClr val="000000"/>
                    </a:solidFill>
                    <a:effectLst/>
                    <a:ea typeface="Calibri" panose="020F0502020204030204" pitchFamily="34" charset="0"/>
                    <a:cs typeface="Mangal"/>
                  </a:rPr>
                  <a:t>ResNet</a:t>
                </a:r>
                <a:r>
                  <a:rPr lang="en-US" sz="1600" b="1" dirty="0">
                    <a:solidFill>
                      <a:srgbClr val="000000"/>
                    </a:solidFill>
                    <a:effectLst/>
                    <a:ea typeface="Calibri" panose="020F0502020204030204" pitchFamily="34" charset="0"/>
                    <a:cs typeface="Mangal"/>
                  </a:rPr>
                  <a:t> Module</a:t>
                </a:r>
                <a:endParaRPr lang="en-IN" sz="2800" dirty="0">
                  <a:effectLst/>
                  <a:ea typeface="Calibri" panose="020F0502020204030204" pitchFamily="34" charset="0"/>
                  <a:cs typeface="Mangal"/>
                </a:endParaRPr>
              </a:p>
            </p:txBody>
          </p:sp>
        </p:grpSp>
        <p:sp>
          <p:nvSpPr>
            <p:cNvPr id="13" name="Rectangle 12"/>
            <p:cNvSpPr/>
            <p:nvPr/>
          </p:nvSpPr>
          <p:spPr>
            <a:xfrm>
              <a:off x="276259" y="2070842"/>
              <a:ext cx="797169" cy="182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nSpc>
                  <a:spcPct val="107000"/>
                </a:lnSpc>
                <a:spcAft>
                  <a:spcPts val="800"/>
                </a:spcAft>
              </a:pPr>
              <a:r>
                <a:rPr lang="en-US" sz="1600" b="1" dirty="0">
                  <a:solidFill>
                    <a:srgbClr val="000000"/>
                  </a:solidFill>
                  <a:effectLst/>
                  <a:ea typeface="Calibri" panose="020F0502020204030204" pitchFamily="34" charset="0"/>
                  <a:cs typeface="Mangal"/>
                </a:rPr>
                <a:t>a) </a:t>
              </a:r>
              <a:r>
                <a:rPr lang="en-US" sz="1600" b="1" dirty="0" err="1">
                  <a:solidFill>
                    <a:srgbClr val="000000"/>
                  </a:solidFill>
                  <a:effectLst/>
                  <a:ea typeface="Calibri" panose="020F0502020204030204" pitchFamily="34" charset="0"/>
                  <a:cs typeface="Mangal"/>
                </a:rPr>
                <a:t>ResNet</a:t>
              </a:r>
              <a:r>
                <a:rPr lang="en-US" sz="1600" b="1" dirty="0">
                  <a:solidFill>
                    <a:srgbClr val="000000"/>
                  </a:solidFill>
                  <a:effectLst/>
                  <a:ea typeface="Calibri" panose="020F0502020204030204" pitchFamily="34" charset="0"/>
                  <a:cs typeface="Mangal"/>
                </a:rPr>
                <a:t> </a:t>
              </a:r>
              <a:r>
                <a:rPr lang="en-US" sz="1600" b="1" dirty="0" smtClean="0">
                  <a:solidFill>
                    <a:srgbClr val="000000"/>
                  </a:solidFill>
                  <a:effectLst/>
                  <a:ea typeface="Calibri" panose="020F0502020204030204" pitchFamily="34" charset="0"/>
                  <a:cs typeface="Mangal"/>
                </a:rPr>
                <a:t>Module</a:t>
              </a:r>
              <a:r>
                <a:rPr lang="en-US" sz="1600" b="1" dirty="0">
                  <a:solidFill>
                    <a:srgbClr val="000000"/>
                  </a:solidFill>
                  <a:effectLst/>
                  <a:ea typeface="Calibri" panose="020F0502020204030204" pitchFamily="34" charset="0"/>
                  <a:cs typeface="Mangal"/>
                </a:rPr>
                <a:t> </a:t>
              </a:r>
              <a:endParaRPr lang="en-IN" sz="2800" dirty="0">
                <a:effectLst/>
                <a:ea typeface="Calibri" panose="020F0502020204030204" pitchFamily="34" charset="0"/>
                <a:cs typeface="Mangal"/>
              </a:endParaRPr>
            </a:p>
          </p:txBody>
        </p:sp>
      </p:grpSp>
    </p:spTree>
    <p:extLst>
      <p:ext uri="{BB962C8B-B14F-4D97-AF65-F5344CB8AC3E}">
        <p14:creationId xmlns:p14="http://schemas.microsoft.com/office/powerpoint/2010/main" val="390389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r>
              <a:rPr lang="en-US" sz="4000" b="1" dirty="0">
                <a:solidFill>
                  <a:srgbClr val="002060"/>
                </a:solidFill>
                <a:latin typeface="Times New Roman" pitchFamily="18" charset="0"/>
                <a:cs typeface="Times New Roman" pitchFamily="18" charset="0"/>
              </a:rPr>
              <a:t>Squeeze and Excitation block with </a:t>
            </a:r>
            <a:r>
              <a:rPr lang="en-US" sz="4000" b="1" dirty="0" err="1">
                <a:solidFill>
                  <a:srgbClr val="002060"/>
                </a:solidFill>
                <a:latin typeface="Times New Roman" pitchFamily="18" charset="0"/>
                <a:cs typeface="Times New Roman" pitchFamily="18" charset="0"/>
              </a:rPr>
              <a:t>ResNet</a:t>
            </a:r>
            <a:endParaRPr lang="en-US" sz="40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676400"/>
            <a:ext cx="8229600" cy="4343400"/>
          </a:xfrm>
        </p:spPr>
        <p:txBody>
          <a:bodyPr>
            <a:normAutofit/>
          </a:bodyPr>
          <a:lstStyle/>
          <a:p>
            <a:pPr marL="514350" indent="-514350" algn="just"/>
            <a:r>
              <a:rPr lang="en-US" sz="2400" dirty="0" smtClean="0">
                <a:solidFill>
                  <a:srgbClr val="002060"/>
                </a:solidFill>
                <a:latin typeface="Times New Roman" pitchFamily="18" charset="0"/>
                <a:cs typeface="Times New Roman" pitchFamily="18" charset="0"/>
              </a:rPr>
              <a:t>The </a:t>
            </a:r>
            <a:r>
              <a:rPr lang="en-US" sz="2400" dirty="0">
                <a:solidFill>
                  <a:srgbClr val="002060"/>
                </a:solidFill>
                <a:latin typeface="Times New Roman" pitchFamily="18" charset="0"/>
                <a:cs typeface="Times New Roman" pitchFamily="18" charset="0"/>
              </a:rPr>
              <a:t>input features X are ﬁrst passed through a squeeze </a:t>
            </a:r>
            <a:r>
              <a:rPr lang="en-US" sz="2400" dirty="0" smtClean="0">
                <a:solidFill>
                  <a:srgbClr val="002060"/>
                </a:solidFill>
                <a:latin typeface="Times New Roman" pitchFamily="18" charset="0"/>
                <a:cs typeface="Times New Roman" pitchFamily="18" charset="0"/>
              </a:rPr>
              <a:t>operation with Max Pooling, </a:t>
            </a:r>
            <a:r>
              <a:rPr lang="en-US" sz="2400" dirty="0">
                <a:solidFill>
                  <a:srgbClr val="002060"/>
                </a:solidFill>
                <a:latin typeface="Times New Roman" pitchFamily="18" charset="0"/>
                <a:cs typeface="Times New Roman" pitchFamily="18" charset="0"/>
              </a:rPr>
              <a:t>which is used to average the feature maps in a spatial plane. </a:t>
            </a:r>
            <a:endParaRPr lang="en-US" sz="2400" dirty="0" smtClean="0">
              <a:solidFill>
                <a:srgbClr val="002060"/>
              </a:solidFill>
              <a:latin typeface="Times New Roman" pitchFamily="18" charset="0"/>
              <a:cs typeface="Times New Roman" pitchFamily="18" charset="0"/>
            </a:endParaRPr>
          </a:p>
          <a:p>
            <a:pPr marL="514350" indent="-514350" algn="just"/>
            <a:r>
              <a:rPr lang="en-US" sz="2400" dirty="0" smtClean="0">
                <a:solidFill>
                  <a:srgbClr val="002060"/>
                </a:solidFill>
                <a:latin typeface="Times New Roman" pitchFamily="18" charset="0"/>
                <a:cs typeface="Times New Roman" pitchFamily="18" charset="0"/>
              </a:rPr>
              <a:t>After </a:t>
            </a:r>
            <a:r>
              <a:rPr lang="en-US" sz="2400" dirty="0">
                <a:solidFill>
                  <a:srgbClr val="002060"/>
                </a:solidFill>
                <a:latin typeface="Times New Roman" pitchFamily="18" charset="0"/>
                <a:cs typeface="Times New Roman" pitchFamily="18" charset="0"/>
              </a:rPr>
              <a:t>this, two fully connected layers with ReLU and Sigmoid activations are used separately for excitation operation</a:t>
            </a:r>
            <a:r>
              <a:rPr lang="en-US" sz="2400" dirty="0" smtClean="0">
                <a:solidFill>
                  <a:srgbClr val="002060"/>
                </a:solidFill>
                <a:latin typeface="Times New Roman" pitchFamily="18" charset="0"/>
                <a:cs typeface="Times New Roman" pitchFamily="18" charset="0"/>
              </a:rPr>
              <a:t>.</a:t>
            </a:r>
          </a:p>
          <a:p>
            <a:pPr marL="514350" indent="-514350" algn="just"/>
            <a:r>
              <a:rPr lang="en-US" sz="2400" dirty="0">
                <a:solidFill>
                  <a:srgbClr val="002060"/>
                </a:solidFill>
                <a:latin typeface="Times New Roman" pitchFamily="18" charset="0"/>
                <a:cs typeface="Times New Roman" pitchFamily="18" charset="0"/>
              </a:rPr>
              <a:t>It was found that Squeeze and Excitation (SE) blocks combined with </a:t>
            </a:r>
            <a:r>
              <a:rPr lang="en-US" sz="2400" dirty="0" err="1">
                <a:solidFill>
                  <a:srgbClr val="002060"/>
                </a:solidFill>
                <a:latin typeface="Times New Roman" pitchFamily="18" charset="0"/>
                <a:cs typeface="Times New Roman" pitchFamily="18" charset="0"/>
              </a:rPr>
              <a:t>ResNet</a:t>
            </a:r>
            <a:r>
              <a:rPr lang="en-US" sz="2400" dirty="0">
                <a:solidFill>
                  <a:srgbClr val="002060"/>
                </a:solidFill>
                <a:latin typeface="Times New Roman" pitchFamily="18" charset="0"/>
                <a:cs typeface="Times New Roman" pitchFamily="18" charset="0"/>
              </a:rPr>
              <a:t> architecture, has performed outstandingly good in classifying the brain tumors. By stacking the SE blocks one after the other</a:t>
            </a:r>
            <a:r>
              <a:rPr lang="en-US" sz="2400" dirty="0" smtClean="0">
                <a:solidFill>
                  <a:srgbClr val="002060"/>
                </a:solidFill>
                <a:latin typeface="Times New Roman" pitchFamily="18" charset="0"/>
                <a:cs typeface="Times New Roman" pitchFamily="18" charset="0"/>
              </a:rPr>
              <a:t>.</a:t>
            </a:r>
            <a:endParaRPr lang="en-US" sz="2400" dirty="0">
              <a:solidFill>
                <a:srgbClr val="002060"/>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6</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11845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sz="4000" b="1" dirty="0">
                <a:solidFill>
                  <a:srgbClr val="002060"/>
                </a:solidFill>
                <a:latin typeface="Times New Roman" pitchFamily="18" charset="0"/>
                <a:cs typeface="Times New Roman" pitchFamily="18" charset="0"/>
              </a:rPr>
              <a:t>Training of Model </a:t>
            </a:r>
            <a:endParaRPr lang="en-US" sz="40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295400"/>
            <a:ext cx="8229600" cy="4724400"/>
          </a:xfrm>
        </p:spPr>
        <p:txBody>
          <a:bodyPr>
            <a:normAutofit/>
          </a:bodyPr>
          <a:lstStyle/>
          <a:p>
            <a:pPr marL="514350" indent="-514350" algn="just"/>
            <a:r>
              <a:rPr lang="en-US" sz="2400" dirty="0">
                <a:solidFill>
                  <a:srgbClr val="002060"/>
                </a:solidFill>
                <a:latin typeface="Times New Roman" pitchFamily="18" charset="0"/>
                <a:cs typeface="Times New Roman" pitchFamily="18" charset="0"/>
              </a:rPr>
              <a:t>SE-ResNet-101 model was trained from scratch and ﬁnely tuned to just ﬁt training data, ﬁrst without data augmentation containing 3064 samples in total, and then using data augmentation which increased the data size to 7771. </a:t>
            </a:r>
            <a:endParaRPr lang="en-US" sz="2400" dirty="0" smtClean="0">
              <a:solidFill>
                <a:srgbClr val="002060"/>
              </a:solidFill>
              <a:latin typeface="Times New Roman" pitchFamily="18" charset="0"/>
              <a:cs typeface="Times New Roman" pitchFamily="18" charset="0"/>
            </a:endParaRPr>
          </a:p>
          <a:p>
            <a:pPr marL="514350" indent="-514350" algn="just"/>
            <a:r>
              <a:rPr lang="en-US" sz="2400" dirty="0" smtClean="0">
                <a:solidFill>
                  <a:srgbClr val="002060"/>
                </a:solidFill>
                <a:latin typeface="Times New Roman" pitchFamily="18" charset="0"/>
                <a:cs typeface="Times New Roman" pitchFamily="18" charset="0"/>
              </a:rPr>
              <a:t>The </a:t>
            </a:r>
            <a:r>
              <a:rPr lang="en-US" sz="2400" dirty="0">
                <a:solidFill>
                  <a:srgbClr val="002060"/>
                </a:solidFill>
                <a:latin typeface="Times New Roman" pitchFamily="18" charset="0"/>
                <a:cs typeface="Times New Roman" pitchFamily="18" charset="0"/>
              </a:rPr>
              <a:t>optimizer used for training purpose was Adam [20] with a learning rate of </a:t>
            </a:r>
            <a:r>
              <a:rPr lang="en-US" sz="2400" dirty="0" smtClean="0">
                <a:solidFill>
                  <a:srgbClr val="002060"/>
                </a:solidFill>
                <a:latin typeface="Times New Roman" pitchFamily="18" charset="0"/>
                <a:cs typeface="Times New Roman" pitchFamily="18" charset="0"/>
              </a:rPr>
              <a:t>0.005 at start and step by step reduced to 0.001, till it reaches the saturation.</a:t>
            </a:r>
          </a:p>
          <a:p>
            <a:pPr marL="514350" indent="-514350" algn="just"/>
            <a:r>
              <a:rPr lang="en-US" sz="2400" dirty="0" smtClean="0">
                <a:solidFill>
                  <a:srgbClr val="002060"/>
                </a:solidFill>
                <a:latin typeface="Times New Roman" pitchFamily="18" charset="0"/>
                <a:cs typeface="Times New Roman" pitchFamily="18" charset="0"/>
              </a:rPr>
              <a:t>At </a:t>
            </a:r>
            <a:r>
              <a:rPr lang="en-US" sz="2400" dirty="0">
                <a:solidFill>
                  <a:srgbClr val="002060"/>
                </a:solidFill>
                <a:latin typeface="Times New Roman" pitchFamily="18" charset="0"/>
                <a:cs typeface="Times New Roman" pitchFamily="18" charset="0"/>
              </a:rPr>
              <a:t>ﬁrst, the network was trained without data augmentation till 12,196 iterations and then with data augmentation, the pre-trained model was again trained for 13,898 iterations.  </a:t>
            </a:r>
            <a:endParaRPr lang="en-US" sz="2400" dirty="0" smtClean="0">
              <a:solidFill>
                <a:srgbClr val="002060"/>
              </a:solidFill>
              <a:latin typeface="Times New Roman" pitchFamily="18" charset="0"/>
              <a:cs typeface="Times New Roman" pitchFamily="18" charset="0"/>
            </a:endParaRPr>
          </a:p>
          <a:p>
            <a:pPr marL="514350" indent="-514350" algn="just"/>
            <a:r>
              <a:rPr lang="en-US" sz="2400" dirty="0">
                <a:solidFill>
                  <a:srgbClr val="002060"/>
                </a:solidFill>
                <a:latin typeface="Times New Roman" pitchFamily="18" charset="0"/>
                <a:cs typeface="Times New Roman" pitchFamily="18" charset="0"/>
              </a:rPr>
              <a:t>The total duration of training was 7 hours with a batch size of 5 for 26,094 iterations.</a:t>
            </a:r>
          </a:p>
          <a:p>
            <a:pPr marL="0" indent="0" algn="just">
              <a:buNone/>
            </a:pPr>
            <a:endParaRPr lang="en-US" sz="2400" dirty="0">
              <a:solidFill>
                <a:srgbClr val="002060"/>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6</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24481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sz="4000" b="1" dirty="0" smtClean="0">
                <a:solidFill>
                  <a:srgbClr val="002060"/>
                </a:solidFill>
                <a:latin typeface="Times New Roman" pitchFamily="18" charset="0"/>
                <a:cs typeface="Times New Roman" pitchFamily="18" charset="0"/>
              </a:rPr>
              <a:t>Experimental Results</a:t>
            </a:r>
            <a:endParaRPr lang="en-US" sz="40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676400"/>
            <a:ext cx="8229600" cy="4343400"/>
          </a:xfrm>
        </p:spPr>
        <p:txBody>
          <a:bodyPr>
            <a:normAutofit/>
          </a:bodyPr>
          <a:lstStyle/>
          <a:p>
            <a:pPr marL="514350" indent="-514350" algn="just"/>
            <a:r>
              <a:rPr lang="en-US" sz="2400" dirty="0" smtClean="0">
                <a:solidFill>
                  <a:srgbClr val="002060"/>
                </a:solidFill>
                <a:latin typeface="Times New Roman" pitchFamily="18" charset="0"/>
                <a:cs typeface="Times New Roman" pitchFamily="18" charset="0"/>
              </a:rPr>
              <a:t>The proposed </a:t>
            </a:r>
            <a:r>
              <a:rPr lang="en-US" sz="2400" dirty="0">
                <a:solidFill>
                  <a:srgbClr val="002060"/>
                </a:solidFill>
                <a:latin typeface="Times New Roman" pitchFamily="18" charset="0"/>
                <a:cs typeface="Times New Roman" pitchFamily="18" charset="0"/>
              </a:rPr>
              <a:t>model was trained on the original dataset for 20 epochs and after that, it was trained on the augmented dataset with pre-trained weights. </a:t>
            </a:r>
            <a:endParaRPr lang="en-US" sz="2400" dirty="0" smtClean="0">
              <a:solidFill>
                <a:srgbClr val="002060"/>
              </a:solidFill>
              <a:latin typeface="Times New Roman" pitchFamily="18" charset="0"/>
              <a:cs typeface="Times New Roman" pitchFamily="18" charset="0"/>
            </a:endParaRPr>
          </a:p>
          <a:p>
            <a:pPr marL="514350" indent="-514350" algn="just"/>
            <a:r>
              <a:rPr lang="en-US" sz="2400" dirty="0" smtClean="0">
                <a:solidFill>
                  <a:srgbClr val="002060"/>
                </a:solidFill>
                <a:latin typeface="Times New Roman" pitchFamily="18" charset="0"/>
                <a:cs typeface="Times New Roman" pitchFamily="18" charset="0"/>
              </a:rPr>
              <a:t>Performance Metrics used for Evaluations are:</a:t>
            </a:r>
          </a:p>
          <a:p>
            <a:pPr marL="914400" lvl="1" indent="-514350" algn="just"/>
            <a:r>
              <a:rPr lang="en-US" sz="2000" dirty="0" smtClean="0">
                <a:solidFill>
                  <a:srgbClr val="002060"/>
                </a:solidFill>
                <a:latin typeface="Times New Roman" pitchFamily="18" charset="0"/>
                <a:cs typeface="Times New Roman" pitchFamily="18" charset="0"/>
              </a:rPr>
              <a:t>Categorical </a:t>
            </a:r>
            <a:r>
              <a:rPr lang="en-US" sz="2000" dirty="0">
                <a:solidFill>
                  <a:srgbClr val="002060"/>
                </a:solidFill>
                <a:latin typeface="Times New Roman" pitchFamily="18" charset="0"/>
                <a:cs typeface="Times New Roman" pitchFamily="18" charset="0"/>
              </a:rPr>
              <a:t>Accuracy </a:t>
            </a:r>
            <a:r>
              <a:rPr lang="en-US" sz="2000" dirty="0" err="1">
                <a:solidFill>
                  <a:srgbClr val="002060"/>
                </a:solidFill>
                <a:latin typeface="Times New Roman" pitchFamily="18" charset="0"/>
                <a:cs typeface="Times New Roman" pitchFamily="18" charset="0"/>
              </a:rPr>
              <a:t>i.e</a:t>
            </a:r>
            <a:r>
              <a:rPr lang="en-US" sz="2000" dirty="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Accuracy</a:t>
            </a:r>
          </a:p>
          <a:p>
            <a:pPr marL="914400" lvl="1" indent="-514350" algn="just"/>
            <a:r>
              <a:rPr lang="en-US" sz="2000" dirty="0" smtClean="0">
                <a:solidFill>
                  <a:srgbClr val="002060"/>
                </a:solidFill>
                <a:latin typeface="Times New Roman" pitchFamily="18" charset="0"/>
                <a:cs typeface="Times New Roman" pitchFamily="18" charset="0"/>
              </a:rPr>
              <a:t>Speciﬁcity</a:t>
            </a:r>
          </a:p>
          <a:p>
            <a:pPr marL="914400" lvl="1" indent="-514350" algn="just"/>
            <a:r>
              <a:rPr lang="en-US" sz="2000" dirty="0" smtClean="0">
                <a:solidFill>
                  <a:srgbClr val="002060"/>
                </a:solidFill>
                <a:latin typeface="Times New Roman" pitchFamily="18" charset="0"/>
                <a:cs typeface="Times New Roman" pitchFamily="18" charset="0"/>
              </a:rPr>
              <a:t>Sensitivity</a:t>
            </a:r>
          </a:p>
          <a:p>
            <a:pPr marL="914400" lvl="1" indent="-514350" algn="just"/>
            <a:r>
              <a:rPr lang="en-US" sz="2000" dirty="0" smtClean="0">
                <a:solidFill>
                  <a:srgbClr val="002060"/>
                </a:solidFill>
                <a:latin typeface="Times New Roman" pitchFamily="18" charset="0"/>
                <a:cs typeface="Times New Roman" pitchFamily="18" charset="0"/>
              </a:rPr>
              <a:t>Cross-entropy loss</a:t>
            </a:r>
          </a:p>
          <a:p>
            <a:pPr marL="514350" indent="-514350" algn="just"/>
            <a:r>
              <a:rPr lang="en-US" sz="2400" dirty="0">
                <a:solidFill>
                  <a:srgbClr val="002060"/>
                </a:solidFill>
                <a:latin typeface="Times New Roman" pitchFamily="18" charset="0"/>
                <a:cs typeface="Times New Roman" pitchFamily="18" charset="0"/>
              </a:rPr>
              <a:t>The presented model had the overall accuracy of 93.83%, speciﬁcity of 0.9715 and sensitivity of 0.9384 </a:t>
            </a:r>
            <a:r>
              <a:rPr lang="en-US" sz="2400" dirty="0" smtClean="0">
                <a:solidFill>
                  <a:srgbClr val="002060"/>
                </a:solidFill>
                <a:latin typeface="Times New Roman" pitchFamily="18" charset="0"/>
                <a:cs typeface="Times New Roman" pitchFamily="18" charset="0"/>
              </a:rPr>
              <a:t>respectively.</a:t>
            </a: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6</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149996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sz="4000" b="1" dirty="0" smtClean="0">
                <a:solidFill>
                  <a:srgbClr val="002060"/>
                </a:solidFill>
                <a:latin typeface="Times New Roman" pitchFamily="18" charset="0"/>
                <a:cs typeface="Times New Roman" pitchFamily="18" charset="0"/>
              </a:rPr>
              <a:t>Experimental Results</a:t>
            </a:r>
            <a:endParaRPr lang="en-US" sz="4000" b="1" dirty="0">
              <a:solidFill>
                <a:srgbClr val="002060"/>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6</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graphicFrame>
        <p:nvGraphicFramePr>
          <p:cNvPr id="9" name="Content Placeholder 8"/>
          <p:cNvGraphicFramePr>
            <a:graphicFrameLocks noGrp="1"/>
          </p:cNvGraphicFramePr>
          <p:nvPr>
            <p:ph idx="1"/>
            <p:extLst>
              <p:ext uri="{D42A27DB-BD31-4B8C-83A1-F6EECF244321}">
                <p14:modId xmlns:p14="http://schemas.microsoft.com/office/powerpoint/2010/main" val="2664124801"/>
              </p:ext>
            </p:extLst>
          </p:nvPr>
        </p:nvGraphicFramePr>
        <p:xfrm>
          <a:off x="152400" y="1417638"/>
          <a:ext cx="4267200" cy="46021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extLst>
              <p:ext uri="{D42A27DB-BD31-4B8C-83A1-F6EECF244321}">
                <p14:modId xmlns:p14="http://schemas.microsoft.com/office/powerpoint/2010/main" val="431285379"/>
              </p:ext>
            </p:extLst>
          </p:nvPr>
        </p:nvGraphicFramePr>
        <p:xfrm>
          <a:off x="4495800" y="1443549"/>
          <a:ext cx="4504426" cy="460216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9925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marL="514350" indent="-514350"/>
            <a:r>
              <a:rPr lang="en-US" sz="4000" b="1" dirty="0" smtClean="0">
                <a:solidFill>
                  <a:srgbClr val="002060"/>
                </a:solidFill>
                <a:latin typeface="Times New Roman" pitchFamily="18" charset="0"/>
                <a:cs typeface="Times New Roman" pitchFamily="18" charset="0"/>
              </a:rPr>
              <a:t>Comparison </a:t>
            </a:r>
            <a:r>
              <a:rPr lang="en-US" sz="4000" b="1" dirty="0">
                <a:solidFill>
                  <a:srgbClr val="002060"/>
                </a:solidFill>
                <a:latin typeface="Times New Roman" pitchFamily="18" charset="0"/>
                <a:cs typeface="Times New Roman" pitchFamily="18" charset="0"/>
              </a:rPr>
              <a:t>of </a:t>
            </a:r>
            <a:r>
              <a:rPr lang="en-US" sz="4000" b="1" dirty="0" smtClean="0">
                <a:solidFill>
                  <a:srgbClr val="002060"/>
                </a:solidFill>
                <a:latin typeface="Times New Roman" pitchFamily="18" charset="0"/>
                <a:cs typeface="Times New Roman" pitchFamily="18" charset="0"/>
              </a:rPr>
              <a:t>Proposed </a:t>
            </a:r>
            <a:r>
              <a:rPr lang="en-US" sz="4000" b="1" dirty="0">
                <a:solidFill>
                  <a:srgbClr val="002060"/>
                </a:solidFill>
                <a:latin typeface="Times New Roman" pitchFamily="18" charset="0"/>
                <a:cs typeface="Times New Roman" pitchFamily="18" charset="0"/>
              </a:rPr>
              <a:t>M</a:t>
            </a:r>
            <a:r>
              <a:rPr lang="en-US" sz="4000" b="1" dirty="0" smtClean="0">
                <a:solidFill>
                  <a:srgbClr val="002060"/>
                </a:solidFill>
                <a:latin typeface="Times New Roman" pitchFamily="18" charset="0"/>
                <a:cs typeface="Times New Roman" pitchFamily="18" charset="0"/>
              </a:rPr>
              <a:t>ethod </a:t>
            </a:r>
            <a:endParaRPr lang="en-US" sz="4000" b="1" dirty="0">
              <a:solidFill>
                <a:srgbClr val="002060"/>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6</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graphicFrame>
        <p:nvGraphicFramePr>
          <p:cNvPr id="9" name="Content Placeholder 8"/>
          <p:cNvGraphicFramePr>
            <a:graphicFrameLocks noGrp="1"/>
          </p:cNvGraphicFramePr>
          <p:nvPr>
            <p:ph idx="1"/>
            <p:extLst>
              <p:ext uri="{D42A27DB-BD31-4B8C-83A1-F6EECF244321}">
                <p14:modId xmlns:p14="http://schemas.microsoft.com/office/powerpoint/2010/main" val="1009552805"/>
              </p:ext>
            </p:extLst>
          </p:nvPr>
        </p:nvGraphicFramePr>
        <p:xfrm>
          <a:off x="1219200" y="1371600"/>
          <a:ext cx="6705600" cy="4800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4412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sz="4000" b="1" dirty="0">
                <a:solidFill>
                  <a:srgbClr val="002060"/>
                </a:solidFill>
                <a:latin typeface="Times New Roman" pitchFamily="18" charset="0"/>
                <a:cs typeface="Times New Roman" pitchFamily="18" charset="0"/>
              </a:rPr>
              <a:t>Conclusion</a:t>
            </a:r>
          </a:p>
        </p:txBody>
      </p:sp>
      <p:sp>
        <p:nvSpPr>
          <p:cNvPr id="3" name="Content Placeholder 2"/>
          <p:cNvSpPr>
            <a:spLocks noGrp="1"/>
          </p:cNvSpPr>
          <p:nvPr>
            <p:ph idx="1"/>
          </p:nvPr>
        </p:nvSpPr>
        <p:spPr>
          <a:xfrm>
            <a:off x="76200" y="1295400"/>
            <a:ext cx="8915400" cy="4876800"/>
          </a:xfrm>
        </p:spPr>
        <p:txBody>
          <a:bodyPr>
            <a:noAutofit/>
          </a:bodyPr>
          <a:lstStyle/>
          <a:p>
            <a:pPr marL="514350" indent="-514350"/>
            <a:r>
              <a:rPr lang="en-US" sz="2400" dirty="0">
                <a:solidFill>
                  <a:srgbClr val="002060"/>
                </a:solidFill>
                <a:latin typeface="Times New Roman" pitchFamily="18" charset="0"/>
                <a:cs typeface="Times New Roman" pitchFamily="18" charset="0"/>
              </a:rPr>
              <a:t>A deep CNN based SE-ResNet-101 architecture is proposed for the automatic classification of brain tumor MR images into 3 classes: Gliomas, Meningioma, and Pituitary tumor. </a:t>
            </a:r>
            <a:endParaRPr lang="en-US" sz="2400" dirty="0" smtClean="0">
              <a:solidFill>
                <a:srgbClr val="002060"/>
              </a:solidFill>
              <a:latin typeface="Times New Roman" pitchFamily="18" charset="0"/>
              <a:cs typeface="Times New Roman" pitchFamily="18" charset="0"/>
            </a:endParaRPr>
          </a:p>
          <a:p>
            <a:pPr marL="514350" indent="-514350"/>
            <a:r>
              <a:rPr lang="en-US" sz="2400" dirty="0" smtClean="0">
                <a:solidFill>
                  <a:srgbClr val="002060"/>
                </a:solidFill>
                <a:latin typeface="Times New Roman" pitchFamily="18" charset="0"/>
                <a:cs typeface="Times New Roman" pitchFamily="18" charset="0"/>
              </a:rPr>
              <a:t>Furthermore</a:t>
            </a:r>
            <a:r>
              <a:rPr lang="en-US" sz="2400" dirty="0">
                <a:solidFill>
                  <a:srgbClr val="002060"/>
                </a:solidFill>
                <a:latin typeface="Times New Roman" pitchFamily="18" charset="0"/>
                <a:cs typeface="Times New Roman" pitchFamily="18" charset="0"/>
              </a:rPr>
              <a:t>, experimental outcomes show that the proposed technique can provide a significant improvement in terms of overall accuracy, sensitivity, and specificity which significantly outperformed the other two recent competitive brain tumor classification techniques. </a:t>
            </a:r>
            <a:endParaRPr lang="en-US" sz="2400" dirty="0" smtClean="0">
              <a:solidFill>
                <a:srgbClr val="002060"/>
              </a:solidFill>
              <a:latin typeface="Times New Roman" pitchFamily="18" charset="0"/>
              <a:cs typeface="Times New Roman" pitchFamily="18" charset="0"/>
            </a:endParaRPr>
          </a:p>
          <a:p>
            <a:pPr marL="514350" indent="-514350"/>
            <a:r>
              <a:rPr lang="en-US" sz="2400" dirty="0" smtClean="0">
                <a:solidFill>
                  <a:srgbClr val="002060"/>
                </a:solidFill>
                <a:latin typeface="Times New Roman" pitchFamily="18" charset="0"/>
                <a:cs typeface="Times New Roman" pitchFamily="18" charset="0"/>
              </a:rPr>
              <a:t>We </a:t>
            </a:r>
            <a:r>
              <a:rPr lang="en-US" sz="2400" dirty="0">
                <a:solidFill>
                  <a:srgbClr val="002060"/>
                </a:solidFill>
                <a:latin typeface="Times New Roman" pitchFamily="18" charset="0"/>
                <a:cs typeface="Times New Roman" pitchFamily="18" charset="0"/>
              </a:rPr>
              <a:t>believe that this proposed method may be used as a handy tool to doctors for brain tumor classification. </a:t>
            </a:r>
            <a:endParaRPr lang="en-US" sz="2400" dirty="0" smtClean="0">
              <a:solidFill>
                <a:srgbClr val="002060"/>
              </a:solidFill>
              <a:latin typeface="Times New Roman" pitchFamily="18" charset="0"/>
              <a:cs typeface="Times New Roman" pitchFamily="18" charset="0"/>
            </a:endParaRPr>
          </a:p>
          <a:p>
            <a:pPr marL="514350" indent="-514350"/>
            <a:r>
              <a:rPr lang="en-US" sz="2400" dirty="0" smtClean="0">
                <a:solidFill>
                  <a:srgbClr val="002060"/>
                </a:solidFill>
                <a:latin typeface="Times New Roman" pitchFamily="18" charset="0"/>
                <a:cs typeface="Times New Roman" pitchFamily="18" charset="0"/>
              </a:rPr>
              <a:t>It </a:t>
            </a:r>
            <a:r>
              <a:rPr lang="en-US" sz="2400" dirty="0">
                <a:solidFill>
                  <a:srgbClr val="002060"/>
                </a:solidFill>
                <a:latin typeface="Times New Roman" pitchFamily="18" charset="0"/>
                <a:cs typeface="Times New Roman" pitchFamily="18" charset="0"/>
              </a:rPr>
              <a:t>may also be applicable to the other usages, such as liver lesion classification, breast tumor classification, etc. </a:t>
            </a:r>
            <a:endParaRPr lang="en-US" sz="2400" dirty="0" smtClean="0">
              <a:solidFill>
                <a:srgbClr val="002060"/>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7</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11845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42" y="803130"/>
            <a:ext cx="8229600" cy="1143000"/>
          </a:xfrm>
        </p:spPr>
        <p:txBody>
          <a:bodyPr>
            <a:normAutofit/>
          </a:bodyPr>
          <a:lstStyle/>
          <a:p>
            <a:pPr marL="514350" indent="-514350"/>
            <a:r>
              <a:rPr lang="en-US" sz="4000" b="1" dirty="0">
                <a:solidFill>
                  <a:srgbClr val="002060"/>
                </a:solidFill>
                <a:latin typeface="Times New Roman" pitchFamily="18" charset="0"/>
                <a:cs typeface="Times New Roman" pitchFamily="18" charset="0"/>
              </a:rPr>
              <a:t>Future Scope</a:t>
            </a:r>
          </a:p>
        </p:txBody>
      </p:sp>
      <p:sp>
        <p:nvSpPr>
          <p:cNvPr id="3" name="Content Placeholder 2"/>
          <p:cNvSpPr>
            <a:spLocks noGrp="1"/>
          </p:cNvSpPr>
          <p:nvPr>
            <p:ph idx="1"/>
          </p:nvPr>
        </p:nvSpPr>
        <p:spPr>
          <a:xfrm>
            <a:off x="490268" y="2284220"/>
            <a:ext cx="8229600" cy="3048000"/>
          </a:xfrm>
        </p:spPr>
        <p:txBody>
          <a:bodyPr>
            <a:normAutofit/>
          </a:bodyPr>
          <a:lstStyle/>
          <a:p>
            <a:pPr marL="514350" indent="-514350"/>
            <a:r>
              <a:rPr lang="en-US" sz="2800" dirty="0" smtClean="0">
                <a:solidFill>
                  <a:srgbClr val="002060"/>
                </a:solidFill>
                <a:latin typeface="Times New Roman" pitchFamily="18" charset="0"/>
                <a:cs typeface="Times New Roman" pitchFamily="18" charset="0"/>
              </a:rPr>
              <a:t>The </a:t>
            </a:r>
            <a:r>
              <a:rPr lang="en-US" sz="2800" dirty="0">
                <a:solidFill>
                  <a:srgbClr val="002060"/>
                </a:solidFill>
                <a:latin typeface="Times New Roman" pitchFamily="18" charset="0"/>
                <a:cs typeface="Times New Roman" pitchFamily="18" charset="0"/>
              </a:rPr>
              <a:t>proposed model's future extension may include enhancement of the CNN based architecture to three-dimensional data provided by MRI outputs as well as covering a greater number of classes. </a:t>
            </a:r>
            <a:endParaRPr lang="en-US" sz="2800" b="1" dirty="0"/>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8</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11845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0373"/>
            <a:ext cx="8001000" cy="1096962"/>
          </a:xfrm>
        </p:spPr>
        <p:txBody>
          <a:bodyPr>
            <a:normAutofit/>
          </a:bodyPr>
          <a:lstStyle/>
          <a:p>
            <a:pPr marL="514350" indent="-514350"/>
            <a:r>
              <a:rPr lang="en-US" sz="4000" b="1" dirty="0" smtClean="0">
                <a:solidFill>
                  <a:srgbClr val="002060"/>
                </a:solidFill>
                <a:latin typeface="Times New Roman" pitchFamily="18" charset="0"/>
                <a:cs typeface="Times New Roman" pitchFamily="18" charset="0"/>
              </a:rPr>
              <a:t>References</a:t>
            </a:r>
            <a:endParaRPr lang="en-US" dirty="0"/>
          </a:p>
        </p:txBody>
      </p:sp>
      <p:sp>
        <p:nvSpPr>
          <p:cNvPr id="3" name="Content Placeholder 2"/>
          <p:cNvSpPr>
            <a:spLocks noGrp="1"/>
          </p:cNvSpPr>
          <p:nvPr>
            <p:ph idx="1"/>
          </p:nvPr>
        </p:nvSpPr>
        <p:spPr>
          <a:xfrm>
            <a:off x="457200" y="1219200"/>
            <a:ext cx="8382000" cy="4953000"/>
          </a:xfrm>
        </p:spPr>
        <p:txBody>
          <a:bodyPr>
            <a:normAutofit/>
          </a:bodyPr>
          <a:lstStyle/>
          <a:p>
            <a:pPr marL="0" indent="0">
              <a:buNone/>
            </a:pPr>
            <a:r>
              <a:rPr lang="en-US" sz="2000" i="1" dirty="0" smtClean="0">
                <a:solidFill>
                  <a:srgbClr val="002060"/>
                </a:solidFill>
                <a:latin typeface="Times New Roman" pitchFamily="18" charset="0"/>
                <a:cs typeface="Times New Roman" pitchFamily="18" charset="0"/>
              </a:rPr>
              <a:t>[1</a:t>
            </a:r>
            <a:r>
              <a:rPr lang="en-US" sz="2000" i="1" dirty="0">
                <a:solidFill>
                  <a:srgbClr val="002060"/>
                </a:solidFill>
                <a:latin typeface="Times New Roman" pitchFamily="18" charset="0"/>
                <a:cs typeface="Times New Roman" pitchFamily="18" charset="0"/>
              </a:rPr>
              <a:t>] J. Hu, L. Shen and G. Sun, </a:t>
            </a:r>
            <a:r>
              <a:rPr lang="en-US" sz="2000" i="1" dirty="0" smtClean="0">
                <a:solidFill>
                  <a:srgbClr val="002060"/>
                </a:solidFill>
                <a:latin typeface="Times New Roman" pitchFamily="18" charset="0"/>
                <a:cs typeface="Times New Roman" pitchFamily="18" charset="0"/>
              </a:rPr>
              <a:t>“</a:t>
            </a:r>
            <a:r>
              <a:rPr lang="en-US" sz="2000" b="1" i="1" dirty="0" smtClean="0">
                <a:solidFill>
                  <a:srgbClr val="002060"/>
                </a:solidFill>
                <a:latin typeface="Times New Roman" pitchFamily="18" charset="0"/>
                <a:cs typeface="Times New Roman" pitchFamily="18" charset="0"/>
              </a:rPr>
              <a:t>Squeeze-and-excitation networks</a:t>
            </a:r>
            <a:r>
              <a:rPr lang="en-US" sz="2000" i="1" dirty="0" smtClean="0">
                <a:solidFill>
                  <a:srgbClr val="002060"/>
                </a:solidFill>
                <a:latin typeface="Times New Roman" pitchFamily="18" charset="0"/>
                <a:cs typeface="Times New Roman" pitchFamily="18" charset="0"/>
              </a:rPr>
              <a:t>,” in IEEE </a:t>
            </a:r>
            <a:r>
              <a:rPr lang="en-US" sz="2000" i="1" dirty="0">
                <a:solidFill>
                  <a:srgbClr val="002060"/>
                </a:solidFill>
                <a:latin typeface="Times New Roman" pitchFamily="18" charset="0"/>
                <a:cs typeface="Times New Roman" pitchFamily="18" charset="0"/>
              </a:rPr>
              <a:t>Conf. on CVPR 2018</a:t>
            </a:r>
            <a:r>
              <a:rPr lang="en-US" sz="2000" i="1" dirty="0" smtClean="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pp. </a:t>
            </a:r>
            <a:r>
              <a:rPr lang="en-US" sz="2000" i="1" dirty="0" smtClean="0">
                <a:solidFill>
                  <a:srgbClr val="002060"/>
                </a:solidFill>
                <a:latin typeface="Times New Roman" pitchFamily="18" charset="0"/>
                <a:cs typeface="Times New Roman" pitchFamily="18" charset="0"/>
              </a:rPr>
              <a:t>7132-7141</a:t>
            </a:r>
            <a:r>
              <a:rPr lang="en-US" sz="2000" i="1" dirty="0">
                <a:solidFill>
                  <a:srgbClr val="002060"/>
                </a:solidFill>
                <a:latin typeface="Times New Roman" pitchFamily="18" charset="0"/>
                <a:cs typeface="Times New Roman" pitchFamily="18" charset="0"/>
              </a:rPr>
              <a:t>, 2018</a:t>
            </a:r>
            <a:r>
              <a:rPr lang="en-US" sz="2000" i="1" dirty="0" smtClean="0">
                <a:solidFill>
                  <a:srgbClr val="002060"/>
                </a:solidFill>
                <a:latin typeface="Times New Roman" pitchFamily="18" charset="0"/>
                <a:cs typeface="Times New Roman" pitchFamily="18" charset="0"/>
              </a:rPr>
              <a:t>.</a:t>
            </a:r>
          </a:p>
          <a:p>
            <a:pPr marL="0" indent="0">
              <a:buNone/>
            </a:pPr>
            <a:r>
              <a:rPr lang="en-US" sz="2000" i="1" dirty="0" smtClean="0">
                <a:solidFill>
                  <a:srgbClr val="002060"/>
                </a:solidFill>
                <a:latin typeface="Times New Roman" pitchFamily="18" charset="0"/>
                <a:cs typeface="Times New Roman" pitchFamily="18" charset="0"/>
              </a:rPr>
              <a:t>[2</a:t>
            </a:r>
            <a:r>
              <a:rPr lang="en-US" sz="2000" i="1" dirty="0">
                <a:solidFill>
                  <a:srgbClr val="002060"/>
                </a:solidFill>
                <a:latin typeface="Times New Roman" pitchFamily="18" charset="0"/>
                <a:cs typeface="Times New Roman" pitchFamily="18" charset="0"/>
              </a:rPr>
              <a:t>] K. He, X. Zhang, S. Ren, </a:t>
            </a:r>
            <a:r>
              <a:rPr lang="en-US" sz="2000" i="1" dirty="0" smtClean="0">
                <a:solidFill>
                  <a:srgbClr val="002060"/>
                </a:solidFill>
                <a:latin typeface="Times New Roman" pitchFamily="18" charset="0"/>
                <a:cs typeface="Times New Roman" pitchFamily="18" charset="0"/>
              </a:rPr>
              <a:t>and J</a:t>
            </a:r>
            <a:r>
              <a:rPr lang="en-US" sz="2000" i="1" dirty="0">
                <a:solidFill>
                  <a:srgbClr val="002060"/>
                </a:solidFill>
                <a:latin typeface="Times New Roman" pitchFamily="18" charset="0"/>
                <a:cs typeface="Times New Roman" pitchFamily="18" charset="0"/>
              </a:rPr>
              <a:t>. Sun</a:t>
            </a:r>
            <a:r>
              <a:rPr lang="en-US" sz="2000" i="1" dirty="0" smtClean="0">
                <a:solidFill>
                  <a:srgbClr val="002060"/>
                </a:solidFill>
                <a:latin typeface="Times New Roman" pitchFamily="18" charset="0"/>
                <a:cs typeface="Times New Roman" pitchFamily="18" charset="0"/>
              </a:rPr>
              <a:t>., “</a:t>
            </a:r>
            <a:r>
              <a:rPr lang="en-US" sz="2000" b="1" i="1" dirty="0" smtClean="0">
                <a:solidFill>
                  <a:srgbClr val="002060"/>
                </a:solidFill>
                <a:latin typeface="Times New Roman" pitchFamily="18" charset="0"/>
                <a:cs typeface="Times New Roman" pitchFamily="18" charset="0"/>
              </a:rPr>
              <a:t>Deep </a:t>
            </a:r>
            <a:r>
              <a:rPr lang="en-US" sz="2000" b="1" i="1" dirty="0">
                <a:solidFill>
                  <a:srgbClr val="002060"/>
                </a:solidFill>
                <a:latin typeface="Times New Roman" pitchFamily="18" charset="0"/>
                <a:cs typeface="Times New Roman" pitchFamily="18" charset="0"/>
              </a:rPr>
              <a:t>residual learning for image </a:t>
            </a:r>
            <a:r>
              <a:rPr lang="en-US" sz="2000" b="1" i="1" dirty="0" smtClean="0">
                <a:solidFill>
                  <a:srgbClr val="002060"/>
                </a:solidFill>
                <a:latin typeface="Times New Roman" pitchFamily="18" charset="0"/>
                <a:cs typeface="Times New Roman" pitchFamily="18" charset="0"/>
              </a:rPr>
              <a:t>recognition</a:t>
            </a:r>
            <a:r>
              <a:rPr lang="en-US" sz="2000" i="1" dirty="0" smtClean="0">
                <a:solidFill>
                  <a:srgbClr val="002060"/>
                </a:solidFill>
                <a:latin typeface="Times New Roman" pitchFamily="18" charset="0"/>
                <a:cs typeface="Times New Roman" pitchFamily="18" charset="0"/>
              </a:rPr>
              <a:t>,” in Conf</a:t>
            </a:r>
            <a:r>
              <a:rPr lang="en-US" sz="2000" i="1" dirty="0">
                <a:solidFill>
                  <a:srgbClr val="002060"/>
                </a:solidFill>
                <a:latin typeface="Times New Roman" pitchFamily="18" charset="0"/>
                <a:cs typeface="Times New Roman" pitchFamily="18" charset="0"/>
              </a:rPr>
              <a:t>. on CVPR 2016</a:t>
            </a:r>
            <a:r>
              <a:rPr lang="en-US" sz="2000" i="1" dirty="0" smtClean="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pp. </a:t>
            </a:r>
            <a:r>
              <a:rPr lang="en-US" sz="2000" i="1" dirty="0" smtClean="0">
                <a:solidFill>
                  <a:srgbClr val="002060"/>
                </a:solidFill>
                <a:latin typeface="Times New Roman" pitchFamily="18" charset="0"/>
                <a:cs typeface="Times New Roman" pitchFamily="18" charset="0"/>
              </a:rPr>
              <a:t>770-778</a:t>
            </a:r>
            <a:r>
              <a:rPr lang="en-US" sz="2000" i="1" dirty="0">
                <a:solidFill>
                  <a:srgbClr val="002060"/>
                </a:solidFill>
                <a:latin typeface="Times New Roman" pitchFamily="18" charset="0"/>
                <a:cs typeface="Times New Roman" pitchFamily="18" charset="0"/>
              </a:rPr>
              <a:t>, 2016</a:t>
            </a:r>
            <a:r>
              <a:rPr lang="en-US" sz="2000" i="1" dirty="0" smtClean="0">
                <a:solidFill>
                  <a:srgbClr val="002060"/>
                </a:solidFill>
                <a:latin typeface="Times New Roman" pitchFamily="18" charset="0"/>
                <a:cs typeface="Times New Roman" pitchFamily="18" charset="0"/>
              </a:rPr>
              <a:t>.</a:t>
            </a:r>
          </a:p>
          <a:p>
            <a:pPr marL="0" indent="0">
              <a:buNone/>
            </a:pPr>
            <a:r>
              <a:rPr lang="en-US" sz="2000" i="1" dirty="0" smtClean="0">
                <a:solidFill>
                  <a:srgbClr val="002060"/>
                </a:solidFill>
                <a:latin typeface="Times New Roman" pitchFamily="18" charset="0"/>
                <a:cs typeface="Times New Roman" pitchFamily="18" charset="0"/>
              </a:rPr>
              <a:t>[3</a:t>
            </a:r>
            <a:r>
              <a:rPr lang="en-US" sz="2000" i="1" dirty="0">
                <a:solidFill>
                  <a:srgbClr val="002060"/>
                </a:solidFill>
                <a:latin typeface="Times New Roman" pitchFamily="18" charset="0"/>
                <a:cs typeface="Times New Roman" pitchFamily="18" charset="0"/>
              </a:rPr>
              <a:t>] J. Cheng, et. al, </a:t>
            </a:r>
            <a:r>
              <a:rPr lang="en-US" sz="2000" i="1" dirty="0" smtClean="0">
                <a:solidFill>
                  <a:srgbClr val="002060"/>
                </a:solidFill>
                <a:latin typeface="Times New Roman" pitchFamily="18" charset="0"/>
                <a:cs typeface="Times New Roman" pitchFamily="18" charset="0"/>
              </a:rPr>
              <a:t>“</a:t>
            </a:r>
            <a:r>
              <a:rPr lang="en-US" sz="2000" b="1" i="1" dirty="0" smtClean="0">
                <a:solidFill>
                  <a:srgbClr val="002060"/>
                </a:solidFill>
                <a:latin typeface="Times New Roman" pitchFamily="18" charset="0"/>
                <a:cs typeface="Times New Roman" pitchFamily="18" charset="0"/>
              </a:rPr>
              <a:t>Enhanced </a:t>
            </a:r>
            <a:r>
              <a:rPr lang="en-US" sz="2000" b="1" i="1" dirty="0">
                <a:solidFill>
                  <a:srgbClr val="002060"/>
                </a:solidFill>
                <a:latin typeface="Times New Roman" pitchFamily="18" charset="0"/>
                <a:cs typeface="Times New Roman" pitchFamily="18" charset="0"/>
              </a:rPr>
              <a:t>Performance of Brain Tumor Classification via Tumor Region Augmentation and Partition</a:t>
            </a:r>
            <a:r>
              <a:rPr lang="en-US" sz="2000" i="1" dirty="0" smtClean="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in </a:t>
            </a:r>
            <a:r>
              <a:rPr lang="en-US" sz="2000" i="1" dirty="0" err="1" smtClean="0">
                <a:solidFill>
                  <a:srgbClr val="002060"/>
                </a:solidFill>
                <a:latin typeface="Times New Roman" pitchFamily="18" charset="0"/>
                <a:cs typeface="Times New Roman" pitchFamily="18" charset="0"/>
              </a:rPr>
              <a:t>PloS</a:t>
            </a:r>
            <a:r>
              <a:rPr lang="en-US" sz="2000" i="1" dirty="0" smtClean="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one</a:t>
            </a:r>
            <a:r>
              <a:rPr lang="en-US" sz="2000" i="1" dirty="0" smtClean="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vol. 10(12), 2015</a:t>
            </a:r>
            <a:r>
              <a:rPr lang="en-US" sz="2000" i="1" dirty="0" smtClean="0">
                <a:solidFill>
                  <a:srgbClr val="002060"/>
                </a:solidFill>
                <a:latin typeface="Times New Roman" pitchFamily="18" charset="0"/>
                <a:cs typeface="Times New Roman" pitchFamily="18" charset="0"/>
              </a:rPr>
              <a:t>.</a:t>
            </a:r>
            <a:endParaRPr lang="en-US" sz="2000" i="1" dirty="0">
              <a:solidFill>
                <a:srgbClr val="002060"/>
              </a:solidFill>
              <a:latin typeface="Times New Roman" pitchFamily="18" charset="0"/>
              <a:cs typeface="Times New Roman" pitchFamily="18" charset="0"/>
            </a:endParaRPr>
          </a:p>
          <a:p>
            <a:pPr marL="0" indent="0">
              <a:buNone/>
            </a:pPr>
            <a:r>
              <a:rPr lang="en-US" sz="2000" i="1" dirty="0" smtClean="0">
                <a:solidFill>
                  <a:srgbClr val="002060"/>
                </a:solidFill>
                <a:latin typeface="Times New Roman" pitchFamily="18" charset="0"/>
                <a:cs typeface="Times New Roman" pitchFamily="18" charset="0"/>
              </a:rPr>
              <a:t>[4</a:t>
            </a:r>
            <a:r>
              <a:rPr lang="en-US" sz="2000" i="1" dirty="0">
                <a:solidFill>
                  <a:srgbClr val="002060"/>
                </a:solidFill>
                <a:latin typeface="Times New Roman" pitchFamily="18" charset="0"/>
                <a:cs typeface="Times New Roman" pitchFamily="18" charset="0"/>
              </a:rPr>
              <a:t>] J. S. Paul, A. J. </a:t>
            </a:r>
            <a:r>
              <a:rPr lang="en-US" sz="2000" i="1" dirty="0" err="1">
                <a:solidFill>
                  <a:srgbClr val="002060"/>
                </a:solidFill>
                <a:latin typeface="Times New Roman" pitchFamily="18" charset="0"/>
                <a:cs typeface="Times New Roman" pitchFamily="18" charset="0"/>
              </a:rPr>
              <a:t>Plassard</a:t>
            </a:r>
            <a:r>
              <a:rPr lang="en-US" sz="2000" i="1" dirty="0">
                <a:solidFill>
                  <a:srgbClr val="002060"/>
                </a:solidFill>
                <a:latin typeface="Times New Roman" pitchFamily="18" charset="0"/>
                <a:cs typeface="Times New Roman" pitchFamily="18" charset="0"/>
              </a:rPr>
              <a:t>, B. A. Landman, and D. </a:t>
            </a:r>
            <a:r>
              <a:rPr lang="en-US" sz="2000" i="1" dirty="0" err="1">
                <a:solidFill>
                  <a:srgbClr val="002060"/>
                </a:solidFill>
                <a:latin typeface="Times New Roman" pitchFamily="18" charset="0"/>
                <a:cs typeface="Times New Roman" pitchFamily="18" charset="0"/>
              </a:rPr>
              <a:t>Fabbri</a:t>
            </a:r>
            <a:r>
              <a:rPr lang="en-US" sz="2000" i="1" dirty="0">
                <a:solidFill>
                  <a:srgbClr val="002060"/>
                </a:solidFill>
                <a:latin typeface="Times New Roman" pitchFamily="18" charset="0"/>
                <a:cs typeface="Times New Roman" pitchFamily="18" charset="0"/>
              </a:rPr>
              <a:t>, </a:t>
            </a:r>
            <a:r>
              <a:rPr lang="en-US" sz="2000" i="1" dirty="0" smtClean="0">
                <a:solidFill>
                  <a:srgbClr val="002060"/>
                </a:solidFill>
                <a:latin typeface="Times New Roman" pitchFamily="18" charset="0"/>
                <a:cs typeface="Times New Roman" pitchFamily="18" charset="0"/>
              </a:rPr>
              <a:t>“</a:t>
            </a:r>
            <a:r>
              <a:rPr lang="en-US" sz="2000" b="1" i="1" dirty="0" smtClean="0">
                <a:solidFill>
                  <a:srgbClr val="002060"/>
                </a:solidFill>
                <a:latin typeface="Times New Roman" pitchFamily="18" charset="0"/>
                <a:cs typeface="Times New Roman" pitchFamily="18" charset="0"/>
              </a:rPr>
              <a:t>Deep </a:t>
            </a:r>
            <a:r>
              <a:rPr lang="en-US" sz="2000" b="1" i="1" dirty="0">
                <a:solidFill>
                  <a:srgbClr val="002060"/>
                </a:solidFill>
                <a:latin typeface="Times New Roman" pitchFamily="18" charset="0"/>
                <a:cs typeface="Times New Roman" pitchFamily="18" charset="0"/>
              </a:rPr>
              <a:t>learning for brain tumor classification</a:t>
            </a:r>
            <a:r>
              <a:rPr lang="en-US" sz="2000" b="1" i="1" dirty="0" smtClean="0">
                <a:solidFill>
                  <a:srgbClr val="002060"/>
                </a:solidFill>
                <a:latin typeface="Times New Roman" pitchFamily="18" charset="0"/>
                <a:cs typeface="Times New Roman" pitchFamily="18" charset="0"/>
              </a:rPr>
              <a:t>,</a:t>
            </a:r>
            <a:r>
              <a:rPr lang="en-US" sz="2000" i="1" dirty="0" smtClean="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in </a:t>
            </a:r>
            <a:r>
              <a:rPr lang="en-US" sz="2000" i="1" dirty="0" smtClean="0">
                <a:solidFill>
                  <a:srgbClr val="002060"/>
                </a:solidFill>
                <a:latin typeface="Times New Roman" pitchFamily="18" charset="0"/>
                <a:cs typeface="Times New Roman" pitchFamily="18" charset="0"/>
              </a:rPr>
              <a:t>Proc</a:t>
            </a:r>
            <a:r>
              <a:rPr lang="en-US" sz="2000" i="1" dirty="0">
                <a:solidFill>
                  <a:srgbClr val="002060"/>
                </a:solidFill>
                <a:latin typeface="Times New Roman" pitchFamily="18" charset="0"/>
                <a:cs typeface="Times New Roman" pitchFamily="18" charset="0"/>
              </a:rPr>
              <a:t>. SPIE 10137</a:t>
            </a:r>
            <a:r>
              <a:rPr lang="en-US" sz="2000" i="1" dirty="0" smtClean="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Medical Imaging 2017: Biomedical </a:t>
            </a:r>
            <a:r>
              <a:rPr lang="en-US" sz="2000" i="1" dirty="0" smtClean="0">
                <a:solidFill>
                  <a:srgbClr val="002060"/>
                </a:solidFill>
                <a:latin typeface="Times New Roman" pitchFamily="18" charset="0"/>
                <a:cs typeface="Times New Roman" pitchFamily="18" charset="0"/>
              </a:rPr>
              <a:t>Applications </a:t>
            </a:r>
            <a:r>
              <a:rPr lang="en-US" sz="2000" i="1" dirty="0">
                <a:solidFill>
                  <a:srgbClr val="002060"/>
                </a:solidFill>
                <a:latin typeface="Times New Roman" pitchFamily="18" charset="0"/>
                <a:cs typeface="Times New Roman" pitchFamily="18" charset="0"/>
              </a:rPr>
              <a:t>in Molecular, Structural, and Functional Imaging, vol. 1013710, pp. </a:t>
            </a:r>
            <a:r>
              <a:rPr lang="en-US" sz="2000" i="1" dirty="0" smtClean="0">
                <a:solidFill>
                  <a:srgbClr val="002060"/>
                </a:solidFill>
                <a:latin typeface="Times New Roman" pitchFamily="18" charset="0"/>
                <a:cs typeface="Times New Roman" pitchFamily="18" charset="0"/>
              </a:rPr>
              <a:t>10137-16</a:t>
            </a:r>
            <a:r>
              <a:rPr lang="en-US" sz="2000" i="1" dirty="0">
                <a:solidFill>
                  <a:srgbClr val="002060"/>
                </a:solidFill>
                <a:latin typeface="Times New Roman" pitchFamily="18" charset="0"/>
                <a:cs typeface="Times New Roman" pitchFamily="18" charset="0"/>
              </a:rPr>
              <a:t>, 2017</a:t>
            </a:r>
            <a:r>
              <a:rPr lang="en-US" sz="2000" i="1" dirty="0" smtClean="0">
                <a:solidFill>
                  <a:srgbClr val="002060"/>
                </a:solidFill>
                <a:latin typeface="Times New Roman" pitchFamily="18" charset="0"/>
                <a:cs typeface="Times New Roman" pitchFamily="18" charset="0"/>
              </a:rPr>
              <a:t>.</a:t>
            </a:r>
          </a:p>
          <a:p>
            <a:pPr marL="0" indent="0">
              <a:buNone/>
            </a:pPr>
            <a:r>
              <a:rPr lang="en-US" sz="2000" i="1" dirty="0" smtClean="0">
                <a:solidFill>
                  <a:srgbClr val="002060"/>
                </a:solidFill>
                <a:latin typeface="Times New Roman" pitchFamily="18" charset="0"/>
                <a:cs typeface="Times New Roman" pitchFamily="18" charset="0"/>
              </a:rPr>
              <a:t>[5</a:t>
            </a:r>
            <a:r>
              <a:rPr lang="en-US" sz="2000" i="1" dirty="0">
                <a:solidFill>
                  <a:srgbClr val="002060"/>
                </a:solidFill>
                <a:latin typeface="Times New Roman" pitchFamily="18" charset="0"/>
                <a:cs typeface="Times New Roman" pitchFamily="18" charset="0"/>
              </a:rPr>
              <a:t>] J. Cheng, ``</a:t>
            </a:r>
            <a:r>
              <a:rPr lang="en-US" sz="2000" b="1" i="1" dirty="0">
                <a:solidFill>
                  <a:srgbClr val="002060"/>
                </a:solidFill>
                <a:latin typeface="Times New Roman" pitchFamily="18" charset="0"/>
                <a:cs typeface="Times New Roman" pitchFamily="18" charset="0"/>
              </a:rPr>
              <a:t>Brain tumor dataset</a:t>
            </a:r>
            <a:r>
              <a:rPr lang="en-US" sz="2000" i="1" dirty="0">
                <a:solidFill>
                  <a:srgbClr val="002060"/>
                </a:solidFill>
                <a:latin typeface="Times New Roman" pitchFamily="18" charset="0"/>
                <a:cs typeface="Times New Roman" pitchFamily="18" charset="0"/>
              </a:rPr>
              <a:t>''. </a:t>
            </a:r>
            <a:r>
              <a:rPr lang="en-US" sz="2000" i="1" dirty="0" err="1">
                <a:solidFill>
                  <a:srgbClr val="002060"/>
                </a:solidFill>
                <a:latin typeface="Times New Roman" pitchFamily="18" charset="0"/>
                <a:cs typeface="Times New Roman" pitchFamily="18" charset="0"/>
              </a:rPr>
              <a:t>figshare</a:t>
            </a:r>
            <a:r>
              <a:rPr lang="en-US" sz="2000" i="1" dirty="0">
                <a:solidFill>
                  <a:srgbClr val="002060"/>
                </a:solidFill>
                <a:latin typeface="Times New Roman" pitchFamily="18" charset="0"/>
                <a:cs typeface="Times New Roman" pitchFamily="18" charset="0"/>
              </a:rPr>
              <a:t>, 02-Apr-2017 [Online]. Available: https://</a:t>
            </a:r>
            <a:r>
              <a:rPr lang="en-US" sz="2000" i="1" dirty="0" smtClean="0">
                <a:solidFill>
                  <a:srgbClr val="002060"/>
                </a:solidFill>
                <a:latin typeface="Times New Roman" pitchFamily="18" charset="0"/>
                <a:cs typeface="Times New Roman" pitchFamily="18" charset="0"/>
              </a:rPr>
              <a:t>figshare.com/articles/brain_tumor_dataset/1512427/5</a:t>
            </a:r>
            <a:r>
              <a:rPr lang="en-US" sz="2000" i="1" dirty="0">
                <a:solidFill>
                  <a:srgbClr val="002060"/>
                </a:solidFill>
                <a:latin typeface="Times New Roman" pitchFamily="18" charset="0"/>
                <a:cs typeface="Times New Roman" pitchFamily="18" charset="0"/>
              </a:rPr>
              <a:t>. [Accessed: 24-Dec-2018]</a:t>
            </a:r>
            <a:endParaRPr lang="en-US" sz="2000" i="1" dirty="0" smtClean="0">
              <a:solidFill>
                <a:srgbClr val="002060"/>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505826" y="95707"/>
            <a:ext cx="590548" cy="369332"/>
          </a:xfrm>
          <a:prstGeom prst="rect">
            <a:avLst/>
          </a:prstGeom>
          <a:noFill/>
        </p:spPr>
        <p:txBody>
          <a:bodyPr wrap="square" rtlCol="0">
            <a:spAutoFit/>
          </a:bodyPr>
          <a:lstStyle/>
          <a:p>
            <a:pPr algn="ctr"/>
            <a:r>
              <a:rPr lang="en-US" b="1" dirty="0"/>
              <a:t>9</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11845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14400"/>
          </a:xfrm>
        </p:spPr>
        <p:txBody>
          <a:bodyPr>
            <a:normAutofit/>
          </a:bodyPr>
          <a:lstStyle/>
          <a:p>
            <a:r>
              <a:rPr lang="en-US" b="1" dirty="0">
                <a:solidFill>
                  <a:srgbClr val="002060"/>
                </a:solidFill>
                <a:latin typeface="Times New Roman" pitchFamily="18" charset="0"/>
                <a:cs typeface="Times New Roman" pitchFamily="18" charset="0"/>
              </a:rPr>
              <a:t>Paper Outline  </a:t>
            </a:r>
          </a:p>
        </p:txBody>
      </p:sp>
      <p:sp>
        <p:nvSpPr>
          <p:cNvPr id="3" name="Content Placeholder 2"/>
          <p:cNvSpPr>
            <a:spLocks noGrp="1"/>
          </p:cNvSpPr>
          <p:nvPr>
            <p:ph idx="1"/>
          </p:nvPr>
        </p:nvSpPr>
        <p:spPr>
          <a:xfrm>
            <a:off x="484496" y="1371600"/>
            <a:ext cx="8048626" cy="4038600"/>
          </a:xfrm>
        </p:spPr>
        <p:txBody>
          <a:bodyPr>
            <a:normAutofit/>
          </a:bodyPr>
          <a:lstStyle/>
          <a:p>
            <a:pPr>
              <a:spcBef>
                <a:spcPts val="0"/>
              </a:spcBef>
              <a:buFont typeface="Wingdings" pitchFamily="2" charset="2"/>
              <a:buChar char="ü"/>
            </a:pPr>
            <a:r>
              <a:rPr lang="en-US" dirty="0">
                <a:solidFill>
                  <a:srgbClr val="002060"/>
                </a:solidFill>
                <a:latin typeface="Times New Roman" pitchFamily="18" charset="0"/>
                <a:cs typeface="Times New Roman" pitchFamily="18" charset="0"/>
              </a:rPr>
              <a:t>Introduction</a:t>
            </a:r>
          </a:p>
          <a:p>
            <a:pPr>
              <a:spcBef>
                <a:spcPts val="0"/>
              </a:spcBef>
              <a:buFont typeface="Wingdings" pitchFamily="2" charset="2"/>
              <a:buChar char="ü"/>
            </a:pPr>
            <a:r>
              <a:rPr lang="en-US" dirty="0">
                <a:solidFill>
                  <a:srgbClr val="002060"/>
                </a:solidFill>
                <a:latin typeface="Times New Roman" pitchFamily="18" charset="0"/>
                <a:cs typeface="Times New Roman" pitchFamily="18" charset="0"/>
              </a:rPr>
              <a:t>Block Diagram of Proposed </a:t>
            </a:r>
            <a:r>
              <a:rPr lang="en-US" dirty="0" smtClean="0">
                <a:solidFill>
                  <a:srgbClr val="002060"/>
                </a:solidFill>
                <a:latin typeface="Times New Roman" pitchFamily="18" charset="0"/>
                <a:cs typeface="Times New Roman" pitchFamily="18" charset="0"/>
              </a:rPr>
              <a:t>Method</a:t>
            </a:r>
            <a:endParaRPr lang="en-US" dirty="0">
              <a:solidFill>
                <a:srgbClr val="002060"/>
              </a:solidFill>
              <a:latin typeface="Times New Roman" pitchFamily="18" charset="0"/>
              <a:cs typeface="Times New Roman" pitchFamily="18" charset="0"/>
            </a:endParaRPr>
          </a:p>
          <a:p>
            <a:pPr>
              <a:spcBef>
                <a:spcPts val="0"/>
              </a:spcBef>
              <a:buFont typeface="Wingdings" pitchFamily="2" charset="2"/>
              <a:buChar char="ü"/>
            </a:pPr>
            <a:r>
              <a:rPr lang="en-US" dirty="0">
                <a:solidFill>
                  <a:srgbClr val="002060"/>
                </a:solidFill>
                <a:latin typeface="Times New Roman" pitchFamily="18" charset="0"/>
                <a:cs typeface="Times New Roman" pitchFamily="18" charset="0"/>
              </a:rPr>
              <a:t>Dataset Description &amp; Data </a:t>
            </a:r>
            <a:r>
              <a:rPr lang="en-US" dirty="0" smtClean="0">
                <a:solidFill>
                  <a:srgbClr val="002060"/>
                </a:solidFill>
                <a:latin typeface="Times New Roman" pitchFamily="18" charset="0"/>
                <a:cs typeface="Times New Roman" pitchFamily="18" charset="0"/>
              </a:rPr>
              <a:t>Pre-processing</a:t>
            </a:r>
          </a:p>
          <a:p>
            <a:pPr>
              <a:spcBef>
                <a:spcPts val="0"/>
              </a:spcBef>
              <a:buFont typeface="Wingdings" pitchFamily="2" charset="2"/>
              <a:buChar char="ü"/>
            </a:pPr>
            <a:r>
              <a:rPr lang="en-US" dirty="0">
                <a:solidFill>
                  <a:srgbClr val="002060"/>
                </a:solidFill>
                <a:latin typeface="Times New Roman" pitchFamily="18" charset="0"/>
                <a:cs typeface="Times New Roman" pitchFamily="18" charset="0"/>
              </a:rPr>
              <a:t>Proposed </a:t>
            </a:r>
            <a:r>
              <a:rPr lang="en-US" dirty="0" smtClean="0">
                <a:solidFill>
                  <a:srgbClr val="002060"/>
                </a:solidFill>
                <a:latin typeface="Times New Roman" pitchFamily="18" charset="0"/>
                <a:cs typeface="Times New Roman" pitchFamily="18" charset="0"/>
              </a:rPr>
              <a:t>Methodology</a:t>
            </a:r>
          </a:p>
          <a:p>
            <a:pPr>
              <a:spcBef>
                <a:spcPts val="0"/>
              </a:spcBef>
              <a:buFont typeface="Wingdings" pitchFamily="2" charset="2"/>
              <a:buChar char="ü"/>
            </a:pPr>
            <a:r>
              <a:rPr lang="en-US" dirty="0">
                <a:solidFill>
                  <a:srgbClr val="002060"/>
                </a:solidFill>
                <a:latin typeface="Times New Roman" pitchFamily="18" charset="0"/>
                <a:cs typeface="Times New Roman" pitchFamily="18" charset="0"/>
              </a:rPr>
              <a:t>Experimental </a:t>
            </a:r>
            <a:r>
              <a:rPr lang="en-US" dirty="0" smtClean="0">
                <a:solidFill>
                  <a:srgbClr val="002060"/>
                </a:solidFill>
                <a:latin typeface="Times New Roman" pitchFamily="18" charset="0"/>
                <a:cs typeface="Times New Roman" pitchFamily="18" charset="0"/>
              </a:rPr>
              <a:t>Results &amp; Discussions</a:t>
            </a:r>
          </a:p>
          <a:p>
            <a:pPr>
              <a:spcBef>
                <a:spcPts val="0"/>
              </a:spcBef>
              <a:buFont typeface="Wingdings" pitchFamily="2" charset="2"/>
              <a:buChar char="ü"/>
            </a:pPr>
            <a:r>
              <a:rPr lang="en-US" dirty="0" smtClean="0">
                <a:solidFill>
                  <a:srgbClr val="002060"/>
                </a:solidFill>
                <a:latin typeface="Times New Roman" pitchFamily="18" charset="0"/>
                <a:cs typeface="Times New Roman" pitchFamily="18" charset="0"/>
              </a:rPr>
              <a:t>Conclusion</a:t>
            </a:r>
            <a:endParaRPr lang="en-US" dirty="0">
              <a:solidFill>
                <a:srgbClr val="002060"/>
              </a:solidFill>
              <a:latin typeface="Times New Roman" pitchFamily="18" charset="0"/>
              <a:cs typeface="Times New Roman" pitchFamily="18" charset="0"/>
            </a:endParaRPr>
          </a:p>
          <a:p>
            <a:pPr>
              <a:spcBef>
                <a:spcPts val="0"/>
              </a:spcBef>
              <a:buFont typeface="Wingdings" pitchFamily="2" charset="2"/>
              <a:buChar char="ü"/>
            </a:pPr>
            <a:r>
              <a:rPr lang="en-US" dirty="0">
                <a:solidFill>
                  <a:srgbClr val="002060"/>
                </a:solidFill>
                <a:latin typeface="Times New Roman" pitchFamily="18" charset="0"/>
                <a:cs typeface="Times New Roman" pitchFamily="18" charset="0"/>
              </a:rPr>
              <a:t>Future Scope</a:t>
            </a:r>
          </a:p>
          <a:p>
            <a:pPr>
              <a:spcBef>
                <a:spcPts val="0"/>
              </a:spcBef>
              <a:buFont typeface="Wingdings" pitchFamily="2" charset="2"/>
              <a:buChar char="ü"/>
            </a:pPr>
            <a:r>
              <a:rPr lang="en-US" dirty="0">
                <a:solidFill>
                  <a:srgbClr val="002060"/>
                </a:solidFill>
                <a:latin typeface="Times New Roman" pitchFamily="18" charset="0"/>
                <a:cs typeface="Times New Roman" pitchFamily="18" charset="0"/>
              </a:rPr>
              <a:t>References  </a:t>
            </a:r>
            <a:r>
              <a:rPr lang="en-US" dirty="0">
                <a:solidFill>
                  <a:srgbClr val="002060"/>
                </a:solidFill>
              </a:rPr>
              <a:t>          </a:t>
            </a:r>
          </a:p>
          <a:p>
            <a:endParaRPr lang="en-US" dirty="0">
              <a:solidFill>
                <a:srgbClr val="002060"/>
              </a:solidFill>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1</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11845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5039"/>
            <a:ext cx="8229600" cy="677962"/>
          </a:xfrm>
        </p:spPr>
        <p:txBody>
          <a:bodyPr>
            <a:normAutofit fontScale="90000"/>
          </a:bodyPr>
          <a:lstStyle/>
          <a:p>
            <a:r>
              <a:rPr lang="en-US" sz="4000" b="1" dirty="0">
                <a:solidFill>
                  <a:srgbClr val="00206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152400" y="834371"/>
            <a:ext cx="8686800" cy="4956829"/>
          </a:xfrm>
        </p:spPr>
        <p:txBody>
          <a:bodyPr>
            <a:normAutofit/>
          </a:bodyPr>
          <a:lstStyle/>
          <a:p>
            <a:pPr marL="0" indent="0" algn="just">
              <a:buNone/>
            </a:pPr>
            <a:endParaRPr lang="en-US" sz="2400" b="1" dirty="0" smtClean="0">
              <a:solidFill>
                <a:srgbClr val="002060"/>
              </a:solidFill>
              <a:latin typeface="Times New Roman" pitchFamily="18" charset="0"/>
              <a:cs typeface="Times New Roman" pitchFamily="18" charset="0"/>
            </a:endParaRPr>
          </a:p>
          <a:p>
            <a:pPr lvl="1" indent="-342900" algn="just">
              <a:buFont typeface="Arial" panose="020B0604020202020204" pitchFamily="34" charset="0"/>
              <a:buChar char="•"/>
            </a:pPr>
            <a:r>
              <a:rPr lang="en-US" sz="2200" dirty="0" smtClean="0">
                <a:solidFill>
                  <a:srgbClr val="002060"/>
                </a:solidFill>
                <a:latin typeface="Times New Roman" pitchFamily="18" charset="0"/>
                <a:cs typeface="Times New Roman" pitchFamily="18" charset="0"/>
              </a:rPr>
              <a:t>Brain </a:t>
            </a:r>
            <a:r>
              <a:rPr lang="en-US" sz="2200" dirty="0">
                <a:solidFill>
                  <a:srgbClr val="002060"/>
                </a:solidFill>
                <a:latin typeface="Times New Roman" pitchFamily="18" charset="0"/>
                <a:cs typeface="Times New Roman" pitchFamily="18" charset="0"/>
              </a:rPr>
              <a:t>tumors are diagnosed with 40,000 to 50,000 new people living in </a:t>
            </a:r>
            <a:r>
              <a:rPr lang="en-US" sz="2200" dirty="0">
                <a:solidFill>
                  <a:srgbClr val="002060"/>
                </a:solidFill>
                <a:latin typeface="Times New Roman" pitchFamily="18" charset="0"/>
                <a:cs typeface="Times New Roman" pitchFamily="18" charset="0"/>
              </a:rPr>
              <a:t>India, out of which 20% are children which amounts to over 2,500 children each </a:t>
            </a:r>
            <a:r>
              <a:rPr lang="en-US" sz="2200" dirty="0" smtClean="0">
                <a:solidFill>
                  <a:srgbClr val="002060"/>
                </a:solidFill>
                <a:latin typeface="Times New Roman" pitchFamily="18" charset="0"/>
                <a:cs typeface="Times New Roman" pitchFamily="18" charset="0"/>
              </a:rPr>
              <a:t>year. </a:t>
            </a:r>
            <a:endParaRPr lang="en-US" sz="2200" dirty="0" smtClean="0">
              <a:solidFill>
                <a:srgbClr val="002060"/>
              </a:solidFill>
              <a:latin typeface="Times New Roman" pitchFamily="18" charset="0"/>
              <a:cs typeface="Times New Roman" pitchFamily="18" charset="0"/>
            </a:endParaRPr>
          </a:p>
          <a:p>
            <a:pPr lvl="1" indent="-342900" algn="just">
              <a:buFont typeface="Arial" panose="020B0604020202020204" pitchFamily="34" charset="0"/>
              <a:buChar char="•"/>
            </a:pPr>
            <a:r>
              <a:rPr lang="en-US" sz="2200" dirty="0" smtClean="0">
                <a:solidFill>
                  <a:srgbClr val="002060"/>
                </a:solidFill>
                <a:latin typeface="Times New Roman" pitchFamily="18" charset="0"/>
                <a:cs typeface="Times New Roman" pitchFamily="18" charset="0"/>
              </a:rPr>
              <a:t>Due </a:t>
            </a:r>
            <a:r>
              <a:rPr lang="en-US" sz="2200" dirty="0">
                <a:solidFill>
                  <a:srgbClr val="002060"/>
                </a:solidFill>
                <a:latin typeface="Times New Roman" pitchFamily="18" charset="0"/>
                <a:cs typeface="Times New Roman" pitchFamily="18" charset="0"/>
              </a:rPr>
              <a:t>to the lack of adequate doctors, many districts and rural parts of India is covered by a single </a:t>
            </a:r>
            <a:r>
              <a:rPr lang="en-US" sz="2200" dirty="0" smtClean="0">
                <a:solidFill>
                  <a:srgbClr val="002060"/>
                </a:solidFill>
                <a:latin typeface="Times New Roman" pitchFamily="18" charset="0"/>
                <a:cs typeface="Times New Roman" pitchFamily="18" charset="0"/>
              </a:rPr>
              <a:t>specialist, </a:t>
            </a:r>
            <a:r>
              <a:rPr lang="en-US" sz="2200" dirty="0">
                <a:solidFill>
                  <a:srgbClr val="002060"/>
                </a:solidFill>
                <a:latin typeface="Times New Roman" pitchFamily="18" charset="0"/>
                <a:cs typeface="Times New Roman" pitchFamily="18" charset="0"/>
              </a:rPr>
              <a:t>only a small proportion of the patients </a:t>
            </a:r>
            <a:r>
              <a:rPr lang="en-US" sz="2200" dirty="0" smtClean="0">
                <a:solidFill>
                  <a:srgbClr val="002060"/>
                </a:solidFill>
                <a:latin typeface="Times New Roman" pitchFamily="18" charset="0"/>
                <a:cs typeface="Times New Roman" pitchFamily="18" charset="0"/>
              </a:rPr>
              <a:t>ﬁnd </a:t>
            </a:r>
            <a:r>
              <a:rPr lang="en-US" sz="2200" dirty="0">
                <a:solidFill>
                  <a:srgbClr val="002060"/>
                </a:solidFill>
                <a:latin typeface="Times New Roman" pitchFamily="18" charset="0"/>
                <a:cs typeface="Times New Roman" pitchFamily="18" charset="0"/>
              </a:rPr>
              <a:t>their way to the </a:t>
            </a:r>
            <a:r>
              <a:rPr lang="en-US" sz="2200" dirty="0" smtClean="0">
                <a:solidFill>
                  <a:srgbClr val="002060"/>
                </a:solidFill>
                <a:latin typeface="Times New Roman" pitchFamily="18" charset="0"/>
                <a:cs typeface="Times New Roman" pitchFamily="18" charset="0"/>
              </a:rPr>
              <a:t>specialists.</a:t>
            </a:r>
          </a:p>
          <a:p>
            <a:pPr lvl="1" indent="-342900" algn="just">
              <a:buFont typeface="Arial" panose="020B0604020202020204" pitchFamily="34" charset="0"/>
              <a:buChar char="•"/>
            </a:pPr>
            <a:r>
              <a:rPr lang="en-US" sz="2200" dirty="0" smtClean="0">
                <a:solidFill>
                  <a:srgbClr val="002060"/>
                </a:solidFill>
                <a:latin typeface="Times New Roman" pitchFamily="18" charset="0"/>
                <a:cs typeface="Times New Roman" pitchFamily="18" charset="0"/>
              </a:rPr>
              <a:t>Human </a:t>
            </a:r>
            <a:r>
              <a:rPr lang="en-US" sz="2200" dirty="0">
                <a:solidFill>
                  <a:srgbClr val="002060"/>
                </a:solidFill>
                <a:latin typeface="Times New Roman" pitchFamily="18" charset="0"/>
                <a:cs typeface="Times New Roman" pitchFamily="18" charset="0"/>
              </a:rPr>
              <a:t>assessment is one of the typical ways for brain tumor detection and classiﬁcation from MR images and it highly depends on the experience of radiologists who evaluate the characteristics of image slices </a:t>
            </a:r>
            <a:r>
              <a:rPr lang="en-US" sz="2200" dirty="0" smtClean="0">
                <a:solidFill>
                  <a:srgbClr val="002060"/>
                </a:solidFill>
                <a:latin typeface="Times New Roman" pitchFamily="18" charset="0"/>
                <a:cs typeface="Times New Roman" pitchFamily="18" charset="0"/>
              </a:rPr>
              <a:t>thoroughly, also it is time-consuming </a:t>
            </a:r>
            <a:r>
              <a:rPr lang="en-US" sz="2200" dirty="0">
                <a:solidFill>
                  <a:srgbClr val="002060"/>
                </a:solidFill>
                <a:latin typeface="Times New Roman" pitchFamily="18" charset="0"/>
                <a:cs typeface="Times New Roman" pitchFamily="18" charset="0"/>
              </a:rPr>
              <a:t>and prone to error. </a:t>
            </a:r>
            <a:r>
              <a:rPr lang="en-US" dirty="0">
                <a:latin typeface="Times New Roman" pitchFamily="18" charset="0"/>
                <a:cs typeface="Times New Roman" pitchFamily="18" charset="0"/>
              </a:rPr>
              <a:t> </a:t>
            </a: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3"/>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2</a:t>
            </a:r>
          </a:p>
        </p:txBody>
      </p:sp>
      <p:pic>
        <p:nvPicPr>
          <p:cNvPr id="12" name="Picture 11" descr="E:\ICACCP-2019\ICACCP Logos\ICACCP Final Centre-01.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11845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5039"/>
            <a:ext cx="8229600" cy="677962"/>
          </a:xfrm>
        </p:spPr>
        <p:txBody>
          <a:bodyPr>
            <a:normAutofit fontScale="90000"/>
          </a:bodyPr>
          <a:lstStyle/>
          <a:p>
            <a:r>
              <a:rPr lang="en-US" sz="4000" b="1" dirty="0">
                <a:solidFill>
                  <a:srgbClr val="00206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0" y="834371"/>
            <a:ext cx="8505826" cy="4956829"/>
          </a:xfrm>
        </p:spPr>
        <p:txBody>
          <a:bodyPr>
            <a:normAutofit/>
          </a:bodyPr>
          <a:lstStyle/>
          <a:p>
            <a:pPr marL="0" indent="0" algn="just">
              <a:buNone/>
            </a:pPr>
            <a:endParaRPr lang="en-US" sz="2400" b="1" dirty="0" smtClean="0">
              <a:solidFill>
                <a:srgbClr val="002060"/>
              </a:solidFill>
              <a:latin typeface="Times New Roman" pitchFamily="18" charset="0"/>
              <a:cs typeface="Times New Roman" pitchFamily="18" charset="0"/>
            </a:endParaRPr>
          </a:p>
          <a:p>
            <a:pPr lvl="1" indent="-342900" algn="just">
              <a:buFont typeface="Arial" panose="020B0604020202020204" pitchFamily="34" charset="0"/>
              <a:buChar char="•"/>
            </a:pPr>
            <a:r>
              <a:rPr lang="en-US" sz="2200" dirty="0">
                <a:solidFill>
                  <a:srgbClr val="002060"/>
                </a:solidFill>
                <a:latin typeface="Times New Roman" pitchFamily="18" charset="0"/>
                <a:cs typeface="Times New Roman" pitchFamily="18" charset="0"/>
              </a:rPr>
              <a:t>In view of this, there is a good scope of developing a computerized diagnostic tool which will automatically detect and classify the brain tumors from the MR images and thus assist the medical practitioners. </a:t>
            </a:r>
            <a:endParaRPr lang="en-US" sz="2200" dirty="0" smtClean="0">
              <a:solidFill>
                <a:srgbClr val="002060"/>
              </a:solidFill>
              <a:latin typeface="Times New Roman" pitchFamily="18" charset="0"/>
              <a:cs typeface="Times New Roman" pitchFamily="18" charset="0"/>
            </a:endParaRPr>
          </a:p>
          <a:p>
            <a:pPr lvl="1" indent="-342900" algn="just">
              <a:buFont typeface="Arial" panose="020B0604020202020204" pitchFamily="34" charset="0"/>
              <a:buChar char="•"/>
            </a:pPr>
            <a:r>
              <a:rPr lang="en-US" sz="2200" dirty="0">
                <a:solidFill>
                  <a:srgbClr val="002060"/>
                </a:solidFill>
                <a:latin typeface="Times New Roman" pitchFamily="18" charset="0"/>
                <a:cs typeface="Times New Roman" pitchFamily="18" charset="0"/>
              </a:rPr>
              <a:t>In this work, a fully automatic methodology which </a:t>
            </a:r>
            <a:r>
              <a:rPr lang="en-US" sz="2200" dirty="0" smtClean="0">
                <a:solidFill>
                  <a:srgbClr val="002060"/>
                </a:solidFill>
                <a:latin typeface="Times New Roman" pitchFamily="18" charset="0"/>
                <a:cs typeface="Times New Roman" pitchFamily="18" charset="0"/>
              </a:rPr>
              <a:t>can categorize </a:t>
            </a:r>
            <a:r>
              <a:rPr lang="en-US" sz="2200" dirty="0">
                <a:solidFill>
                  <a:srgbClr val="002060"/>
                </a:solidFill>
                <a:latin typeface="Times New Roman" pitchFamily="18" charset="0"/>
                <a:cs typeface="Times New Roman" pitchFamily="18" charset="0"/>
              </a:rPr>
              <a:t>brain tumors from a limited amount of data into different pathological types is proposed by using convolutional neural networks, which may release some workload of the doctors</a:t>
            </a:r>
            <a:r>
              <a:rPr lang="en-US" sz="2200" dirty="0" smtClean="0">
                <a:solidFill>
                  <a:srgbClr val="002060"/>
                </a:solidFill>
                <a:latin typeface="Times New Roman" pitchFamily="18" charset="0"/>
                <a:cs typeface="Times New Roman" pitchFamily="18" charset="0"/>
              </a:rPr>
              <a:t>.</a:t>
            </a:r>
          </a:p>
          <a:p>
            <a:pPr lvl="1" indent="-342900" algn="just">
              <a:buFont typeface="Arial" panose="020B0604020202020204" pitchFamily="34" charset="0"/>
              <a:buChar char="•"/>
            </a:pPr>
            <a:r>
              <a:rPr lang="en-US" sz="2200" dirty="0" smtClean="0">
                <a:solidFill>
                  <a:srgbClr val="002060"/>
                </a:solidFill>
                <a:latin typeface="Times New Roman" pitchFamily="18" charset="0"/>
                <a:cs typeface="Times New Roman" pitchFamily="18" charset="0"/>
              </a:rPr>
              <a:t>The </a:t>
            </a:r>
            <a:r>
              <a:rPr lang="en-US" sz="2200" dirty="0">
                <a:solidFill>
                  <a:srgbClr val="002060"/>
                </a:solidFill>
                <a:latin typeface="Times New Roman" pitchFamily="18" charset="0"/>
                <a:cs typeface="Times New Roman" pitchFamily="18" charset="0"/>
              </a:rPr>
              <a:t>squeeze and excitation [10] CNN model using Residual network architecture [11] was used for the classiﬁcation of tumors.</a:t>
            </a:r>
            <a:endParaRPr lang="en-US" sz="2200" dirty="0" smtClean="0">
              <a:solidFill>
                <a:srgbClr val="002060"/>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3"/>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2</a:t>
            </a:r>
          </a:p>
        </p:txBody>
      </p:sp>
      <p:pic>
        <p:nvPicPr>
          <p:cNvPr id="12" name="Picture 11" descr="E:\ICACCP-2019\ICACCP Logos\ICACCP Final Centre-01.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149483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40" y="340176"/>
            <a:ext cx="8001000" cy="1035343"/>
          </a:xfrm>
        </p:spPr>
        <p:txBody>
          <a:bodyPr>
            <a:normAutofit/>
          </a:bodyPr>
          <a:lstStyle/>
          <a:p>
            <a:pPr marL="514350" indent="-514350"/>
            <a:r>
              <a:rPr lang="en-US" sz="4000" b="1" dirty="0" smtClean="0">
                <a:solidFill>
                  <a:schemeClr val="tx2">
                    <a:lumMod val="50000"/>
                  </a:schemeClr>
                </a:solidFill>
                <a:latin typeface="Times New Roman" pitchFamily="18" charset="0"/>
                <a:cs typeface="Times New Roman" pitchFamily="18" charset="0"/>
              </a:rPr>
              <a:t>Block Diagram of Proposed Method</a:t>
            </a:r>
            <a:endParaRPr lang="en-US" sz="4000" b="1" dirty="0">
              <a:solidFill>
                <a:schemeClr val="tx2">
                  <a:lumMod val="50000"/>
                </a:schemeClr>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4</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grpSp>
        <p:nvGrpSpPr>
          <p:cNvPr id="9" name="Group 8"/>
          <p:cNvGrpSpPr/>
          <p:nvPr/>
        </p:nvGrpSpPr>
        <p:grpSpPr>
          <a:xfrm>
            <a:off x="189176" y="1285134"/>
            <a:ext cx="8907198" cy="4517720"/>
            <a:chOff x="-35077" y="-257388"/>
            <a:chExt cx="7924954" cy="3472573"/>
          </a:xfrm>
        </p:grpSpPr>
        <p:grpSp>
          <p:nvGrpSpPr>
            <p:cNvPr id="13" name="Group 12"/>
            <p:cNvGrpSpPr/>
            <p:nvPr/>
          </p:nvGrpSpPr>
          <p:grpSpPr>
            <a:xfrm>
              <a:off x="0" y="995680"/>
              <a:ext cx="7889877" cy="1546263"/>
              <a:chOff x="0" y="101600"/>
              <a:chExt cx="8569960" cy="1546860"/>
            </a:xfrm>
          </p:grpSpPr>
          <p:grpSp>
            <p:nvGrpSpPr>
              <p:cNvPr id="28" name="Group 27"/>
              <p:cNvGrpSpPr/>
              <p:nvPr/>
            </p:nvGrpSpPr>
            <p:grpSpPr>
              <a:xfrm>
                <a:off x="0" y="101600"/>
                <a:ext cx="2555563" cy="1546860"/>
                <a:chOff x="0" y="0"/>
                <a:chExt cx="2555563" cy="1546860"/>
              </a:xfrm>
            </p:grpSpPr>
            <p:grpSp>
              <p:nvGrpSpPr>
                <p:cNvPr id="39" name="Group 38"/>
                <p:cNvGrpSpPr/>
                <p:nvPr/>
              </p:nvGrpSpPr>
              <p:grpSpPr>
                <a:xfrm>
                  <a:off x="0" y="0"/>
                  <a:ext cx="2555563" cy="1546860"/>
                  <a:chOff x="0" y="0"/>
                  <a:chExt cx="3229302" cy="1905000"/>
                </a:xfrm>
              </p:grpSpPr>
              <p:sp>
                <p:nvSpPr>
                  <p:cNvPr id="43" name="Rectangle 42"/>
                  <p:cNvSpPr/>
                  <p:nvPr/>
                </p:nvSpPr>
                <p:spPr>
                  <a:xfrm>
                    <a:off x="0" y="0"/>
                    <a:ext cx="914400" cy="81534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4" name="Rectangle 43"/>
                  <p:cNvSpPr/>
                  <p:nvPr/>
                </p:nvSpPr>
                <p:spPr>
                  <a:xfrm>
                    <a:off x="1093470" y="1089660"/>
                    <a:ext cx="914400" cy="81534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5" name="Oval 44"/>
                  <p:cNvSpPr/>
                  <p:nvPr/>
                </p:nvSpPr>
                <p:spPr>
                  <a:xfrm>
                    <a:off x="1394460" y="297180"/>
                    <a:ext cx="312420" cy="28194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6" name="Multiply 45"/>
                  <p:cNvSpPr/>
                  <p:nvPr/>
                </p:nvSpPr>
                <p:spPr>
                  <a:xfrm>
                    <a:off x="1478280" y="365760"/>
                    <a:ext cx="137160" cy="16764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7" name="Rectangle 46"/>
                  <p:cNvSpPr/>
                  <p:nvPr/>
                </p:nvSpPr>
                <p:spPr>
                  <a:xfrm>
                    <a:off x="2314903" y="14561"/>
                    <a:ext cx="914399" cy="81534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
              <p:nvSpPr>
                <p:cNvPr id="40" name="Notched Right Arrow 39"/>
                <p:cNvSpPr/>
                <p:nvPr/>
              </p:nvSpPr>
              <p:spPr>
                <a:xfrm>
                  <a:off x="792480" y="266700"/>
                  <a:ext cx="228600" cy="846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1" name="Notched Right Arrow 40"/>
                <p:cNvSpPr/>
                <p:nvPr/>
              </p:nvSpPr>
              <p:spPr>
                <a:xfrm>
                  <a:off x="1478280" y="259080"/>
                  <a:ext cx="228600" cy="9228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2" name="Notched Right Arrow 41"/>
                <p:cNvSpPr/>
                <p:nvPr/>
              </p:nvSpPr>
              <p:spPr>
                <a:xfrm rot="16200000">
                  <a:off x="1070210" y="621430"/>
                  <a:ext cx="297180" cy="11921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
            <p:nvSpPr>
              <p:cNvPr id="29" name="Rectangle 28"/>
              <p:cNvSpPr/>
              <p:nvPr/>
            </p:nvSpPr>
            <p:spPr>
              <a:xfrm>
                <a:off x="3163146" y="169334"/>
                <a:ext cx="571500" cy="539750"/>
              </a:xfrm>
              <a:prstGeom prst="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0" name="Callout: Right Arrow 170"/>
              <p:cNvSpPr/>
              <p:nvPr/>
            </p:nvSpPr>
            <p:spPr>
              <a:xfrm>
                <a:off x="2630800" y="277895"/>
                <a:ext cx="444500" cy="200471"/>
              </a:xfrm>
              <a:prstGeom prst="rightArrowCallout">
                <a:avLst>
                  <a:gd name="adj1" fmla="val 25000"/>
                  <a:gd name="adj2" fmla="val 25000"/>
                  <a:gd name="adj3" fmla="val 25000"/>
                  <a:gd name="adj4" fmla="val 76088"/>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800"/>
                  </a:spcAft>
                </a:pPr>
                <a:r>
                  <a:rPr lang="en-US" sz="1000" b="1" dirty="0">
                    <a:solidFill>
                      <a:srgbClr val="000000"/>
                    </a:solidFill>
                    <a:effectLst/>
                    <a:ea typeface="Calibri" panose="020F0502020204030204" pitchFamily="34" charset="0"/>
                    <a:cs typeface="Mangal"/>
                  </a:rPr>
                  <a:t>ROI</a:t>
                </a:r>
                <a:endParaRPr lang="en-IN" sz="1200" dirty="0">
                  <a:effectLst/>
                  <a:ea typeface="Calibri" panose="020F0502020204030204" pitchFamily="34" charset="0"/>
                  <a:cs typeface="Mangal"/>
                </a:endParaRPr>
              </a:p>
            </p:txBody>
          </p:sp>
          <p:grpSp>
            <p:nvGrpSpPr>
              <p:cNvPr id="31" name="Group 30"/>
              <p:cNvGrpSpPr/>
              <p:nvPr/>
            </p:nvGrpSpPr>
            <p:grpSpPr>
              <a:xfrm>
                <a:off x="3820160" y="155787"/>
                <a:ext cx="1086273" cy="539750"/>
                <a:chOff x="0" y="0"/>
                <a:chExt cx="1086273" cy="539750"/>
              </a:xfrm>
            </p:grpSpPr>
            <p:sp>
              <p:nvSpPr>
                <p:cNvPr id="37" name="Rectangle 36"/>
                <p:cNvSpPr/>
                <p:nvPr/>
              </p:nvSpPr>
              <p:spPr>
                <a:xfrm>
                  <a:off x="514773" y="0"/>
                  <a:ext cx="571500" cy="539750"/>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8" name="Callout: Right Arrow 16"/>
                <p:cNvSpPr/>
                <p:nvPr/>
              </p:nvSpPr>
              <p:spPr>
                <a:xfrm>
                  <a:off x="0" y="138007"/>
                  <a:ext cx="444500" cy="184572"/>
                </a:xfrm>
                <a:prstGeom prst="rightArrowCallout">
                  <a:avLst>
                    <a:gd name="adj1" fmla="val 25000"/>
                    <a:gd name="adj2" fmla="val 25000"/>
                    <a:gd name="adj3" fmla="val 25000"/>
                    <a:gd name="adj4" fmla="val 76088"/>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800"/>
                    </a:spcAft>
                  </a:pPr>
                  <a:r>
                    <a:rPr lang="en-US" sz="800" b="1">
                      <a:solidFill>
                        <a:srgbClr val="000000"/>
                      </a:solidFill>
                      <a:effectLst/>
                      <a:ea typeface="Calibri" panose="020F0502020204030204" pitchFamily="34" charset="0"/>
                      <a:cs typeface="Mangal"/>
                    </a:rPr>
                    <a:t>IN &amp; ZC</a:t>
                  </a:r>
                  <a:endParaRPr lang="en-IN" sz="1200">
                    <a:effectLst/>
                    <a:ea typeface="Calibri" panose="020F0502020204030204" pitchFamily="34" charset="0"/>
                    <a:cs typeface="Mangal"/>
                  </a:endParaRPr>
                </a:p>
              </p:txBody>
            </p:sp>
          </p:grpSp>
          <p:sp>
            <p:nvSpPr>
              <p:cNvPr id="32" name="Rectangle 31"/>
              <p:cNvSpPr/>
              <p:nvPr/>
            </p:nvSpPr>
            <p:spPr>
              <a:xfrm>
                <a:off x="5591182" y="563351"/>
                <a:ext cx="422392" cy="367877"/>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3" name="Oval 32"/>
              <p:cNvSpPr/>
              <p:nvPr/>
            </p:nvSpPr>
            <p:spPr>
              <a:xfrm>
                <a:off x="6509173" y="110471"/>
                <a:ext cx="914400" cy="66203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800"/>
                  </a:spcAft>
                </a:pPr>
                <a:r>
                  <a:rPr lang="en-US" sz="1400" dirty="0">
                    <a:solidFill>
                      <a:srgbClr val="000000"/>
                    </a:solidFill>
                    <a:effectLst/>
                    <a:ea typeface="Calibri" panose="020F0502020204030204" pitchFamily="34" charset="0"/>
                    <a:cs typeface="Mangal"/>
                  </a:rPr>
                  <a:t>Model</a:t>
                </a:r>
                <a:endParaRPr lang="en-IN" sz="1100" dirty="0">
                  <a:effectLst/>
                  <a:ea typeface="Calibri" panose="020F0502020204030204" pitchFamily="34" charset="0"/>
                  <a:cs typeface="Mangal"/>
                </a:endParaRPr>
              </a:p>
            </p:txBody>
          </p:sp>
          <p:sp>
            <p:nvSpPr>
              <p:cNvPr id="34" name="Notched Right Arrow 33"/>
              <p:cNvSpPr/>
              <p:nvPr/>
            </p:nvSpPr>
            <p:spPr>
              <a:xfrm>
                <a:off x="6224693" y="399627"/>
                <a:ext cx="228600" cy="920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Notched Right Arrow 34"/>
              <p:cNvSpPr/>
              <p:nvPr/>
            </p:nvSpPr>
            <p:spPr>
              <a:xfrm>
                <a:off x="7545493" y="386080"/>
                <a:ext cx="228600" cy="9228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100">
                    <a:effectLst/>
                    <a:ea typeface="Calibri" panose="020F0502020204030204" pitchFamily="34" charset="0"/>
                    <a:cs typeface="Mangal"/>
                  </a:rPr>
                  <a:t>b</a:t>
                </a:r>
                <a:endParaRPr lang="en-IN" sz="1100">
                  <a:effectLst/>
                  <a:ea typeface="Calibri" panose="020F0502020204030204" pitchFamily="34" charset="0"/>
                  <a:cs typeface="Mangal"/>
                </a:endParaRPr>
              </a:p>
            </p:txBody>
          </p:sp>
          <p:sp>
            <p:nvSpPr>
              <p:cNvPr id="36" name="Rectangle: Rounded Corners 165"/>
              <p:cNvSpPr/>
              <p:nvPr/>
            </p:nvSpPr>
            <p:spPr>
              <a:xfrm>
                <a:off x="7884160" y="338667"/>
                <a:ext cx="685800" cy="2286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800"/>
                  </a:spcAft>
                </a:pPr>
                <a:r>
                  <a:rPr lang="en-US" sz="1100">
                    <a:solidFill>
                      <a:srgbClr val="000000"/>
                    </a:solidFill>
                    <a:effectLst/>
                    <a:ea typeface="Calibri" panose="020F0502020204030204" pitchFamily="34" charset="0"/>
                    <a:cs typeface="Mangal"/>
                  </a:rPr>
                  <a:t>[0, 1, 0]</a:t>
                </a:r>
                <a:endParaRPr lang="en-IN" sz="1100">
                  <a:effectLst/>
                  <a:ea typeface="Calibri" panose="020F0502020204030204" pitchFamily="34" charset="0"/>
                  <a:cs typeface="Mangal"/>
                </a:endParaRPr>
              </a:p>
            </p:txBody>
          </p:sp>
        </p:grpSp>
        <p:sp>
          <p:nvSpPr>
            <p:cNvPr id="14" name="Rounded Rectangle 13"/>
            <p:cNvSpPr/>
            <p:nvPr/>
          </p:nvSpPr>
          <p:spPr>
            <a:xfrm>
              <a:off x="-35077" y="460586"/>
              <a:ext cx="764669" cy="452120"/>
            </a:xfrm>
            <a:prstGeom prst="roundRect">
              <a:avLst>
                <a:gd name="adj" fmla="val 0"/>
              </a:avLst>
            </a:prstGeom>
            <a:gradFill flip="none" rotWithShape="1">
              <a:gsLst>
                <a:gs pos="100000">
                  <a:schemeClr val="accent6">
                    <a:lumMod val="20000"/>
                    <a:lumOff val="80000"/>
                    <a:shade val="30000"/>
                    <a:satMod val="115000"/>
                  </a:schemeClr>
                </a:gs>
                <a:gs pos="77000">
                  <a:schemeClr val="accent6">
                    <a:lumMod val="20000"/>
                    <a:lumOff val="80000"/>
                    <a:shade val="67500"/>
                    <a:satMod val="115000"/>
                  </a:schemeClr>
                </a:gs>
                <a:gs pos="0">
                  <a:schemeClr val="accent6">
                    <a:lumMod val="20000"/>
                    <a:lumOff val="80000"/>
                    <a:shade val="100000"/>
                    <a:satMod val="115000"/>
                  </a:schemeClr>
                </a:gs>
              </a:gsLst>
              <a:path path="circle">
                <a:fillToRect l="50000" t="50000" r="50000" b="50000"/>
              </a:path>
              <a:tileRect/>
            </a:gradFill>
            <a:effectLst>
              <a:outerShdw blurRad="292100" dist="50800" dir="54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0"/>
                </a:spcAft>
              </a:pPr>
              <a:r>
                <a:rPr lang="en-US" sz="1050" dirty="0">
                  <a:effectLst/>
                  <a:ea typeface="Calibri" panose="020F0502020204030204" pitchFamily="34" charset="0"/>
                  <a:cs typeface="Mangal"/>
                </a:rPr>
                <a:t>T1 - weighted CE-MRI image</a:t>
              </a:r>
              <a:endParaRPr lang="en-IN" dirty="0">
                <a:effectLst/>
                <a:ea typeface="Calibri" panose="020F0502020204030204" pitchFamily="34" charset="0"/>
                <a:cs typeface="Mangal"/>
              </a:endParaRPr>
            </a:p>
          </p:txBody>
        </p:sp>
        <p:sp>
          <p:nvSpPr>
            <p:cNvPr id="15" name="Rounded Rectangle 14"/>
            <p:cNvSpPr/>
            <p:nvPr/>
          </p:nvSpPr>
          <p:spPr>
            <a:xfrm>
              <a:off x="2831254" y="354863"/>
              <a:ext cx="726546" cy="557499"/>
            </a:xfrm>
            <a:prstGeom prst="roundRect">
              <a:avLst/>
            </a:prstGeom>
            <a:gradFill flip="none" rotWithShape="1">
              <a:gsLst>
                <a:gs pos="100000">
                  <a:schemeClr val="accent6">
                    <a:lumMod val="20000"/>
                    <a:lumOff val="80000"/>
                    <a:shade val="30000"/>
                    <a:satMod val="115000"/>
                  </a:schemeClr>
                </a:gs>
                <a:gs pos="77000">
                  <a:schemeClr val="accent6">
                    <a:lumMod val="20000"/>
                    <a:lumOff val="80000"/>
                    <a:shade val="67500"/>
                    <a:satMod val="115000"/>
                  </a:schemeClr>
                </a:gs>
                <a:gs pos="0">
                  <a:schemeClr val="accent6">
                    <a:lumMod val="20000"/>
                    <a:lumOff val="80000"/>
                    <a:shade val="100000"/>
                    <a:satMod val="115000"/>
                  </a:schemeClr>
                </a:gs>
              </a:gsLst>
              <a:path path="circle">
                <a:fillToRect l="50000" t="50000" r="50000" b="50000"/>
              </a:path>
              <a:tileRect/>
            </a:gradFill>
            <a:effectLst>
              <a:outerShdw blurRad="292100" dist="50800" dir="54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0"/>
                </a:spcAft>
              </a:pPr>
              <a:r>
                <a:rPr lang="en-US" sz="1000">
                  <a:effectLst/>
                  <a:ea typeface="Calibri" panose="020F0502020204030204" pitchFamily="34" charset="0"/>
                  <a:cs typeface="Mangal"/>
                </a:rPr>
                <a:t>Segmented Tumor (256 * 256)</a:t>
              </a:r>
              <a:endParaRPr lang="en-IN" sz="1600">
                <a:effectLst/>
                <a:ea typeface="Calibri" panose="020F0502020204030204" pitchFamily="34" charset="0"/>
                <a:cs typeface="Mangal"/>
              </a:endParaRPr>
            </a:p>
          </p:txBody>
        </p:sp>
        <p:sp>
          <p:nvSpPr>
            <p:cNvPr id="16" name="Rounded Rectangle 15"/>
            <p:cNvSpPr/>
            <p:nvPr/>
          </p:nvSpPr>
          <p:spPr>
            <a:xfrm>
              <a:off x="1648691" y="347932"/>
              <a:ext cx="773337" cy="543992"/>
            </a:xfrm>
            <a:prstGeom prst="roundRect">
              <a:avLst/>
            </a:prstGeom>
            <a:gradFill flip="none" rotWithShape="1">
              <a:gsLst>
                <a:gs pos="100000">
                  <a:schemeClr val="accent6">
                    <a:lumMod val="20000"/>
                    <a:lumOff val="80000"/>
                    <a:shade val="30000"/>
                    <a:satMod val="115000"/>
                  </a:schemeClr>
                </a:gs>
                <a:gs pos="77000">
                  <a:schemeClr val="accent6">
                    <a:lumMod val="20000"/>
                    <a:lumOff val="80000"/>
                    <a:shade val="67500"/>
                    <a:satMod val="115000"/>
                  </a:schemeClr>
                </a:gs>
                <a:gs pos="0">
                  <a:schemeClr val="accent6">
                    <a:lumMod val="20000"/>
                    <a:lumOff val="80000"/>
                    <a:shade val="100000"/>
                    <a:satMod val="115000"/>
                  </a:schemeClr>
                </a:gs>
              </a:gsLst>
              <a:path path="circle">
                <a:fillToRect l="50000" t="50000" r="50000" b="50000"/>
              </a:path>
              <a:tileRect/>
            </a:gradFill>
            <a:effectLst>
              <a:outerShdw blurRad="292100" dist="50800" dir="54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0"/>
                </a:spcAft>
              </a:pPr>
              <a:r>
                <a:rPr lang="en-US" sz="1000">
                  <a:effectLst/>
                  <a:ea typeface="Calibri" panose="020F0502020204030204" pitchFamily="34" charset="0"/>
                  <a:cs typeface="Mangal"/>
                </a:rPr>
                <a:t>Segmented Tumor (512 * 512)</a:t>
              </a:r>
              <a:endParaRPr lang="en-IN" sz="1600">
                <a:effectLst/>
                <a:ea typeface="Calibri" panose="020F0502020204030204" pitchFamily="34" charset="0"/>
                <a:cs typeface="Mangal"/>
              </a:endParaRPr>
            </a:p>
          </p:txBody>
        </p:sp>
        <p:sp>
          <p:nvSpPr>
            <p:cNvPr id="17" name="Rounded Rectangle 16"/>
            <p:cNvSpPr/>
            <p:nvPr/>
          </p:nvSpPr>
          <p:spPr>
            <a:xfrm>
              <a:off x="3926230" y="444382"/>
              <a:ext cx="715616" cy="452120"/>
            </a:xfrm>
            <a:prstGeom prst="roundRect">
              <a:avLst/>
            </a:prstGeom>
            <a:gradFill flip="none" rotWithShape="1">
              <a:gsLst>
                <a:gs pos="100000">
                  <a:schemeClr val="accent6">
                    <a:lumMod val="20000"/>
                    <a:lumOff val="80000"/>
                    <a:shade val="30000"/>
                    <a:satMod val="115000"/>
                  </a:schemeClr>
                </a:gs>
                <a:gs pos="77000">
                  <a:schemeClr val="accent6">
                    <a:lumMod val="20000"/>
                    <a:lumOff val="80000"/>
                    <a:shade val="67500"/>
                    <a:satMod val="115000"/>
                  </a:schemeClr>
                </a:gs>
                <a:gs pos="0">
                  <a:schemeClr val="accent6">
                    <a:lumMod val="20000"/>
                    <a:lumOff val="80000"/>
                    <a:shade val="100000"/>
                    <a:satMod val="115000"/>
                  </a:schemeClr>
                </a:gs>
              </a:gsLst>
              <a:path path="circle">
                <a:fillToRect l="50000" t="50000" r="50000" b="50000"/>
              </a:path>
              <a:tileRect/>
            </a:gradFill>
            <a:effectLst>
              <a:outerShdw blurRad="292100" dist="50800" dir="54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0"/>
                </a:spcAft>
              </a:pPr>
              <a:r>
                <a:rPr lang="en-US" sz="1000">
                  <a:effectLst/>
                  <a:ea typeface="Calibri" panose="020F0502020204030204" pitchFamily="34" charset="0"/>
                  <a:cs typeface="Mangal"/>
                </a:rPr>
                <a:t>Normalized Image</a:t>
              </a:r>
              <a:endParaRPr lang="en-IN" sz="1600">
                <a:effectLst/>
                <a:ea typeface="Calibri" panose="020F0502020204030204" pitchFamily="34" charset="0"/>
                <a:cs typeface="Mangal"/>
              </a:endParaRPr>
            </a:p>
          </p:txBody>
        </p:sp>
        <p:sp>
          <p:nvSpPr>
            <p:cNvPr id="18" name="Rounded Rectangle 17"/>
            <p:cNvSpPr/>
            <p:nvPr/>
          </p:nvSpPr>
          <p:spPr>
            <a:xfrm>
              <a:off x="5059680" y="-257388"/>
              <a:ext cx="666201" cy="520625"/>
            </a:xfrm>
            <a:prstGeom prst="roundRect">
              <a:avLst/>
            </a:prstGeom>
            <a:gradFill flip="none" rotWithShape="1">
              <a:gsLst>
                <a:gs pos="100000">
                  <a:schemeClr val="accent6">
                    <a:lumMod val="20000"/>
                    <a:lumOff val="80000"/>
                    <a:shade val="30000"/>
                    <a:satMod val="115000"/>
                  </a:schemeClr>
                </a:gs>
                <a:gs pos="77000">
                  <a:schemeClr val="accent6">
                    <a:lumMod val="20000"/>
                    <a:lumOff val="80000"/>
                    <a:shade val="67500"/>
                    <a:satMod val="115000"/>
                  </a:schemeClr>
                </a:gs>
                <a:gs pos="0">
                  <a:schemeClr val="accent6">
                    <a:lumMod val="20000"/>
                    <a:lumOff val="80000"/>
                    <a:shade val="100000"/>
                    <a:satMod val="115000"/>
                  </a:schemeClr>
                </a:gs>
              </a:gsLst>
              <a:path path="circle">
                <a:fillToRect l="50000" t="50000" r="50000" b="50000"/>
              </a:path>
              <a:tileRect/>
            </a:gradFill>
            <a:effectLst>
              <a:outerShdw blurRad="292100" dist="50800" dir="54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0"/>
                </a:spcAft>
              </a:pPr>
              <a:r>
                <a:rPr lang="en-US" sz="1000">
                  <a:effectLst/>
                  <a:ea typeface="Calibri" panose="020F0502020204030204" pitchFamily="34" charset="0"/>
                  <a:cs typeface="Mangal"/>
                </a:rPr>
                <a:t>Augmented Images</a:t>
              </a:r>
              <a:endParaRPr lang="en-IN" sz="1600">
                <a:effectLst/>
                <a:ea typeface="Calibri" panose="020F0502020204030204" pitchFamily="34" charset="0"/>
                <a:cs typeface="Mangal"/>
              </a:endParaRPr>
            </a:p>
          </p:txBody>
        </p:sp>
        <p:sp>
          <p:nvSpPr>
            <p:cNvPr id="19" name="Rectangle 18"/>
            <p:cNvSpPr/>
            <p:nvPr/>
          </p:nvSpPr>
          <p:spPr>
            <a:xfrm>
              <a:off x="5147734" y="1943946"/>
              <a:ext cx="388873" cy="367877"/>
            </a:xfrm>
            <a:prstGeom prst="rect">
              <a:avLst/>
            </a:pr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Rectangle 19"/>
            <p:cNvSpPr/>
            <p:nvPr/>
          </p:nvSpPr>
          <p:spPr>
            <a:xfrm>
              <a:off x="5147734" y="460586"/>
              <a:ext cx="388873" cy="367877"/>
            </a:xfrm>
            <a:prstGeom prst="rect">
              <a:avLst/>
            </a:prstGeom>
            <a:blipFill dpi="0" rotWithShape="1">
              <a:blip r:embed="rId11"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ectangle 20"/>
            <p:cNvSpPr/>
            <p:nvPr/>
          </p:nvSpPr>
          <p:spPr>
            <a:xfrm>
              <a:off x="5147734" y="948266"/>
              <a:ext cx="388873" cy="367877"/>
            </a:xfrm>
            <a:prstGeom prst="rect">
              <a:avLst/>
            </a:prstGeom>
            <a:blipFill dpi="0" rotWithShape="1">
              <a:blip r:embed="rId12"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Notched Right Arrow 21"/>
            <p:cNvSpPr/>
            <p:nvPr/>
          </p:nvSpPr>
          <p:spPr>
            <a:xfrm>
              <a:off x="4693920" y="1273386"/>
              <a:ext cx="309457" cy="7126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3" name="Notched Right Arrow 22"/>
            <p:cNvSpPr/>
            <p:nvPr/>
          </p:nvSpPr>
          <p:spPr>
            <a:xfrm rot="19801209">
              <a:off x="4687147" y="1049866"/>
              <a:ext cx="309457" cy="7126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4" name="Notched Right Arrow 23"/>
            <p:cNvSpPr/>
            <p:nvPr/>
          </p:nvSpPr>
          <p:spPr>
            <a:xfrm rot="1490472">
              <a:off x="4687147" y="1469813"/>
              <a:ext cx="309457" cy="7126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5" name="Rounded Rectangle 24"/>
            <p:cNvSpPr/>
            <p:nvPr/>
          </p:nvSpPr>
          <p:spPr>
            <a:xfrm>
              <a:off x="733777" y="2644103"/>
              <a:ext cx="729090" cy="571082"/>
            </a:xfrm>
            <a:prstGeom prst="roundRect">
              <a:avLst/>
            </a:prstGeom>
            <a:gradFill flip="none" rotWithShape="1">
              <a:gsLst>
                <a:gs pos="100000">
                  <a:schemeClr val="accent6">
                    <a:lumMod val="20000"/>
                    <a:lumOff val="80000"/>
                    <a:shade val="30000"/>
                    <a:satMod val="115000"/>
                  </a:schemeClr>
                </a:gs>
                <a:gs pos="77000">
                  <a:schemeClr val="accent6">
                    <a:lumMod val="20000"/>
                    <a:lumOff val="80000"/>
                    <a:shade val="67500"/>
                    <a:satMod val="115000"/>
                  </a:schemeClr>
                </a:gs>
                <a:gs pos="0">
                  <a:schemeClr val="accent6">
                    <a:lumMod val="20000"/>
                    <a:lumOff val="80000"/>
                    <a:shade val="100000"/>
                    <a:satMod val="115000"/>
                  </a:schemeClr>
                </a:gs>
              </a:gsLst>
              <a:path path="circle">
                <a:fillToRect l="50000" t="50000" r="50000" b="50000"/>
              </a:path>
              <a:tileRect/>
            </a:gradFill>
            <a:effectLst>
              <a:outerShdw blurRad="292100" dist="50800" dir="54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0"/>
                </a:spcAft>
              </a:pPr>
              <a:r>
                <a:rPr lang="en-US" sz="1000">
                  <a:effectLst/>
                  <a:ea typeface="Calibri" panose="020F0502020204030204" pitchFamily="34" charset="0"/>
                  <a:cs typeface="Mangal"/>
                </a:rPr>
                <a:t>Annotated Tumor Mask</a:t>
              </a:r>
              <a:endParaRPr lang="en-IN" sz="1600">
                <a:effectLst/>
                <a:ea typeface="Calibri" panose="020F0502020204030204" pitchFamily="34" charset="0"/>
                <a:cs typeface="Mangal"/>
              </a:endParaRPr>
            </a:p>
          </p:txBody>
        </p:sp>
        <p:sp>
          <p:nvSpPr>
            <p:cNvPr id="26" name="Rounded Rectangle 25"/>
            <p:cNvSpPr/>
            <p:nvPr/>
          </p:nvSpPr>
          <p:spPr>
            <a:xfrm>
              <a:off x="6062134" y="331891"/>
              <a:ext cx="666201" cy="452120"/>
            </a:xfrm>
            <a:prstGeom prst="roundRect">
              <a:avLst/>
            </a:prstGeom>
            <a:gradFill flip="none" rotWithShape="1">
              <a:gsLst>
                <a:gs pos="100000">
                  <a:schemeClr val="accent6">
                    <a:lumMod val="20000"/>
                    <a:lumOff val="80000"/>
                    <a:shade val="30000"/>
                    <a:satMod val="115000"/>
                  </a:schemeClr>
                </a:gs>
                <a:gs pos="77000">
                  <a:schemeClr val="accent6">
                    <a:lumMod val="20000"/>
                    <a:lumOff val="80000"/>
                    <a:shade val="67500"/>
                    <a:satMod val="115000"/>
                  </a:schemeClr>
                </a:gs>
                <a:gs pos="0">
                  <a:schemeClr val="accent6">
                    <a:lumMod val="20000"/>
                    <a:lumOff val="80000"/>
                    <a:shade val="100000"/>
                    <a:satMod val="115000"/>
                  </a:schemeClr>
                </a:gs>
              </a:gsLst>
              <a:path path="circle">
                <a:fillToRect l="50000" t="50000" r="50000" b="50000"/>
              </a:path>
              <a:tileRect/>
            </a:gradFill>
            <a:effectLst>
              <a:outerShdw blurRad="292100" dist="50800" dir="54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0"/>
                </a:spcAft>
              </a:pPr>
              <a:r>
                <a:rPr lang="en-US" sz="1000">
                  <a:effectLst/>
                  <a:ea typeface="Calibri" panose="020F0502020204030204" pitchFamily="34" charset="0"/>
                  <a:cs typeface="Mangal"/>
                </a:rPr>
                <a:t>SE-ResNet-101 CNN</a:t>
              </a:r>
              <a:endParaRPr lang="en-IN" sz="1600">
                <a:effectLst/>
                <a:ea typeface="Calibri" panose="020F0502020204030204" pitchFamily="34" charset="0"/>
                <a:cs typeface="Mangal"/>
              </a:endParaRPr>
            </a:p>
          </p:txBody>
        </p:sp>
        <p:sp>
          <p:nvSpPr>
            <p:cNvPr id="27" name="Rounded Rectangle 26"/>
            <p:cNvSpPr/>
            <p:nvPr/>
          </p:nvSpPr>
          <p:spPr>
            <a:xfrm>
              <a:off x="7220374" y="540752"/>
              <a:ext cx="666201" cy="508939"/>
            </a:xfrm>
            <a:prstGeom prst="roundRect">
              <a:avLst/>
            </a:prstGeom>
            <a:gradFill flip="none" rotWithShape="1">
              <a:gsLst>
                <a:gs pos="100000">
                  <a:schemeClr val="accent6">
                    <a:lumMod val="20000"/>
                    <a:lumOff val="80000"/>
                    <a:shade val="30000"/>
                    <a:satMod val="115000"/>
                  </a:schemeClr>
                </a:gs>
                <a:gs pos="77000">
                  <a:schemeClr val="accent6">
                    <a:lumMod val="20000"/>
                    <a:lumOff val="80000"/>
                    <a:shade val="67500"/>
                    <a:satMod val="115000"/>
                  </a:schemeClr>
                </a:gs>
                <a:gs pos="0">
                  <a:schemeClr val="accent6">
                    <a:lumMod val="20000"/>
                    <a:lumOff val="80000"/>
                    <a:shade val="100000"/>
                    <a:satMod val="115000"/>
                  </a:schemeClr>
                </a:gs>
              </a:gsLst>
              <a:path path="circle">
                <a:fillToRect l="50000" t="50000" r="50000" b="50000"/>
              </a:path>
              <a:tileRect/>
            </a:gradFill>
            <a:effectLst>
              <a:outerShdw blurRad="292100" dist="50800" dir="54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6000"/>
                </a:lnSpc>
                <a:spcAft>
                  <a:spcPts val="0"/>
                </a:spcAft>
              </a:pPr>
              <a:r>
                <a:rPr lang="en-US" sz="1000">
                  <a:effectLst/>
                  <a:ea typeface="Calibri" panose="020F0502020204030204" pitchFamily="34" charset="0"/>
                  <a:cs typeface="Mangal"/>
                </a:rPr>
                <a:t>One hot Encoded Output</a:t>
              </a:r>
              <a:endParaRPr lang="en-IN" sz="1600">
                <a:effectLst/>
                <a:ea typeface="Calibri" panose="020F0502020204030204" pitchFamily="34" charset="0"/>
                <a:cs typeface="Mangal"/>
              </a:endParaRPr>
            </a:p>
          </p:txBody>
        </p:sp>
      </p:grpSp>
    </p:spTree>
    <p:extLst>
      <p:ext uri="{BB962C8B-B14F-4D97-AF65-F5344CB8AC3E}">
        <p14:creationId xmlns:p14="http://schemas.microsoft.com/office/powerpoint/2010/main" val="323640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14350" indent="-514350"/>
            <a:r>
              <a:rPr lang="en-US" sz="4000" b="1" dirty="0" smtClean="0">
                <a:solidFill>
                  <a:srgbClr val="002060"/>
                </a:solidFill>
                <a:latin typeface="Times New Roman" pitchFamily="18" charset="0"/>
                <a:cs typeface="Times New Roman" pitchFamily="18" charset="0"/>
              </a:rPr>
              <a:t>Dataset Description </a:t>
            </a:r>
            <a:endParaRPr lang="en-US" sz="40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52400"/>
            <a:ext cx="8305800" cy="4838800"/>
          </a:xfrm>
        </p:spPr>
        <p:txBody>
          <a:bodyPr>
            <a:noAutofit/>
          </a:bodyPr>
          <a:lstStyle/>
          <a:p>
            <a:pPr marL="0" indent="0">
              <a:buNone/>
            </a:pPr>
            <a:r>
              <a:rPr lang="en-US" sz="2600" dirty="0"/>
              <a:t>  </a:t>
            </a:r>
          </a:p>
          <a:p>
            <a:r>
              <a:rPr lang="en-US" sz="2600" dirty="0">
                <a:solidFill>
                  <a:srgbClr val="002060"/>
                </a:solidFill>
                <a:latin typeface="Times New Roman" pitchFamily="18" charset="0"/>
                <a:cs typeface="Times New Roman" pitchFamily="18" charset="0"/>
              </a:rPr>
              <a:t>The Brain tumor database which has been collected in the year from 2005 to 2010, from </a:t>
            </a:r>
            <a:r>
              <a:rPr lang="en-US" sz="2600" dirty="0" err="1">
                <a:solidFill>
                  <a:srgbClr val="002060"/>
                </a:solidFill>
                <a:latin typeface="Times New Roman" pitchFamily="18" charset="0"/>
                <a:cs typeface="Times New Roman" pitchFamily="18" charset="0"/>
              </a:rPr>
              <a:t>Nanfang</a:t>
            </a:r>
            <a:r>
              <a:rPr lang="en-US" sz="2600" dirty="0">
                <a:solidFill>
                  <a:srgbClr val="002060"/>
                </a:solidFill>
                <a:latin typeface="Times New Roman" pitchFamily="18" charset="0"/>
                <a:cs typeface="Times New Roman" pitchFamily="18" charset="0"/>
              </a:rPr>
              <a:t> Hospital, Guangzhou, China, and General Hospital, Tianjin Medical University, </a:t>
            </a:r>
            <a:r>
              <a:rPr lang="en-US" sz="2600" dirty="0" smtClean="0">
                <a:solidFill>
                  <a:srgbClr val="002060"/>
                </a:solidFill>
                <a:latin typeface="Times New Roman" pitchFamily="18" charset="0"/>
                <a:cs typeface="Times New Roman" pitchFamily="18" charset="0"/>
              </a:rPr>
              <a:t>China is used in this study.</a:t>
            </a:r>
          </a:p>
          <a:p>
            <a:r>
              <a:rPr lang="en-US" sz="2600" dirty="0">
                <a:solidFill>
                  <a:srgbClr val="002060"/>
                </a:solidFill>
                <a:latin typeface="Times New Roman" pitchFamily="18" charset="0"/>
                <a:cs typeface="Times New Roman" pitchFamily="18" charset="0"/>
              </a:rPr>
              <a:t>The brain tumor dataset contained 3064 T1-weighted contrast-enhanced images from 233 patients with three kinds of brain tumor: meningioma (708 slices), glioma (1426 slices), and pituitary tumor (930 slices). </a:t>
            </a:r>
            <a:endParaRPr lang="en-US" sz="2600" dirty="0" smtClean="0">
              <a:solidFill>
                <a:srgbClr val="002060"/>
              </a:solidFill>
              <a:latin typeface="Times New Roman" pitchFamily="18" charset="0"/>
              <a:cs typeface="Times New Roman" pitchFamily="18" charset="0"/>
            </a:endParaRPr>
          </a:p>
          <a:p>
            <a:r>
              <a:rPr lang="en-US" sz="2600" dirty="0" smtClean="0">
                <a:solidFill>
                  <a:srgbClr val="002060"/>
                </a:solidFill>
                <a:latin typeface="Times New Roman" pitchFamily="18" charset="0"/>
                <a:cs typeface="Times New Roman" pitchFamily="18" charset="0"/>
              </a:rPr>
              <a:t>The </a:t>
            </a:r>
            <a:r>
              <a:rPr lang="en-US" sz="2600" dirty="0">
                <a:solidFill>
                  <a:srgbClr val="002060"/>
                </a:solidFill>
                <a:latin typeface="Times New Roman" pitchFamily="18" charset="0"/>
                <a:cs typeface="Times New Roman" pitchFamily="18" charset="0"/>
              </a:rPr>
              <a:t>dimension of each </a:t>
            </a:r>
            <a:r>
              <a:rPr lang="en-US" sz="2600" dirty="0" smtClean="0">
                <a:solidFill>
                  <a:srgbClr val="002060"/>
                </a:solidFill>
                <a:latin typeface="Times New Roman" pitchFamily="18" charset="0"/>
                <a:cs typeface="Times New Roman" pitchFamily="18" charset="0"/>
              </a:rPr>
              <a:t>MRI slices were </a:t>
            </a:r>
            <a:r>
              <a:rPr lang="en-US" sz="2600" dirty="0">
                <a:solidFill>
                  <a:srgbClr val="002060"/>
                </a:solidFill>
                <a:latin typeface="Times New Roman" pitchFamily="18" charset="0"/>
                <a:cs typeface="Times New Roman" pitchFamily="18" charset="0"/>
              </a:rPr>
              <a:t>512 × 512 pixels</a:t>
            </a:r>
            <a:endParaRPr lang="en-US" sz="2600" dirty="0" smtClean="0">
              <a:solidFill>
                <a:srgbClr val="002060"/>
              </a:solidFill>
              <a:latin typeface="Times New Roman" pitchFamily="18" charset="0"/>
              <a:cs typeface="Times New Roman" pitchFamily="18" charset="0"/>
            </a:endParaRPr>
          </a:p>
          <a:p>
            <a:endParaRPr lang="en-US" sz="2600" dirty="0"/>
          </a:p>
        </p:txBody>
      </p:sp>
      <p:sp>
        <p:nvSpPr>
          <p:cNvPr id="6" name="Content Placeholder 2"/>
          <p:cNvSpPr txBox="1">
            <a:spLocks/>
          </p:cNvSpPr>
          <p:nvPr/>
        </p:nvSpPr>
        <p:spPr>
          <a:xfrm>
            <a:off x="457200" y="1905000"/>
            <a:ext cx="82296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3</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11845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40" y="340176"/>
            <a:ext cx="8001000" cy="1035343"/>
          </a:xfrm>
        </p:spPr>
        <p:txBody>
          <a:bodyPr>
            <a:normAutofit/>
          </a:bodyPr>
          <a:lstStyle/>
          <a:p>
            <a:pPr marL="514350" indent="-514350"/>
            <a:r>
              <a:rPr lang="en-US" sz="4000" b="1" dirty="0" smtClean="0">
                <a:solidFill>
                  <a:schemeClr val="tx2">
                    <a:lumMod val="50000"/>
                  </a:schemeClr>
                </a:solidFill>
                <a:latin typeface="Times New Roman" pitchFamily="18" charset="0"/>
                <a:cs typeface="Times New Roman" pitchFamily="18" charset="0"/>
              </a:rPr>
              <a:t>Data Pre-processing</a:t>
            </a:r>
            <a:endParaRPr lang="en-US" sz="4000"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305800" cy="4419600"/>
          </a:xfrm>
        </p:spPr>
        <p:txBody>
          <a:bodyPr>
            <a:normAutofit fontScale="92500" lnSpcReduction="20000"/>
          </a:bodyPr>
          <a:lstStyle/>
          <a:p>
            <a:pPr marL="514350" indent="-514350" algn="just"/>
            <a:r>
              <a:rPr lang="en-US" sz="2600" b="1" dirty="0" smtClean="0">
                <a:solidFill>
                  <a:srgbClr val="002060"/>
                </a:solidFill>
                <a:latin typeface="Times New Roman" pitchFamily="18" charset="0"/>
                <a:cs typeface="Times New Roman" pitchFamily="18" charset="0"/>
              </a:rPr>
              <a:t>ROI segmentation </a:t>
            </a:r>
            <a:r>
              <a:rPr lang="en-US" sz="2600" dirty="0">
                <a:solidFill>
                  <a:srgbClr val="002060"/>
                </a:solidFill>
                <a:latin typeface="Times New Roman" pitchFamily="18" charset="0"/>
                <a:cs typeface="Times New Roman" pitchFamily="18" charset="0"/>
              </a:rPr>
              <a:t>- The annotated masks of the tumors, which contained labels ‘1’ for tumor region and ‘0’ for everything else, were provided in the brain tumor database. The exact tumors were extracted from the brain MRI samples by multiplying them </a:t>
            </a:r>
            <a:r>
              <a:rPr lang="en-US" sz="2600" dirty="0" smtClean="0">
                <a:solidFill>
                  <a:srgbClr val="002060"/>
                </a:solidFill>
                <a:latin typeface="Times New Roman" pitchFamily="18" charset="0"/>
                <a:cs typeface="Times New Roman" pitchFamily="18" charset="0"/>
              </a:rPr>
              <a:t>pixel wise </a:t>
            </a:r>
            <a:r>
              <a:rPr lang="en-US" sz="2600" dirty="0">
                <a:solidFill>
                  <a:srgbClr val="002060"/>
                </a:solidFill>
                <a:latin typeface="Times New Roman" pitchFamily="18" charset="0"/>
                <a:cs typeface="Times New Roman" pitchFamily="18" charset="0"/>
              </a:rPr>
              <a:t>with the corresponding masks</a:t>
            </a:r>
            <a:r>
              <a:rPr lang="en-US" sz="2600" dirty="0" smtClean="0">
                <a:solidFill>
                  <a:srgbClr val="002060"/>
                </a:solidFill>
                <a:latin typeface="Times New Roman" pitchFamily="18" charset="0"/>
                <a:cs typeface="Times New Roman" pitchFamily="18" charset="0"/>
              </a:rPr>
              <a:t>. </a:t>
            </a:r>
            <a:r>
              <a:rPr lang="en-US" sz="2600" dirty="0">
                <a:solidFill>
                  <a:srgbClr val="002060"/>
                </a:solidFill>
                <a:latin typeface="Times New Roman" pitchFamily="18" charset="0"/>
                <a:cs typeface="Times New Roman" pitchFamily="18" charset="0"/>
              </a:rPr>
              <a:t>Then tumor ROI images were resized and added zero padding to ﬁt into the particular input shape </a:t>
            </a:r>
            <a:endParaRPr lang="en-US" sz="2600" dirty="0">
              <a:solidFill>
                <a:srgbClr val="002060"/>
              </a:solidFill>
              <a:latin typeface="Times New Roman" pitchFamily="18" charset="0"/>
              <a:cs typeface="Times New Roman" pitchFamily="18" charset="0"/>
            </a:endParaRPr>
          </a:p>
          <a:p>
            <a:pPr marL="514350" indent="-514350" algn="just"/>
            <a:r>
              <a:rPr lang="en-US" sz="2600" dirty="0" smtClean="0">
                <a:solidFill>
                  <a:srgbClr val="002060"/>
                </a:solidFill>
                <a:latin typeface="Times New Roman" pitchFamily="18" charset="0"/>
                <a:cs typeface="Times New Roman" pitchFamily="18" charset="0"/>
              </a:rPr>
              <a:t>Intensity </a:t>
            </a:r>
            <a:r>
              <a:rPr lang="en-US" sz="2600" dirty="0">
                <a:solidFill>
                  <a:srgbClr val="002060"/>
                </a:solidFill>
                <a:latin typeface="Times New Roman" pitchFamily="18" charset="0"/>
                <a:cs typeface="Times New Roman" pitchFamily="18" charset="0"/>
              </a:rPr>
              <a:t>Zero-centering </a:t>
            </a:r>
            <a:r>
              <a:rPr lang="en-US" sz="2600" dirty="0" smtClean="0">
                <a:solidFill>
                  <a:srgbClr val="002060"/>
                </a:solidFill>
                <a:latin typeface="Times New Roman" pitchFamily="18" charset="0"/>
                <a:cs typeface="Times New Roman" pitchFamily="18" charset="0"/>
              </a:rPr>
              <a:t>and Normalization</a:t>
            </a:r>
            <a:r>
              <a:rPr lang="en-US" sz="2600" dirty="0">
                <a:solidFill>
                  <a:srgbClr val="002060"/>
                </a:solidFill>
                <a:latin typeface="Times New Roman" pitchFamily="18" charset="0"/>
                <a:cs typeface="Times New Roman" pitchFamily="18" charset="0"/>
              </a:rPr>
              <a:t>.</a:t>
            </a:r>
            <a:endParaRPr lang="en-US" sz="2600" dirty="0" smtClean="0">
              <a:solidFill>
                <a:srgbClr val="002060"/>
              </a:solidFill>
              <a:latin typeface="Times New Roman" pitchFamily="18" charset="0"/>
              <a:cs typeface="Times New Roman" pitchFamily="18" charset="0"/>
            </a:endParaRPr>
          </a:p>
          <a:p>
            <a:pPr marL="514350" indent="-514350" algn="just"/>
            <a:r>
              <a:rPr lang="en-US" sz="2600" b="1" dirty="0" smtClean="0">
                <a:solidFill>
                  <a:srgbClr val="002060"/>
                </a:solidFill>
                <a:latin typeface="Times New Roman" pitchFamily="18" charset="0"/>
                <a:cs typeface="Times New Roman" pitchFamily="18" charset="0"/>
              </a:rPr>
              <a:t>Data </a:t>
            </a:r>
            <a:r>
              <a:rPr lang="en-US" sz="2600" b="1" dirty="0">
                <a:solidFill>
                  <a:srgbClr val="002060"/>
                </a:solidFill>
                <a:latin typeface="Times New Roman" pitchFamily="18" charset="0"/>
                <a:cs typeface="Times New Roman" pitchFamily="18" charset="0"/>
              </a:rPr>
              <a:t>Augmentation </a:t>
            </a:r>
            <a:r>
              <a:rPr lang="en-US" sz="2600" dirty="0">
                <a:solidFill>
                  <a:srgbClr val="002060"/>
                </a:solidFill>
                <a:latin typeface="Times New Roman" pitchFamily="18" charset="0"/>
                <a:cs typeface="Times New Roman" pitchFamily="18" charset="0"/>
              </a:rPr>
              <a:t>- several combinations of transformations on the zero-centered, normalized, ROI segmented images of Glioma, Meningioma, and Pituitary tumor data were applied. The transformations were Flip, Rotate, Elastic transform </a:t>
            </a:r>
            <a:r>
              <a:rPr lang="en-US" sz="2600" dirty="0" smtClean="0">
                <a:solidFill>
                  <a:srgbClr val="002060"/>
                </a:solidFill>
                <a:latin typeface="Times New Roman" pitchFamily="18" charset="0"/>
                <a:cs typeface="Times New Roman" pitchFamily="18" charset="0"/>
              </a:rPr>
              <a:t>and </a:t>
            </a:r>
            <a:r>
              <a:rPr lang="en-US" sz="2600" dirty="0">
                <a:solidFill>
                  <a:srgbClr val="002060"/>
                </a:solidFill>
                <a:latin typeface="Times New Roman" pitchFamily="18" charset="0"/>
                <a:cs typeface="Times New Roman" pitchFamily="18" charset="0"/>
              </a:rPr>
              <a:t>Shear with variable degrees of </a:t>
            </a:r>
            <a:r>
              <a:rPr lang="en-US" sz="2600" dirty="0" smtClean="0">
                <a:solidFill>
                  <a:srgbClr val="002060"/>
                </a:solidFill>
                <a:latin typeface="Times New Roman" pitchFamily="18" charset="0"/>
                <a:cs typeface="Times New Roman" pitchFamily="18" charset="0"/>
              </a:rPr>
              <a:t>transformation.</a:t>
            </a:r>
          </a:p>
          <a:p>
            <a:pPr marL="0" indent="0" algn="just">
              <a:buNone/>
            </a:pPr>
            <a:endParaRPr lang="en-US" sz="2400" dirty="0">
              <a:solidFill>
                <a:srgbClr val="002060"/>
              </a:solidFill>
              <a:latin typeface="Times New Roman" pitchFamily="18" charset="0"/>
              <a:cs typeface="Times New Roman" pitchFamily="18" charset="0"/>
            </a:endParaRPr>
          </a:p>
          <a:p>
            <a:pPr marL="514350" indent="-514350" algn="just"/>
            <a:endParaRPr lang="en-US" sz="2400" dirty="0">
              <a:solidFill>
                <a:srgbClr val="002060"/>
              </a:solidFill>
              <a:latin typeface="Times New Roman" pitchFamily="18" charset="0"/>
              <a:cs typeface="Times New Roman" pitchFamily="18" charset="0"/>
            </a:endParaRPr>
          </a:p>
          <a:p>
            <a:endParaRPr lang="en-US" dirty="0"/>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4</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11845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0373"/>
            <a:ext cx="8001000" cy="1035343"/>
          </a:xfrm>
        </p:spPr>
        <p:txBody>
          <a:bodyPr>
            <a:normAutofit/>
          </a:bodyPr>
          <a:lstStyle/>
          <a:p>
            <a:pPr marL="514350" indent="-514350"/>
            <a:r>
              <a:rPr lang="en-US" sz="4000" b="1" dirty="0" smtClean="0">
                <a:solidFill>
                  <a:schemeClr val="tx2">
                    <a:lumMod val="50000"/>
                  </a:schemeClr>
                </a:solidFill>
                <a:latin typeface="Times New Roman" pitchFamily="18" charset="0"/>
                <a:cs typeface="Times New Roman" pitchFamily="18" charset="0"/>
              </a:rPr>
              <a:t>Preprocessed Images</a:t>
            </a:r>
            <a:endParaRPr lang="en-US" sz="4000" b="1" dirty="0">
              <a:solidFill>
                <a:schemeClr val="tx2">
                  <a:lumMod val="50000"/>
                </a:schemeClr>
              </a:solidFill>
              <a:latin typeface="Times New Roman" pitchFamily="18" charset="0"/>
              <a:cs typeface="Times New Roman" pitchFamily="18" charset="0"/>
            </a:endParaRPr>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4</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grpSp>
        <p:nvGrpSpPr>
          <p:cNvPr id="5" name="Group 4"/>
          <p:cNvGrpSpPr/>
          <p:nvPr/>
        </p:nvGrpSpPr>
        <p:grpSpPr>
          <a:xfrm>
            <a:off x="1073003" y="1673041"/>
            <a:ext cx="6725126" cy="1876425"/>
            <a:chOff x="1368742" y="2481262"/>
            <a:chExt cx="6417945" cy="1876425"/>
          </a:xfrm>
        </p:grpSpPr>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1368742" y="2481262"/>
              <a:ext cx="1876425" cy="1876425"/>
            </a:xfrm>
            <a:prstGeom prst="rect">
              <a:avLst/>
            </a:prstGeom>
          </p:spPr>
        </p:pic>
        <p:pic>
          <p:nvPicPr>
            <p:cNvPr id="13" name="Picture 12"/>
            <p:cNvPicPr/>
            <p:nvPr/>
          </p:nvPicPr>
          <p:blipFill>
            <a:blip r:embed="rId5" cstate="print">
              <a:extLst>
                <a:ext uri="{28A0092B-C50C-407E-A947-70E740481C1C}">
                  <a14:useLocalDpi xmlns:a14="http://schemas.microsoft.com/office/drawing/2010/main" val="0"/>
                </a:ext>
              </a:extLst>
            </a:blip>
            <a:stretch>
              <a:fillRect/>
            </a:stretch>
          </p:blipFill>
          <p:spPr>
            <a:xfrm>
              <a:off x="5912167" y="2481262"/>
              <a:ext cx="1874520" cy="1874520"/>
            </a:xfrm>
            <a:prstGeom prst="rect">
              <a:avLst/>
            </a:prstGeom>
          </p:spPr>
        </p:pic>
        <p:pic>
          <p:nvPicPr>
            <p:cNvPr id="14" name="Picture 13"/>
            <p:cNvPicPr/>
            <p:nvPr/>
          </p:nvPicPr>
          <p:blipFill>
            <a:blip r:embed="rId6" cstate="print">
              <a:extLst>
                <a:ext uri="{28A0092B-C50C-407E-A947-70E740481C1C}">
                  <a14:useLocalDpi xmlns:a14="http://schemas.microsoft.com/office/drawing/2010/main" val="0"/>
                </a:ext>
              </a:extLst>
            </a:blip>
            <a:stretch>
              <a:fillRect/>
            </a:stretch>
          </p:blipFill>
          <p:spPr>
            <a:xfrm>
              <a:off x="3649027" y="2481262"/>
              <a:ext cx="1859280" cy="1859280"/>
            </a:xfrm>
            <a:prstGeom prst="rect">
              <a:avLst/>
            </a:prstGeom>
          </p:spPr>
        </p:pic>
      </p:grpSp>
      <p:grpSp>
        <p:nvGrpSpPr>
          <p:cNvPr id="6" name="Group 5"/>
          <p:cNvGrpSpPr/>
          <p:nvPr/>
        </p:nvGrpSpPr>
        <p:grpSpPr>
          <a:xfrm>
            <a:off x="1073003" y="3787465"/>
            <a:ext cx="6758940" cy="1950720"/>
            <a:chOff x="1143000" y="3723737"/>
            <a:chExt cx="6758940" cy="1950720"/>
          </a:xfrm>
        </p:grpSpPr>
        <p:pic>
          <p:nvPicPr>
            <p:cNvPr id="15" name="Picture 14"/>
            <p:cNvPicPr/>
            <p:nvPr/>
          </p:nvPicPr>
          <p:blipFill>
            <a:blip r:embed="rId7" cstate="print">
              <a:extLst>
                <a:ext uri="{28A0092B-C50C-407E-A947-70E740481C1C}">
                  <a14:useLocalDpi xmlns:a14="http://schemas.microsoft.com/office/drawing/2010/main" val="0"/>
                </a:ext>
              </a:extLst>
            </a:blip>
            <a:stretch>
              <a:fillRect/>
            </a:stretch>
          </p:blipFill>
          <p:spPr>
            <a:xfrm>
              <a:off x="1143000" y="3723737"/>
              <a:ext cx="1950720" cy="1950720"/>
            </a:xfrm>
            <a:prstGeom prst="rect">
              <a:avLst/>
            </a:prstGeom>
          </p:spPr>
        </p:pic>
        <p:pic>
          <p:nvPicPr>
            <p:cNvPr id="16" name="Picture 15"/>
            <p:cNvPicPr/>
            <p:nvPr/>
          </p:nvPicPr>
          <p:blipFill>
            <a:blip r:embed="rId8" cstate="print">
              <a:extLst>
                <a:ext uri="{28A0092B-C50C-407E-A947-70E740481C1C}">
                  <a14:useLocalDpi xmlns:a14="http://schemas.microsoft.com/office/drawing/2010/main" val="0"/>
                </a:ext>
              </a:extLst>
            </a:blip>
            <a:stretch>
              <a:fillRect/>
            </a:stretch>
          </p:blipFill>
          <p:spPr>
            <a:xfrm>
              <a:off x="5966460" y="3723737"/>
              <a:ext cx="1935480" cy="1935480"/>
            </a:xfrm>
            <a:prstGeom prst="rect">
              <a:avLst/>
            </a:prstGeom>
          </p:spPr>
        </p:pic>
        <p:pic>
          <p:nvPicPr>
            <p:cNvPr id="17" name="Picture 16"/>
            <p:cNvPicPr/>
            <p:nvPr/>
          </p:nvPicPr>
          <p:blipFill>
            <a:blip r:embed="rId9" cstate="print">
              <a:extLst>
                <a:ext uri="{28A0092B-C50C-407E-A947-70E740481C1C}">
                  <a14:useLocalDpi xmlns:a14="http://schemas.microsoft.com/office/drawing/2010/main" val="0"/>
                </a:ext>
              </a:extLst>
            </a:blip>
            <a:stretch>
              <a:fillRect/>
            </a:stretch>
          </p:blipFill>
          <p:spPr>
            <a:xfrm>
              <a:off x="3589020" y="3738977"/>
              <a:ext cx="1935480" cy="1935480"/>
            </a:xfrm>
            <a:prstGeom prst="rect">
              <a:avLst/>
            </a:prstGeom>
          </p:spPr>
        </p:pic>
      </p:grpSp>
    </p:spTree>
    <p:extLst>
      <p:ext uri="{BB962C8B-B14F-4D97-AF65-F5344CB8AC3E}">
        <p14:creationId xmlns:p14="http://schemas.microsoft.com/office/powerpoint/2010/main" val="340924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40" y="340176"/>
            <a:ext cx="8001000" cy="1035343"/>
          </a:xfrm>
        </p:spPr>
        <p:txBody>
          <a:bodyPr>
            <a:normAutofit/>
          </a:bodyPr>
          <a:lstStyle/>
          <a:p>
            <a:pPr marL="514350" indent="-514350"/>
            <a:r>
              <a:rPr lang="en-US" sz="4000" b="1" dirty="0" smtClean="0">
                <a:solidFill>
                  <a:srgbClr val="002060"/>
                </a:solidFill>
                <a:latin typeface="Times New Roman" pitchFamily="18" charset="0"/>
                <a:cs typeface="Times New Roman" pitchFamily="18" charset="0"/>
              </a:rPr>
              <a:t>Proposed Methodology</a:t>
            </a:r>
            <a:endParaRPr lang="en-US" sz="40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5518"/>
            <a:ext cx="8305800" cy="4644281"/>
          </a:xfrm>
        </p:spPr>
        <p:txBody>
          <a:bodyPr>
            <a:normAutofit fontScale="92500" lnSpcReduction="20000"/>
          </a:bodyPr>
          <a:lstStyle/>
          <a:p>
            <a:pPr marL="514350" indent="-514350" algn="just"/>
            <a:r>
              <a:rPr lang="en-US" sz="2400" b="1" dirty="0" smtClean="0">
                <a:solidFill>
                  <a:srgbClr val="002060"/>
                </a:solidFill>
                <a:latin typeface="Times New Roman" pitchFamily="18" charset="0"/>
                <a:cs typeface="Times New Roman" pitchFamily="18" charset="0"/>
              </a:rPr>
              <a:t>Deep Learning Model : </a:t>
            </a:r>
            <a:r>
              <a:rPr lang="en-US" sz="2400" b="1" dirty="0">
                <a:solidFill>
                  <a:srgbClr val="002060"/>
                </a:solidFill>
                <a:latin typeface="Times New Roman" pitchFamily="18" charset="0"/>
                <a:cs typeface="Times New Roman" pitchFamily="18" charset="0"/>
              </a:rPr>
              <a:t>ResNet-101</a:t>
            </a:r>
            <a:endParaRPr lang="en-US" sz="2400" b="1" dirty="0" smtClean="0">
              <a:solidFill>
                <a:srgbClr val="002060"/>
              </a:solidFill>
              <a:latin typeface="Times New Roman" pitchFamily="18" charset="0"/>
              <a:cs typeface="Times New Roman" pitchFamily="18" charset="0"/>
            </a:endParaRPr>
          </a:p>
          <a:p>
            <a:pPr marL="914400" lvl="1" indent="-514350" algn="just"/>
            <a:r>
              <a:rPr lang="en-US" sz="2400" dirty="0" smtClean="0">
                <a:solidFill>
                  <a:srgbClr val="002060"/>
                </a:solidFill>
                <a:latin typeface="Times New Roman" pitchFamily="18" charset="0"/>
                <a:cs typeface="Times New Roman" pitchFamily="18" charset="0"/>
              </a:rPr>
              <a:t>Residual </a:t>
            </a:r>
            <a:r>
              <a:rPr lang="en-US" sz="2400" dirty="0">
                <a:solidFill>
                  <a:srgbClr val="002060"/>
                </a:solidFill>
                <a:latin typeface="Times New Roman" pitchFamily="18" charset="0"/>
                <a:cs typeface="Times New Roman" pitchFamily="18" charset="0"/>
              </a:rPr>
              <a:t>learning can be easily interpreted as subtraction of input features learned from that layer. </a:t>
            </a:r>
            <a:endParaRPr lang="en-US" sz="2400" dirty="0" smtClean="0">
              <a:solidFill>
                <a:srgbClr val="002060"/>
              </a:solidFill>
              <a:latin typeface="Times New Roman" pitchFamily="18" charset="0"/>
              <a:cs typeface="Times New Roman" pitchFamily="18" charset="0"/>
            </a:endParaRPr>
          </a:p>
          <a:p>
            <a:pPr marL="914400" lvl="1" indent="-514350" algn="just"/>
            <a:r>
              <a:rPr lang="en-US" sz="2400" dirty="0" smtClean="0">
                <a:solidFill>
                  <a:srgbClr val="002060"/>
                </a:solidFill>
                <a:latin typeface="Times New Roman" pitchFamily="18" charset="0"/>
                <a:cs typeface="Times New Roman" pitchFamily="18" charset="0"/>
              </a:rPr>
              <a:t>This </a:t>
            </a:r>
            <a:r>
              <a:rPr lang="en-US" sz="2400" dirty="0">
                <a:solidFill>
                  <a:srgbClr val="002060"/>
                </a:solidFill>
                <a:latin typeface="Times New Roman" pitchFamily="18" charset="0"/>
                <a:cs typeface="Times New Roman" pitchFamily="18" charset="0"/>
              </a:rPr>
              <a:t>is done by </a:t>
            </a:r>
            <a:r>
              <a:rPr lang="en-US" sz="2400" dirty="0" err="1">
                <a:solidFill>
                  <a:srgbClr val="002060"/>
                </a:solidFill>
                <a:latin typeface="Times New Roman" pitchFamily="18" charset="0"/>
                <a:cs typeface="Times New Roman" pitchFamily="18" charset="0"/>
              </a:rPr>
              <a:t>ResNet</a:t>
            </a:r>
            <a:r>
              <a:rPr lang="en-US" sz="2400" dirty="0">
                <a:solidFill>
                  <a:srgbClr val="002060"/>
                </a:solidFill>
                <a:latin typeface="Times New Roman" pitchFamily="18" charset="0"/>
                <a:cs typeface="Times New Roman" pitchFamily="18" charset="0"/>
              </a:rPr>
              <a:t> using shortcut connections to each pair of 33 ﬁlters, directly connecting the input of kth layer to (k + x)</a:t>
            </a:r>
            <a:r>
              <a:rPr lang="en-US" sz="2400" dirty="0" err="1">
                <a:solidFill>
                  <a:srgbClr val="002060"/>
                </a:solidFill>
                <a:latin typeface="Times New Roman" pitchFamily="18" charset="0"/>
                <a:cs typeface="Times New Roman" pitchFamily="18" charset="0"/>
              </a:rPr>
              <a:t>th</a:t>
            </a:r>
            <a:r>
              <a:rPr lang="en-US" sz="2400" dirty="0">
                <a:solidFill>
                  <a:srgbClr val="002060"/>
                </a:solidFill>
                <a:latin typeface="Times New Roman" pitchFamily="18" charset="0"/>
                <a:cs typeface="Times New Roman" pitchFamily="18" charset="0"/>
              </a:rPr>
              <a:t> layer</a:t>
            </a:r>
            <a:r>
              <a:rPr lang="en-US" sz="2400" dirty="0" smtClean="0">
                <a:solidFill>
                  <a:srgbClr val="002060"/>
                </a:solidFill>
                <a:latin typeface="Times New Roman" pitchFamily="18" charset="0"/>
                <a:cs typeface="Times New Roman" pitchFamily="18" charset="0"/>
              </a:rPr>
              <a:t>.</a:t>
            </a:r>
          </a:p>
          <a:p>
            <a:pPr marL="914400" lvl="1" indent="-514350" algn="just"/>
            <a:r>
              <a:rPr lang="en-US" sz="2400" dirty="0" smtClean="0">
                <a:solidFill>
                  <a:srgbClr val="002060"/>
                </a:solidFill>
                <a:latin typeface="Times New Roman" pitchFamily="18" charset="0"/>
                <a:cs typeface="Times New Roman" pitchFamily="18" charset="0"/>
              </a:rPr>
              <a:t>The </a:t>
            </a:r>
            <a:r>
              <a:rPr lang="en-US" sz="2400" dirty="0">
                <a:solidFill>
                  <a:srgbClr val="002060"/>
                </a:solidFill>
                <a:latin typeface="Times New Roman" pitchFamily="18" charset="0"/>
                <a:cs typeface="Times New Roman" pitchFamily="18" charset="0"/>
              </a:rPr>
              <a:t>motive behind bypassing layers is to keep away the problem of vanishing gradients by reutilizing activations from the preceding layer till the layer next to the present one has learned its weights. </a:t>
            </a:r>
            <a:endParaRPr lang="en-US" sz="2400" dirty="0" smtClean="0">
              <a:solidFill>
                <a:srgbClr val="002060"/>
              </a:solidFill>
              <a:latin typeface="Times New Roman" pitchFamily="18" charset="0"/>
              <a:cs typeface="Times New Roman" pitchFamily="18" charset="0"/>
            </a:endParaRPr>
          </a:p>
          <a:p>
            <a:pPr marL="914400" lvl="1" indent="-514350" algn="just"/>
            <a:r>
              <a:rPr lang="en-US" sz="2400" dirty="0" smtClean="0">
                <a:solidFill>
                  <a:srgbClr val="002060"/>
                </a:solidFill>
                <a:latin typeface="Times New Roman" pitchFamily="18" charset="0"/>
                <a:cs typeface="Times New Roman" pitchFamily="18" charset="0"/>
              </a:rPr>
              <a:t>While </a:t>
            </a:r>
            <a:r>
              <a:rPr lang="en-US" sz="2400" dirty="0">
                <a:solidFill>
                  <a:srgbClr val="002060"/>
                </a:solidFill>
                <a:latin typeface="Times New Roman" pitchFamily="18" charset="0"/>
                <a:cs typeface="Times New Roman" pitchFamily="18" charset="0"/>
              </a:rPr>
              <a:t>training the network, weights will amplify the layer next to the present one and will also adjust to mute the preceding layer. </a:t>
            </a:r>
            <a:endParaRPr lang="en-US" sz="2400" dirty="0" smtClean="0">
              <a:solidFill>
                <a:srgbClr val="002060"/>
              </a:solidFill>
              <a:latin typeface="Times New Roman" pitchFamily="18" charset="0"/>
              <a:cs typeface="Times New Roman" pitchFamily="18" charset="0"/>
            </a:endParaRPr>
          </a:p>
          <a:p>
            <a:pPr marL="914400" lvl="1" indent="-514350" algn="just"/>
            <a:r>
              <a:rPr lang="en-US" sz="2400" dirty="0">
                <a:solidFill>
                  <a:srgbClr val="002060"/>
                </a:solidFill>
                <a:latin typeface="Times New Roman" pitchFamily="18" charset="0"/>
                <a:cs typeface="Times New Roman" pitchFamily="18" charset="0"/>
              </a:rPr>
              <a:t>ResNet-101 is 101-layer Residual Network and is a modiﬁed version of the 50-layer </a:t>
            </a:r>
            <a:r>
              <a:rPr lang="en-US" sz="2400" dirty="0" err="1">
                <a:solidFill>
                  <a:srgbClr val="002060"/>
                </a:solidFill>
                <a:latin typeface="Times New Roman" pitchFamily="18" charset="0"/>
                <a:cs typeface="Times New Roman" pitchFamily="18" charset="0"/>
              </a:rPr>
              <a:t>ResNet</a:t>
            </a:r>
            <a:r>
              <a:rPr lang="en-US" sz="2400" dirty="0" smtClean="0">
                <a:solidFill>
                  <a:srgbClr val="002060"/>
                </a:solidFill>
                <a:latin typeface="Times New Roman" pitchFamily="18" charset="0"/>
                <a:cs typeface="Times New Roman" pitchFamily="18" charset="0"/>
              </a:rPr>
              <a:t>.</a:t>
            </a:r>
            <a:endParaRPr lang="en-US" sz="2400" dirty="0">
              <a:solidFill>
                <a:srgbClr val="002060"/>
              </a:solidFill>
              <a:latin typeface="Times New Roman" pitchFamily="18" charset="0"/>
              <a:cs typeface="Times New Roman" pitchFamily="18" charset="0"/>
            </a:endParaRPr>
          </a:p>
          <a:p>
            <a:endParaRPr lang="en-US" dirty="0"/>
          </a:p>
        </p:txBody>
      </p:sp>
      <p:sp>
        <p:nvSpPr>
          <p:cNvPr id="8" name="Footer Placeholder 5"/>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r>
              <a:rPr lang="en-IN" b="1" dirty="0">
                <a:solidFill>
                  <a:schemeClr val="tx2">
                    <a:lumMod val="50000"/>
                  </a:schemeClr>
                </a:solidFill>
              </a:rPr>
              <a:t>2019 Second International Conference on Advanced Computational and Communication Paradigms (ICACCP)</a:t>
            </a:r>
          </a:p>
        </p:txBody>
      </p:sp>
      <p:pic>
        <p:nvPicPr>
          <p:cNvPr id="10" name="Picture 9" descr="C:\Users\CHINMOY\Desktop\ICCIC\New-Manipal-Logo.jpg"/>
          <p:cNvPicPr/>
          <p:nvPr/>
        </p:nvPicPr>
        <p:blipFill>
          <a:blip r:embed="rId2"/>
          <a:srcRect/>
          <a:stretch>
            <a:fillRect/>
          </a:stretch>
        </p:blipFill>
        <p:spPr bwMode="auto">
          <a:xfrm>
            <a:off x="8505826" y="6324600"/>
            <a:ext cx="638174" cy="533400"/>
          </a:xfrm>
          <a:prstGeom prst="rect">
            <a:avLst/>
          </a:prstGeom>
          <a:noFill/>
          <a:ln w="9525">
            <a:noFill/>
            <a:miter lim="800000"/>
            <a:headEnd/>
            <a:tailEnd/>
          </a:ln>
        </p:spPr>
      </p:pic>
      <p:sp>
        <p:nvSpPr>
          <p:cNvPr id="11" name="TextBox 10"/>
          <p:cNvSpPr txBox="1"/>
          <p:nvPr/>
        </p:nvSpPr>
        <p:spPr>
          <a:xfrm>
            <a:off x="8686800" y="95707"/>
            <a:ext cx="409574" cy="369332"/>
          </a:xfrm>
          <a:prstGeom prst="rect">
            <a:avLst/>
          </a:prstGeom>
          <a:noFill/>
        </p:spPr>
        <p:txBody>
          <a:bodyPr wrap="square" rtlCol="0">
            <a:spAutoFit/>
          </a:bodyPr>
          <a:lstStyle/>
          <a:p>
            <a:pPr algn="ctr"/>
            <a:r>
              <a:rPr lang="en-US" b="1" dirty="0"/>
              <a:t>4</a:t>
            </a:r>
          </a:p>
        </p:txBody>
      </p:sp>
      <p:pic>
        <p:nvPicPr>
          <p:cNvPr id="12" name="Picture 11" descr="E:\ICACCP-2019\ICACCP Logos\ICACCP Final Centre-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24600"/>
            <a:ext cx="609600" cy="529840"/>
          </a:xfrm>
          <a:prstGeom prst="rect">
            <a:avLst/>
          </a:prstGeom>
          <a:noFill/>
          <a:ln>
            <a:noFill/>
          </a:ln>
        </p:spPr>
      </p:pic>
    </p:spTree>
    <p:extLst>
      <p:ext uri="{BB962C8B-B14F-4D97-AF65-F5344CB8AC3E}">
        <p14:creationId xmlns:p14="http://schemas.microsoft.com/office/powerpoint/2010/main" val="3083415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1486</TotalTime>
  <Words>1565</Words>
  <Application>Microsoft Office PowerPoint</Application>
  <PresentationFormat>On-screen Show (4:3)</PresentationFormat>
  <Paragraphs>157</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Mangal</vt:lpstr>
      <vt:lpstr>Times New Roman</vt:lpstr>
      <vt:lpstr>Wingdings</vt:lpstr>
      <vt:lpstr>Office Theme</vt:lpstr>
      <vt:lpstr>PowerPoint Presentation</vt:lpstr>
      <vt:lpstr>Paper Outline  </vt:lpstr>
      <vt:lpstr>Introduction</vt:lpstr>
      <vt:lpstr>Introduction</vt:lpstr>
      <vt:lpstr>Block Diagram of Proposed Method</vt:lpstr>
      <vt:lpstr>Dataset Description </vt:lpstr>
      <vt:lpstr>Data Pre-processing</vt:lpstr>
      <vt:lpstr>Preprocessed Images</vt:lpstr>
      <vt:lpstr>Proposed Methodology</vt:lpstr>
      <vt:lpstr>Block Diagram of Residual Module and SE-ResNet module</vt:lpstr>
      <vt:lpstr>Squeeze and Excitation block with ResNet</vt:lpstr>
      <vt:lpstr>Training of Model </vt:lpstr>
      <vt:lpstr>Experimental Results</vt:lpstr>
      <vt:lpstr>Experimental Results</vt:lpstr>
      <vt:lpstr>Comparison of Proposed Method </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Debanjan Konar</dc:creator>
  <cp:lastModifiedBy>LOKESH NANDANWAR</cp:lastModifiedBy>
  <cp:revision>94</cp:revision>
  <dcterms:created xsi:type="dcterms:W3CDTF">2015-11-18T04:42:35Z</dcterms:created>
  <dcterms:modified xsi:type="dcterms:W3CDTF">2019-02-16T12:55:02Z</dcterms:modified>
</cp:coreProperties>
</file>