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8" r:id="rId3"/>
    <p:sldId id="282" r:id="rId4"/>
    <p:sldId id="275" r:id="rId5"/>
    <p:sldId id="287" r:id="rId6"/>
    <p:sldId id="261" r:id="rId7"/>
    <p:sldId id="286" r:id="rId8"/>
    <p:sldId id="285" r:id="rId9"/>
    <p:sldId id="276" r:id="rId10"/>
    <p:sldId id="277" r:id="rId11"/>
    <p:sldId id="272" r:id="rId12"/>
    <p:sldId id="262" r:id="rId13"/>
    <p:sldId id="278" r:id="rId14"/>
    <p:sldId id="288" r:id="rId15"/>
    <p:sldId id="279" r:id="rId16"/>
    <p:sldId id="280" r:id="rId17"/>
    <p:sldId id="281" r:id="rId18"/>
    <p:sldId id="289" r:id="rId19"/>
    <p:sldId id="264" r:id="rId20"/>
    <p:sldId id="26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99" autoAdjust="0"/>
    <p:restoredTop sz="94660"/>
  </p:normalViewPr>
  <p:slideViewPr>
    <p:cSldViewPr>
      <p:cViewPr varScale="1">
        <p:scale>
          <a:sx n="86" d="100"/>
          <a:sy n="86" d="100"/>
        </p:scale>
        <p:origin x="1378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file:///S:\ML+AI+DeepLearning\Our%20Projects%20and%20Papers\Tumour%20Classification%20On%20Free%20Tumor%20Data\Papers\Final%20Paper%20v5.1\categorical_crossentropy_full.csv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F:\Projects\Classsification%20Sikkim\Final%20Paper%20v5.1\accuracy_full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okes\accuracy_full.csv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0677197958950783"/>
          <c:y val="3.3161647804777088E-2"/>
          <c:w val="0.87045369328833899"/>
          <c:h val="0.84949388046924235"/>
        </c:manualLayout>
      </c:layout>
      <c:lineChart>
        <c:grouping val="standard"/>
        <c:varyColors val="0"/>
        <c:ser>
          <c:idx val="0"/>
          <c:order val="0"/>
          <c:tx>
            <c:strRef>
              <c:f>categorical_crossentropy_full!$E$1</c:f>
              <c:strCache>
                <c:ptCount val="1"/>
                <c:pt idx="0">
                  <c:v>Training without data augmentation</c:v>
                </c:pt>
              </c:strCache>
            </c:strRef>
          </c:tx>
          <c:spPr>
            <a:ln w="22225" cap="rnd" cmpd="sng" algn="ctr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categorical_crossentropy_full!$D$2:$D$31</c:f>
              <c:numCache>
                <c:formatCode>General</c:formatCode>
                <c:ptCount val="3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</c:numCache>
            </c:numRef>
          </c:cat>
          <c:val>
            <c:numRef>
              <c:f>categorical_crossentropy_full!$E$2:$E$31</c:f>
              <c:numCache>
                <c:formatCode>General</c:formatCode>
                <c:ptCount val="30"/>
                <c:pt idx="0">
                  <c:v>2.5</c:v>
                </c:pt>
                <c:pt idx="1">
                  <c:v>0.77831926299999998</c:v>
                </c:pt>
                <c:pt idx="2">
                  <c:v>0.67418994899999996</c:v>
                </c:pt>
                <c:pt idx="3">
                  <c:v>0.474000478</c:v>
                </c:pt>
                <c:pt idx="4">
                  <c:v>0.44398238699999998</c:v>
                </c:pt>
                <c:pt idx="5">
                  <c:v>0.39834919000000002</c:v>
                </c:pt>
                <c:pt idx="6">
                  <c:v>0.36922287300000001</c:v>
                </c:pt>
                <c:pt idx="7">
                  <c:v>0.34378399799999998</c:v>
                </c:pt>
                <c:pt idx="8">
                  <c:v>0.33125784400000002</c:v>
                </c:pt>
                <c:pt idx="9">
                  <c:v>0.33838179099999999</c:v>
                </c:pt>
                <c:pt idx="10">
                  <c:v>0.36125395900000001</c:v>
                </c:pt>
                <c:pt idx="11">
                  <c:v>0.34889252199999998</c:v>
                </c:pt>
                <c:pt idx="12">
                  <c:v>0.338038844</c:v>
                </c:pt>
                <c:pt idx="13">
                  <c:v>0.337753576</c:v>
                </c:pt>
                <c:pt idx="14">
                  <c:v>0.30871574299999999</c:v>
                </c:pt>
                <c:pt idx="15">
                  <c:v>0.30866165200000001</c:v>
                </c:pt>
                <c:pt idx="16">
                  <c:v>0.29556010399999999</c:v>
                </c:pt>
                <c:pt idx="17">
                  <c:v>0.28726757800000002</c:v>
                </c:pt>
                <c:pt idx="18">
                  <c:v>0.26706970899999999</c:v>
                </c:pt>
                <c:pt idx="19">
                  <c:v>0.27209813599999999</c:v>
                </c:pt>
                <c:pt idx="20">
                  <c:v>0.280763543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994-4BA9-9E3E-DBF462BE4959}"/>
            </c:ext>
          </c:extLst>
        </c:ser>
        <c:ser>
          <c:idx val="1"/>
          <c:order val="1"/>
          <c:tx>
            <c:strRef>
              <c:f>categorical_crossentropy_full!$F$1</c:f>
              <c:strCache>
                <c:ptCount val="1"/>
                <c:pt idx="0">
                  <c:v>Training with data augmentation</c:v>
                </c:pt>
              </c:strCache>
            </c:strRef>
          </c:tx>
          <c:spPr>
            <a:ln w="22225" cap="rnd" cmpd="sng" algn="ctr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categorical_crossentropy_full!$D$2:$D$31</c:f>
              <c:numCache>
                <c:formatCode>General</c:formatCode>
                <c:ptCount val="3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</c:numCache>
            </c:numRef>
          </c:cat>
          <c:val>
            <c:numRef>
              <c:f>categorical_crossentropy_full!$F$2:$F$31</c:f>
              <c:numCache>
                <c:formatCode>General</c:formatCode>
                <c:ptCount val="30"/>
                <c:pt idx="20">
                  <c:v>0.280763543</c:v>
                </c:pt>
                <c:pt idx="21">
                  <c:v>0.401980644</c:v>
                </c:pt>
                <c:pt idx="22">
                  <c:v>0.36576241900000001</c:v>
                </c:pt>
                <c:pt idx="23">
                  <c:v>0.330178833</c:v>
                </c:pt>
                <c:pt idx="24">
                  <c:v>0.30178839600000001</c:v>
                </c:pt>
                <c:pt idx="25">
                  <c:v>0.28383359899999999</c:v>
                </c:pt>
                <c:pt idx="26">
                  <c:v>0.260066187</c:v>
                </c:pt>
                <c:pt idx="27">
                  <c:v>0.24195492900000001</c:v>
                </c:pt>
                <c:pt idx="28">
                  <c:v>0.218369326</c:v>
                </c:pt>
                <c:pt idx="29">
                  <c:v>0.197939476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994-4BA9-9E3E-DBF462BE4959}"/>
            </c:ext>
          </c:extLst>
        </c:ser>
        <c:ser>
          <c:idx val="2"/>
          <c:order val="2"/>
          <c:tx>
            <c:strRef>
              <c:f>categorical_crossentropy_full!$G$1</c:f>
              <c:strCache>
                <c:ptCount val="1"/>
                <c:pt idx="0">
                  <c:v>Validation without data augmentation</c:v>
                </c:pt>
              </c:strCache>
            </c:strRef>
          </c:tx>
          <c:spPr>
            <a:ln w="22225" cap="rnd" cmpd="sng" algn="ctr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categorical_crossentropy_full!$D$2:$D$31</c:f>
              <c:numCache>
                <c:formatCode>General</c:formatCode>
                <c:ptCount val="3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</c:numCache>
            </c:numRef>
          </c:cat>
          <c:val>
            <c:numRef>
              <c:f>categorical_crossentropy_full!$G$2:$G$31</c:f>
              <c:numCache>
                <c:formatCode>General</c:formatCode>
                <c:ptCount val="30"/>
                <c:pt idx="0">
                  <c:v>2.34</c:v>
                </c:pt>
                <c:pt idx="1">
                  <c:v>1.5791281699999999</c:v>
                </c:pt>
                <c:pt idx="2">
                  <c:v>0.60156794800000002</c:v>
                </c:pt>
                <c:pt idx="3">
                  <c:v>0.43856039000000002</c:v>
                </c:pt>
                <c:pt idx="4">
                  <c:v>0.55627354399999995</c:v>
                </c:pt>
                <c:pt idx="5">
                  <c:v>0.45353540199999998</c:v>
                </c:pt>
                <c:pt idx="6">
                  <c:v>0.67593910700000004</c:v>
                </c:pt>
                <c:pt idx="7">
                  <c:v>0.50142594600000001</c:v>
                </c:pt>
                <c:pt idx="8">
                  <c:v>0.39460774700000001</c:v>
                </c:pt>
                <c:pt idx="9">
                  <c:v>0.72297319199999999</c:v>
                </c:pt>
                <c:pt idx="10">
                  <c:v>0.42105261700000002</c:v>
                </c:pt>
                <c:pt idx="11">
                  <c:v>0.42696536800000001</c:v>
                </c:pt>
                <c:pt idx="12">
                  <c:v>0.408244681</c:v>
                </c:pt>
                <c:pt idx="13">
                  <c:v>0.39672870599999999</c:v>
                </c:pt>
                <c:pt idx="14">
                  <c:v>0.38447405099999998</c:v>
                </c:pt>
                <c:pt idx="15">
                  <c:v>0.56471569499999996</c:v>
                </c:pt>
                <c:pt idx="16">
                  <c:v>0.61634559600000005</c:v>
                </c:pt>
                <c:pt idx="17">
                  <c:v>0.41149733700000002</c:v>
                </c:pt>
                <c:pt idx="18">
                  <c:v>0.46248264300000003</c:v>
                </c:pt>
                <c:pt idx="19">
                  <c:v>0.38435245800000001</c:v>
                </c:pt>
                <c:pt idx="20">
                  <c:v>0.46926293400000002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994-4BA9-9E3E-DBF462BE4959}"/>
            </c:ext>
          </c:extLst>
        </c:ser>
        <c:ser>
          <c:idx val="3"/>
          <c:order val="3"/>
          <c:tx>
            <c:strRef>
              <c:f>categorical_crossentropy_full!$H$1</c:f>
              <c:strCache>
                <c:ptCount val="1"/>
                <c:pt idx="0">
                  <c:v>Validation with data augmentation</c:v>
                </c:pt>
              </c:strCache>
            </c:strRef>
          </c:tx>
          <c:spPr>
            <a:ln w="22225" cap="rnd" cmpd="sng" algn="ctr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categorical_crossentropy_full!$D$2:$D$31</c:f>
              <c:numCache>
                <c:formatCode>General</c:formatCode>
                <c:ptCount val="3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</c:numCache>
            </c:numRef>
          </c:cat>
          <c:val>
            <c:numRef>
              <c:f>categorical_crossentropy_full!$H$2:$H$31</c:f>
              <c:numCache>
                <c:formatCode>General</c:formatCode>
                <c:ptCount val="30"/>
                <c:pt idx="20">
                  <c:v>0.46926293400000002</c:v>
                </c:pt>
                <c:pt idx="21">
                  <c:v>0.297738051</c:v>
                </c:pt>
                <c:pt idx="22">
                  <c:v>0.30205235499999999</c:v>
                </c:pt>
                <c:pt idx="23">
                  <c:v>0.28894890000000001</c:v>
                </c:pt>
                <c:pt idx="24">
                  <c:v>0.22975695700000001</c:v>
                </c:pt>
                <c:pt idx="25">
                  <c:v>0.253620124</c:v>
                </c:pt>
                <c:pt idx="26">
                  <c:v>0.26302886599999997</c:v>
                </c:pt>
                <c:pt idx="27">
                  <c:v>0.23935220199999999</c:v>
                </c:pt>
                <c:pt idx="28">
                  <c:v>0.31206814100000002</c:v>
                </c:pt>
                <c:pt idx="29">
                  <c:v>0.238723344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F994-4BA9-9E3E-DBF462BE495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noFill/>
              <a:round/>
            </a:ln>
            <a:effectLst/>
          </c:spPr>
        </c:dropLines>
        <c:smooth val="0"/>
        <c:axId val="392529440"/>
        <c:axId val="392532720"/>
      </c:lineChart>
      <c:catAx>
        <c:axId val="392529440"/>
        <c:scaling>
          <c:orientation val="minMax"/>
        </c:scaling>
        <c:delete val="0"/>
        <c:axPos val="b"/>
        <c:majorGridlines>
          <c:spPr>
            <a:ln>
              <a:solidFill>
                <a:schemeClr val="dk1">
                  <a:lumMod val="15000"/>
                  <a:lumOff val="85000"/>
                </a:schemeClr>
              </a:solidFill>
            </a:ln>
            <a:effectLst/>
          </c:spPr>
        </c:majorGridlines>
        <c:minorGridlines>
          <c:spPr>
            <a:ln>
              <a:solidFill>
                <a:schemeClr val="dk1">
                  <a:lumMod val="5000"/>
                  <a:lumOff val="95000"/>
                </a:schemeClr>
              </a:solidFill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00" b="1" i="0" u="none" strike="noStrike" kern="1200" cap="all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Number of Epochs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00" b="1" i="0" u="none" strike="noStrike" kern="1200" cap="all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2532720"/>
        <c:crosses val="autoZero"/>
        <c:auto val="1"/>
        <c:lblAlgn val="ctr"/>
        <c:lblOffset val="100"/>
        <c:noMultiLvlLbl val="0"/>
      </c:catAx>
      <c:valAx>
        <c:axId val="392532720"/>
        <c:scaling>
          <c:orientation val="minMax"/>
          <c:max val="2.6"/>
          <c:min val="0"/>
        </c:scaling>
        <c:delete val="0"/>
        <c:axPos val="l"/>
        <c:majorGridlines>
          <c:spPr>
            <a:ln>
              <a:solidFill>
                <a:schemeClr val="dk1">
                  <a:lumMod val="15000"/>
                  <a:lumOff val="85000"/>
                </a:schemeClr>
              </a:solidFill>
            </a:ln>
            <a:effectLst/>
          </c:spPr>
        </c:majorGridlines>
        <c:minorGridlines>
          <c:spPr>
            <a:ln>
              <a:solidFill>
                <a:schemeClr val="dk1">
                  <a:lumMod val="5000"/>
                  <a:lumOff val="95000"/>
                </a:schemeClr>
              </a:solidFill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1" i="0" u="none" strike="noStrike" kern="1200" cap="all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Categorical cross-entropy loss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1" i="0" u="none" strike="noStrike" kern="1200" cap="all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2529440"/>
        <c:crosses val="autoZero"/>
        <c:crossBetween val="between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4432805747766376"/>
          <c:y val="0.1306140206588618"/>
          <c:w val="0.65279633606405263"/>
          <c:h val="9.632687043151863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lt1"/>
    </a:solidFill>
    <a:ln w="9525" cap="flat" cmpd="sng" algn="ctr">
      <a:noFill/>
      <a:round/>
    </a:ln>
    <a:effectLst/>
  </c:spPr>
  <c:txPr>
    <a:bodyPr/>
    <a:lstStyle/>
    <a:p>
      <a:pPr>
        <a:defRPr sz="1100" b="1">
          <a:solidFill>
            <a:schemeClr val="tx1"/>
          </a:solidFill>
        </a:defRPr>
      </a:pPr>
      <a:endParaRPr lang="en-U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677197958950783"/>
          <c:y val="3.3161647804777088E-2"/>
          <c:w val="0.87045369328833899"/>
          <c:h val="0.84949388046924235"/>
        </c:manualLayout>
      </c:layout>
      <c:lineChart>
        <c:grouping val="standard"/>
        <c:varyColors val="0"/>
        <c:ser>
          <c:idx val="0"/>
          <c:order val="0"/>
          <c:tx>
            <c:strRef>
              <c:f>accuracy_full!$G$1</c:f>
              <c:strCache>
                <c:ptCount val="1"/>
                <c:pt idx="0">
                  <c:v>Training without augmented data </c:v>
                </c:pt>
              </c:strCache>
            </c:strRef>
          </c:tx>
          <c:spPr>
            <a:ln w="22225" cap="rnd" cmpd="sng" algn="ctr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accuracy_full!$F$2:$F$31</c:f>
              <c:numCache>
                <c:formatCode>General</c:formatCode>
                <c:ptCount val="3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</c:numCache>
            </c:numRef>
          </c:cat>
          <c:val>
            <c:numRef>
              <c:f>accuracy_full!$G$2:$G$31</c:f>
              <c:numCache>
                <c:formatCode>General</c:formatCode>
                <c:ptCount val="30"/>
                <c:pt idx="0">
                  <c:v>0</c:v>
                </c:pt>
                <c:pt idx="1">
                  <c:v>65.650148200000004</c:v>
                </c:pt>
                <c:pt idx="2">
                  <c:v>67.873180899999994</c:v>
                </c:pt>
                <c:pt idx="3">
                  <c:v>75.599129000000005</c:v>
                </c:pt>
                <c:pt idx="4">
                  <c:v>78.223032700000005</c:v>
                </c:pt>
                <c:pt idx="5">
                  <c:v>80.081636700000004</c:v>
                </c:pt>
                <c:pt idx="6">
                  <c:v>81.758017300000006</c:v>
                </c:pt>
                <c:pt idx="7">
                  <c:v>83.179302000000007</c:v>
                </c:pt>
                <c:pt idx="8">
                  <c:v>83.106417399999998</c:v>
                </c:pt>
                <c:pt idx="9">
                  <c:v>84.0903828</c:v>
                </c:pt>
                <c:pt idx="10">
                  <c:v>85.637028900000004</c:v>
                </c:pt>
                <c:pt idx="11">
                  <c:v>85.746355800000003</c:v>
                </c:pt>
                <c:pt idx="12">
                  <c:v>86.839653999999996</c:v>
                </c:pt>
                <c:pt idx="13">
                  <c:v>86.438777000000002</c:v>
                </c:pt>
                <c:pt idx="14">
                  <c:v>87.5685115</c:v>
                </c:pt>
                <c:pt idx="15">
                  <c:v>88.698251999999997</c:v>
                </c:pt>
                <c:pt idx="16">
                  <c:v>87.969388499999994</c:v>
                </c:pt>
                <c:pt idx="17">
                  <c:v>88.406707800000007</c:v>
                </c:pt>
                <c:pt idx="18">
                  <c:v>89.791544200000004</c:v>
                </c:pt>
                <c:pt idx="19">
                  <c:v>89.937319299999999</c:v>
                </c:pt>
                <c:pt idx="20">
                  <c:v>91.556849999999997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2AA-4C46-AE60-2A5C94D91CFF}"/>
            </c:ext>
          </c:extLst>
        </c:ser>
        <c:ser>
          <c:idx val="1"/>
          <c:order val="1"/>
          <c:tx>
            <c:strRef>
              <c:f>accuracy_full!$H$1</c:f>
              <c:strCache>
                <c:ptCount val="1"/>
                <c:pt idx="0">
                  <c:v>Training on Augmented data</c:v>
                </c:pt>
              </c:strCache>
            </c:strRef>
          </c:tx>
          <c:spPr>
            <a:ln w="22225" cap="rnd" cmpd="sng" algn="ctr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accuracy_full!$F$2:$F$31</c:f>
              <c:numCache>
                <c:formatCode>General</c:formatCode>
                <c:ptCount val="3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</c:numCache>
            </c:numRef>
          </c:cat>
          <c:val>
            <c:numRef>
              <c:f>accuracy_full!$H$2:$H$31</c:f>
              <c:numCache>
                <c:formatCode>General</c:formatCode>
                <c:ptCount val="30"/>
                <c:pt idx="20">
                  <c:v>91.556849999999997</c:v>
                </c:pt>
                <c:pt idx="21">
                  <c:v>86.157408200000006</c:v>
                </c:pt>
                <c:pt idx="22">
                  <c:v>88.157406300000005</c:v>
                </c:pt>
                <c:pt idx="23">
                  <c:v>89.333334399999998</c:v>
                </c:pt>
                <c:pt idx="24">
                  <c:v>90.731480599999998</c:v>
                </c:pt>
                <c:pt idx="25">
                  <c:v>91.064813599999994</c:v>
                </c:pt>
                <c:pt idx="26">
                  <c:v>92.305555799999993</c:v>
                </c:pt>
                <c:pt idx="27">
                  <c:v>92.824074499999995</c:v>
                </c:pt>
                <c:pt idx="28">
                  <c:v>93.740740299999999</c:v>
                </c:pt>
                <c:pt idx="29">
                  <c:v>94.703706999999994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2AA-4C46-AE60-2A5C94D91CFF}"/>
            </c:ext>
          </c:extLst>
        </c:ser>
        <c:ser>
          <c:idx val="2"/>
          <c:order val="2"/>
          <c:tx>
            <c:strRef>
              <c:f>accuracy_full!$I$1</c:f>
              <c:strCache>
                <c:ptCount val="1"/>
                <c:pt idx="0">
                  <c:v>Validation without augmented data </c:v>
                </c:pt>
              </c:strCache>
            </c:strRef>
          </c:tx>
          <c:spPr>
            <a:ln w="22225" cap="rnd" cmpd="sng" algn="ctr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accuracy_full!$F$2:$F$31</c:f>
              <c:numCache>
                <c:formatCode>General</c:formatCode>
                <c:ptCount val="3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</c:numCache>
            </c:numRef>
          </c:cat>
          <c:val>
            <c:numRef>
              <c:f>accuracy_full!$I$2:$I$31</c:f>
              <c:numCache>
                <c:formatCode>General</c:formatCode>
                <c:ptCount val="30"/>
                <c:pt idx="0">
                  <c:v>0</c:v>
                </c:pt>
                <c:pt idx="1">
                  <c:v>51.819671200000002</c:v>
                </c:pt>
                <c:pt idx="2">
                  <c:v>64.606560200000004</c:v>
                </c:pt>
                <c:pt idx="3">
                  <c:v>76.737708799999993</c:v>
                </c:pt>
                <c:pt idx="4">
                  <c:v>69.524593100000004</c:v>
                </c:pt>
                <c:pt idx="5">
                  <c:v>81.327868499999994</c:v>
                </c:pt>
                <c:pt idx="6">
                  <c:v>78.377051100000003</c:v>
                </c:pt>
                <c:pt idx="7">
                  <c:v>80.344260700000007</c:v>
                </c:pt>
                <c:pt idx="8">
                  <c:v>82.639343499999995</c:v>
                </c:pt>
                <c:pt idx="9">
                  <c:v>68.540985300000003</c:v>
                </c:pt>
                <c:pt idx="10">
                  <c:v>82.327868499999994</c:v>
                </c:pt>
                <c:pt idx="11">
                  <c:v>83.967216699999994</c:v>
                </c:pt>
                <c:pt idx="12">
                  <c:v>85.934426299999998</c:v>
                </c:pt>
                <c:pt idx="13">
                  <c:v>84.950818499999997</c:v>
                </c:pt>
                <c:pt idx="14">
                  <c:v>86.590166800000006</c:v>
                </c:pt>
                <c:pt idx="15">
                  <c:v>82.0000012</c:v>
                </c:pt>
                <c:pt idx="16">
                  <c:v>78.393443300000001</c:v>
                </c:pt>
                <c:pt idx="17">
                  <c:v>86.262293600000007</c:v>
                </c:pt>
                <c:pt idx="18">
                  <c:v>85.278691800000004</c:v>
                </c:pt>
                <c:pt idx="19">
                  <c:v>86.9180341</c:v>
                </c:pt>
                <c:pt idx="20">
                  <c:v>85.622951299999997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2AA-4C46-AE60-2A5C94D91CFF}"/>
            </c:ext>
          </c:extLst>
        </c:ser>
        <c:ser>
          <c:idx val="3"/>
          <c:order val="3"/>
          <c:tx>
            <c:strRef>
              <c:f>accuracy_full!$J$1</c:f>
              <c:strCache>
                <c:ptCount val="1"/>
                <c:pt idx="0">
                  <c:v>Validation with augmented data </c:v>
                </c:pt>
              </c:strCache>
            </c:strRef>
          </c:tx>
          <c:spPr>
            <a:ln w="22225" cap="rnd" cmpd="sng" algn="ctr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accuracy_full!$F$2:$F$31</c:f>
              <c:numCache>
                <c:formatCode>General</c:formatCode>
                <c:ptCount val="3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</c:numCache>
            </c:numRef>
          </c:cat>
          <c:val>
            <c:numRef>
              <c:f>accuracy_full!$J$2:$J$31</c:f>
              <c:numCache>
                <c:formatCode>General</c:formatCode>
                <c:ptCount val="30"/>
                <c:pt idx="20">
                  <c:v>85.622951299999997</c:v>
                </c:pt>
                <c:pt idx="21">
                  <c:v>90.5</c:v>
                </c:pt>
                <c:pt idx="22">
                  <c:v>91.7499988</c:v>
                </c:pt>
                <c:pt idx="23">
                  <c:v>90.749999799999998</c:v>
                </c:pt>
                <c:pt idx="24">
                  <c:v>93.416669799999994</c:v>
                </c:pt>
                <c:pt idx="25">
                  <c:v>91.666665600000002</c:v>
                </c:pt>
                <c:pt idx="26">
                  <c:v>91.999998599999998</c:v>
                </c:pt>
                <c:pt idx="27">
                  <c:v>92.583331299999998</c:v>
                </c:pt>
                <c:pt idx="28">
                  <c:v>89.416667700000005</c:v>
                </c:pt>
                <c:pt idx="29">
                  <c:v>93.333336599999996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2AA-4C46-AE60-2A5C94D91CF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noFill/>
              <a:round/>
            </a:ln>
            <a:effectLst/>
          </c:spPr>
        </c:dropLines>
        <c:smooth val="0"/>
        <c:axId val="392529440"/>
        <c:axId val="392532720"/>
      </c:lineChart>
      <c:catAx>
        <c:axId val="392529440"/>
        <c:scaling>
          <c:orientation val="minMax"/>
        </c:scaling>
        <c:delete val="0"/>
        <c:axPos val="b"/>
        <c:majorGridlines>
          <c:spPr>
            <a:ln>
              <a:solidFill>
                <a:schemeClr val="dk1">
                  <a:lumMod val="15000"/>
                  <a:lumOff val="85000"/>
                </a:schemeClr>
              </a:solidFill>
            </a:ln>
            <a:effectLst/>
          </c:spPr>
        </c:majorGridlines>
        <c:minorGridlines>
          <c:spPr>
            <a:ln>
              <a:solidFill>
                <a:schemeClr val="dk1">
                  <a:lumMod val="5000"/>
                  <a:lumOff val="95000"/>
                </a:schemeClr>
              </a:solidFill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00" b="1" i="0" u="none" strike="noStrike" kern="1200" cap="all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Number of Epochs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00" b="1" i="0" u="none" strike="noStrike" kern="1200" cap="all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2532720"/>
        <c:crosses val="autoZero"/>
        <c:auto val="1"/>
        <c:lblAlgn val="ctr"/>
        <c:lblOffset val="100"/>
        <c:noMultiLvlLbl val="0"/>
      </c:catAx>
      <c:valAx>
        <c:axId val="392532720"/>
        <c:scaling>
          <c:orientation val="minMax"/>
        </c:scaling>
        <c:delete val="0"/>
        <c:axPos val="l"/>
        <c:majorGridlines>
          <c:spPr>
            <a:ln>
              <a:solidFill>
                <a:schemeClr val="dk1">
                  <a:lumMod val="15000"/>
                  <a:lumOff val="85000"/>
                </a:schemeClr>
              </a:solidFill>
            </a:ln>
            <a:effectLst/>
          </c:spPr>
        </c:majorGridlines>
        <c:minorGridlines>
          <c:spPr>
            <a:ln>
              <a:solidFill>
                <a:schemeClr val="dk1">
                  <a:lumMod val="5000"/>
                  <a:lumOff val="95000"/>
                </a:schemeClr>
              </a:solidFill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1" i="0" u="none" strike="noStrike" kern="1200" cap="all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Accuracy (%)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1" i="0" u="none" strike="noStrike" kern="1200" cap="all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2529440"/>
        <c:crosses val="autoZero"/>
        <c:crossBetween val="between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41531386923490549"/>
          <c:y val="0.75731709611567366"/>
          <c:w val="0.56145778430840154"/>
          <c:h val="9.632687043151863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lt1"/>
    </a:solidFill>
    <a:ln w="9525" cap="flat" cmpd="sng" algn="ctr">
      <a:noFill/>
      <a:round/>
    </a:ln>
    <a:effectLst/>
  </c:spPr>
  <c:txPr>
    <a:bodyPr/>
    <a:lstStyle/>
    <a:p>
      <a:pPr>
        <a:defRPr sz="1100" b="1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accuracy_full!$K$1</c:f>
              <c:strCache>
                <c:ptCount val="1"/>
                <c:pt idx="0">
                  <c:v>Accuracy</c:v>
                </c:pt>
              </c:strCache>
            </c:strRef>
          </c:tx>
          <c:invertIfNegative val="0"/>
          <c:cat>
            <c:strRef>
              <c:f>accuracy_full!$J$2:$J$4</c:f>
              <c:strCache>
                <c:ptCount val="3"/>
                <c:pt idx="0">
                  <c:v>SVM ( JunCheng et. al )</c:v>
                </c:pt>
                <c:pt idx="1">
                  <c:v>DNN (Justin S. Paul et. al)</c:v>
                </c:pt>
                <c:pt idx="2">
                  <c:v>SE-ResNet-101 (Our Model)</c:v>
                </c:pt>
              </c:strCache>
            </c:strRef>
          </c:cat>
          <c:val>
            <c:numRef>
              <c:f>accuracy_full!$K$2:$K$4</c:f>
              <c:numCache>
                <c:formatCode>General</c:formatCode>
                <c:ptCount val="3"/>
                <c:pt idx="0">
                  <c:v>91.14</c:v>
                </c:pt>
                <c:pt idx="1">
                  <c:v>91.43</c:v>
                </c:pt>
                <c:pt idx="2">
                  <c:v>93.83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D3A-43F0-AE3B-087870A37F9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82236544"/>
        <c:axId val="82238080"/>
      </c:barChart>
      <c:catAx>
        <c:axId val="822365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txPr>
          <a:bodyPr rot="-60000000" vert="horz"/>
          <a:lstStyle/>
          <a:p>
            <a:pPr>
              <a:defRPr/>
            </a:pPr>
            <a:endParaRPr lang="en-US"/>
          </a:p>
        </c:txPr>
        <c:crossAx val="82238080"/>
        <c:crosses val="autoZero"/>
        <c:auto val="1"/>
        <c:lblAlgn val="ctr"/>
        <c:lblOffset val="100"/>
        <c:noMultiLvlLbl val="0"/>
      </c:catAx>
      <c:valAx>
        <c:axId val="82238080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IN"/>
                  <a:t>Accuracy (%)</a:t>
                </a:r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txPr>
          <a:bodyPr rot="-60000000" vert="horz"/>
          <a:lstStyle/>
          <a:p>
            <a:pPr>
              <a:defRPr/>
            </a:pPr>
            <a:endParaRPr lang="en-US"/>
          </a:p>
        </c:txPr>
        <c:crossAx val="82236544"/>
        <c:crosses val="autoZero"/>
        <c:crossBetween val="between"/>
      </c:valAx>
      <c:dTable>
        <c:showHorzBorder val="1"/>
        <c:showVertBorder val="1"/>
        <c:showOutline val="1"/>
        <c:showKeys val="1"/>
      </c:dTable>
    </c:plotArea>
    <c:plotVisOnly val="1"/>
    <c:dispBlanksAs val="gap"/>
    <c:showDLblsOverMax val="0"/>
  </c:chart>
  <c:txPr>
    <a:bodyPr/>
    <a:lstStyle/>
    <a:p>
      <a:pPr>
        <a:defRPr sz="1600"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2EC001-9058-45C3-A5D3-E318EA0FBA76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43C495-03AD-42BE-AA45-83CEA2256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5904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9FA7DB-C048-47BA-91D8-A785A35B9C47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31E0EE-0045-48B5-9915-60FD38A9E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620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31E0EE-0045-48B5-9915-60FD38A9E74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7007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31E0EE-0045-48B5-9915-60FD38A9E74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9934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45F21-26C9-4464-8376-D5B134089894}" type="datetime1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First International Conference on Advanced Computational and Communication Paradigms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FE371-8602-434E-A03A-183DD7E4E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12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DD37F-69FA-4C1D-8B80-07A29F170F00}" type="datetime1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First International Conference on Advanced Computational and Communication Paradigms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FE371-8602-434E-A03A-183DD7E4E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426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4DD29-505E-4D23-A006-9E1C7A4436B2}" type="datetime1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First International Conference on Advanced Computational and Communication Paradigms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FE371-8602-434E-A03A-183DD7E4E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853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89EBB-5337-4261-82CA-FF33195B9A3F}" type="datetime1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First International Conference on Advanced Computational and Communication Paradigms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FE371-8602-434E-A03A-183DD7E4E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639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49799-2191-429A-B535-79F2DBADDEAA}" type="datetime1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First International Conference on Advanced Computational and Communication Paradigms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FE371-8602-434E-A03A-183DD7E4E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743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C5AB8-99A6-4F1B-AE4E-4558AF9276D3}" type="datetime1">
              <a:rPr lang="en-US" smtClean="0"/>
              <a:t>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First International Conference on Advanced Computational and Communication Paradigms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FE371-8602-434E-A03A-183DD7E4E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076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B2ED5-8555-4718-9E45-561B8309D2DC}" type="datetime1">
              <a:rPr lang="en-US" smtClean="0"/>
              <a:t>2/26/2019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First International Conference on Advanced Computational and Communication Paradigms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FE371-8602-434E-A03A-183DD7E4E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682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E065F-3D2A-4F25-A817-CAACAEAD129B}" type="datetime1">
              <a:rPr lang="en-US" smtClean="0"/>
              <a:t>2/26/2019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First International Conference on Advanced Computational and Communication Paradigms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FE371-8602-434E-A03A-183DD7E4E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892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B37FF-C7E2-40D8-BF5E-495582C580CC}" type="datetime1">
              <a:rPr lang="en-US" smtClean="0"/>
              <a:t>2/26/2019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First International Conference on Advanced Computational and Communication Paradigms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FE371-8602-434E-A03A-183DD7E4E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574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EE5E2-0983-4ED2-BA06-5B13AD9BE995}" type="datetime1">
              <a:rPr lang="en-US" smtClean="0"/>
              <a:t>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First International Conference on Advanced Computational and Communication Paradigms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FE371-8602-434E-A03A-183DD7E4E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253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78D75-983D-4867-BCAC-C359951AAC92}" type="datetime1">
              <a:rPr lang="en-US" smtClean="0"/>
              <a:t>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First International Conference on Advanced Computational and Communication Paradigms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FE371-8602-434E-A03A-183DD7E4E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943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B66BB3-B9C8-41E6-A4C5-3A6C55BB9219}" type="datetime1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First International Conference on Advanced Computational and Communication Paradigms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CFE371-8602-434E-A03A-183DD7E4E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442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g"/><Relationship Id="rId13" Type="http://schemas.openxmlformats.org/officeDocument/2006/relationships/image" Target="../media/image10.jpeg"/><Relationship Id="rId3" Type="http://schemas.openxmlformats.org/officeDocument/2006/relationships/hyperlink" Target="https://edas.info/showPaper.php?m=1570507765" TargetMode="External"/><Relationship Id="rId7" Type="http://schemas.openxmlformats.org/officeDocument/2006/relationships/image" Target="../media/image4.jpeg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image" Target="../media/image2.png"/><Relationship Id="rId10" Type="http://schemas.openxmlformats.org/officeDocument/2006/relationships/image" Target="../media/image7.jpg"/><Relationship Id="rId4" Type="http://schemas.openxmlformats.org/officeDocument/2006/relationships/image" Target="../media/image1.png"/><Relationship Id="rId9" Type="http://schemas.openxmlformats.org/officeDocument/2006/relationships/image" Target="../media/image6.png"/><Relationship Id="rId14" Type="http://schemas.openxmlformats.org/officeDocument/2006/relationships/image" Target="../media/image1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12.png"/><Relationship Id="rId7" Type="http://schemas.openxmlformats.org/officeDocument/2006/relationships/image" Target="../media/image27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jpeg"/><Relationship Id="rId5" Type="http://schemas.openxmlformats.org/officeDocument/2006/relationships/image" Target="../media/image25.jpeg"/><Relationship Id="rId4" Type="http://schemas.openxmlformats.org/officeDocument/2006/relationships/image" Target="../media/image24.jpeg"/><Relationship Id="rId9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76325" y="672405"/>
            <a:ext cx="715327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200" b="1" dirty="0">
                <a:solidFill>
                  <a:srgbClr val="002060"/>
                </a:solidFill>
                <a:latin typeface="Times New Roman"/>
              </a:rPr>
              <a:t>2019 Second International Conference on</a:t>
            </a:r>
          </a:p>
          <a:p>
            <a:pPr algn="ctr"/>
            <a:r>
              <a:rPr lang="en-IN" sz="2200" b="1" dirty="0">
                <a:solidFill>
                  <a:srgbClr val="002060"/>
                </a:solidFill>
                <a:latin typeface="Times New Roman"/>
              </a:rPr>
              <a:t>Advanced Computational and Communication Paradigms</a:t>
            </a:r>
          </a:p>
          <a:p>
            <a:pPr algn="ctr"/>
            <a:r>
              <a:rPr lang="en-IN" sz="2400" b="1" dirty="0">
                <a:solidFill>
                  <a:srgbClr val="002060"/>
                </a:solidFill>
                <a:latin typeface="Times New Roman"/>
              </a:rPr>
              <a:t>(ICACCP)</a:t>
            </a:r>
          </a:p>
          <a:p>
            <a:pPr algn="ctr"/>
            <a:r>
              <a:rPr lang="en-IN" sz="1600" b="1" dirty="0">
                <a:solidFill>
                  <a:srgbClr val="002060"/>
                </a:solidFill>
                <a:latin typeface="Times New Roman"/>
              </a:rPr>
              <a:t> 25 – 28 February, 2019</a:t>
            </a:r>
            <a:endParaRPr lang="en-IN" sz="1600" dirty="0">
              <a:solidFill>
                <a:srgbClr val="002060"/>
              </a:solidFill>
            </a:endParaRPr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1017514" y="2667000"/>
            <a:ext cx="6914891" cy="873276"/>
          </a:xfrm>
          <a:prstGeom prst="rect">
            <a:avLst/>
          </a:prstGeom>
          <a:ln w="12700"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0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75213" y="2297668"/>
            <a:ext cx="449661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/>
              <a:t>Technical Session #V Paper ID #. </a:t>
            </a:r>
            <a:r>
              <a:rPr lang="en-IN" u="sng" dirty="0">
                <a:hlinkClick r:id="rId3" tooltip="Show paper"/>
              </a:rPr>
              <a:t>1570507765</a:t>
            </a:r>
            <a:endParaRPr lang="en-IN" dirty="0"/>
          </a:p>
        </p:txBody>
      </p:sp>
      <p:pic>
        <p:nvPicPr>
          <p:cNvPr id="33" name="Picture 32" descr="D:\Conference 2017\Sponsors\DST\SERB\SERB Logo.pn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6010185"/>
            <a:ext cx="685800" cy="55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Picture 33" descr="D:\Conference 2017\Sponsors\DST\SERB\DST Logo.png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5778" y="6010185"/>
            <a:ext cx="769133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Rectangle 11"/>
          <p:cNvSpPr/>
          <p:nvPr/>
        </p:nvSpPr>
        <p:spPr>
          <a:xfrm>
            <a:off x="181484" y="184111"/>
            <a:ext cx="8810116" cy="6521489"/>
          </a:xfrm>
          <a:prstGeom prst="rect">
            <a:avLst/>
          </a:prstGeom>
          <a:noFill/>
          <a:ln w="57150" cmpd="thickThin">
            <a:prstDash val="soli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5549" y="6010185"/>
            <a:ext cx="557868" cy="55786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7549" y="6067659"/>
            <a:ext cx="710268" cy="5262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3389" y="5957210"/>
            <a:ext cx="915811" cy="6625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6016424"/>
            <a:ext cx="819349" cy="46156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349" y="6075201"/>
            <a:ext cx="1086496" cy="39218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5045" y="6086385"/>
            <a:ext cx="1061304" cy="41037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2036" y="6066357"/>
            <a:ext cx="1074475" cy="496278"/>
          </a:xfrm>
          <a:prstGeom prst="rect">
            <a:avLst/>
          </a:prstGeom>
        </p:spPr>
      </p:pic>
      <p:pic>
        <p:nvPicPr>
          <p:cNvPr id="27" name="Picture 26" descr="C:\Users\CHINMOY\Desktop\ICCIC\New-Manipal-Logo.jpg"/>
          <p:cNvPicPr/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8220075" y="318440"/>
            <a:ext cx="695325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" name="Picture 27" descr="E:\ICACCP-2019\ICACCP Logos\ICACCP Final Centre-01.png"/>
          <p:cNvPicPr/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45511"/>
            <a:ext cx="9144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Title 1"/>
          <p:cNvSpPr txBox="1">
            <a:spLocks/>
          </p:cNvSpPr>
          <p:nvPr/>
        </p:nvSpPr>
        <p:spPr>
          <a:xfrm>
            <a:off x="538162" y="2543584"/>
            <a:ext cx="8229600" cy="1418816"/>
          </a:xfrm>
          <a:prstGeom prst="rect">
            <a:avLst/>
          </a:prstGeom>
          <a:ln w="12700"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u="sng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Brain Tumor Classification Using ResNet-101 Based Squeeze and Excitation Deep Neural Network</a:t>
            </a:r>
          </a:p>
        </p:txBody>
      </p:sp>
      <p:sp>
        <p:nvSpPr>
          <p:cNvPr id="20" name="Title 1"/>
          <p:cNvSpPr txBox="1">
            <a:spLocks/>
          </p:cNvSpPr>
          <p:nvPr/>
        </p:nvSpPr>
        <p:spPr>
          <a:xfrm>
            <a:off x="481711" y="3963837"/>
            <a:ext cx="8229600" cy="1755157"/>
          </a:xfrm>
          <a:prstGeom prst="rect">
            <a:avLst/>
          </a:prstGeom>
          <a:ln w="12700">
            <a:noFill/>
          </a:ln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Swati </a:t>
            </a:r>
            <a:r>
              <a:rPr lang="en-US" sz="20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Kanchan</a:t>
            </a:r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*, </a:t>
            </a:r>
            <a:r>
              <a:rPr lang="en-US" sz="20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Lokesh</a:t>
            </a:r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Nandanwar</a:t>
            </a:r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*, </a:t>
            </a:r>
            <a:r>
              <a:rPr lang="en-US" sz="20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Palash</a:t>
            </a:r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Ghosal</a:t>
            </a:r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, Ashok </a:t>
            </a:r>
            <a:r>
              <a:rPr lang="en-US" sz="20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Bhadra</a:t>
            </a:r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Jayasree</a:t>
            </a:r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Chakraborty, </a:t>
            </a:r>
            <a:r>
              <a:rPr lang="en-US" sz="20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Debashis</a:t>
            </a:r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Nandi</a:t>
            </a:r>
          </a:p>
          <a:p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Affiliations: NIT Durgapur, Medical College Kolkata, Memorial Sloan Kettering Cancer Center New York</a:t>
            </a:r>
          </a:p>
          <a:p>
            <a:r>
              <a:rPr lang="en-US" sz="2000" b="1" i="1" u="sng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swatikanchan070@gmail.com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b="1" i="1" u="sng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lokeshnandanwar32@gmail.com</a:t>
            </a:r>
            <a:r>
              <a:rPr lang="en-US" sz="20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endParaRPr lang="en-US" sz="20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940" y="340176"/>
            <a:ext cx="8001000" cy="1035343"/>
          </a:xfrm>
        </p:spPr>
        <p:txBody>
          <a:bodyPr>
            <a:normAutofit/>
          </a:bodyPr>
          <a:lstStyle/>
          <a:p>
            <a:pPr marL="514350" indent="-514350"/>
            <a:r>
              <a:rPr lang="en-US" sz="4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Proposed 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5518"/>
            <a:ext cx="8305800" cy="4644281"/>
          </a:xfrm>
        </p:spPr>
        <p:txBody>
          <a:bodyPr>
            <a:normAutofit/>
          </a:bodyPr>
          <a:lstStyle/>
          <a:p>
            <a:pPr marL="514350" indent="-514350" algn="just"/>
            <a:r>
              <a:rPr lang="en-US" sz="28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Deep Learning Model : ResNet-101</a:t>
            </a:r>
          </a:p>
          <a:p>
            <a:pPr marL="914400" lvl="1" indent="-514350" algn="just"/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Subtraction of input features.</a:t>
            </a:r>
          </a:p>
          <a:p>
            <a:pPr marL="914400" lvl="1" indent="-514350" algn="just"/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Shortcut connections 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- directly connecting the input of kth layer to (k + x)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layer.</a:t>
            </a:r>
          </a:p>
          <a:p>
            <a:pPr marL="914400" lvl="1" indent="-514350" algn="just"/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Resolves the problem of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vanishing gradients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914400" lvl="1" indent="-514350" algn="just"/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Weights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amplifies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the layer next to the present one. </a:t>
            </a:r>
          </a:p>
          <a:p>
            <a:pPr marL="914400" lvl="1" indent="-514350" algn="just"/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101-layer Residual Network - modiﬁed version of the 50-layer 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ResNet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dirty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324600"/>
            <a:ext cx="9144000" cy="533400"/>
          </a:xfr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en-IN" b="1" dirty="0">
                <a:solidFill>
                  <a:schemeClr val="tx2">
                    <a:lumMod val="50000"/>
                  </a:schemeClr>
                </a:solidFill>
              </a:rPr>
              <a:t>2019 Second International Conference on Advanced Computational and Communication Paradigms (ICACCP)</a:t>
            </a:r>
          </a:p>
        </p:txBody>
      </p:sp>
      <p:pic>
        <p:nvPicPr>
          <p:cNvPr id="10" name="Picture 9" descr="C:\Users\CHINMOY\Desktop\ICCIC\New-Manipal-Logo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05826" y="6324600"/>
            <a:ext cx="638174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8686800" y="95707"/>
            <a:ext cx="409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8</a:t>
            </a:r>
          </a:p>
        </p:txBody>
      </p:sp>
      <p:pic>
        <p:nvPicPr>
          <p:cNvPr id="12" name="Picture 11" descr="E:\ICACCP-2019\ICACCP Logos\ICACCP Final Centre-01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24600"/>
            <a:ext cx="609600" cy="5298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834155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078" y="245495"/>
            <a:ext cx="8229600" cy="1143000"/>
          </a:xfrm>
        </p:spPr>
        <p:txBody>
          <a:bodyPr>
            <a:normAutofit/>
          </a:bodyPr>
          <a:lstStyle/>
          <a:p>
            <a:pPr marL="514350" indent="-514350"/>
            <a:r>
              <a:rPr lang="en-US" sz="4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Block Diagrams</a:t>
            </a:r>
            <a:endParaRPr lang="en-US" sz="4000" b="1" dirty="0">
              <a:solidFill>
                <a:schemeClr val="accent6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324600"/>
            <a:ext cx="9144000" cy="533400"/>
          </a:xfr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en-IN" b="1" dirty="0">
                <a:solidFill>
                  <a:schemeClr val="tx2">
                    <a:lumMod val="50000"/>
                  </a:schemeClr>
                </a:solidFill>
              </a:rPr>
              <a:t>2019 Second International Conference on Advanced Computational and Communication Paradigms (ICACCP)</a:t>
            </a:r>
          </a:p>
        </p:txBody>
      </p:sp>
      <p:pic>
        <p:nvPicPr>
          <p:cNvPr id="10" name="Picture 9" descr="C:\Users\CHINMOY\Desktop\ICCIC\New-Manipal-Logo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05826" y="6324600"/>
            <a:ext cx="638174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8686800" y="95707"/>
            <a:ext cx="409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9</a:t>
            </a:r>
          </a:p>
        </p:txBody>
      </p:sp>
      <p:pic>
        <p:nvPicPr>
          <p:cNvPr id="11" name="Picture 10" descr="E:\ICACCP-2019\ICACCP Logos\ICACCP Final Centre-01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24600"/>
            <a:ext cx="609600" cy="52984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" name="Group 8"/>
          <p:cNvGrpSpPr/>
          <p:nvPr/>
        </p:nvGrpSpPr>
        <p:grpSpPr>
          <a:xfrm>
            <a:off x="838201" y="1219200"/>
            <a:ext cx="7667625" cy="4853430"/>
            <a:chOff x="117231" y="0"/>
            <a:chExt cx="3197469" cy="2685645"/>
          </a:xfrm>
        </p:grpSpPr>
        <p:grpSp>
          <p:nvGrpSpPr>
            <p:cNvPr id="12" name="Group 11"/>
            <p:cNvGrpSpPr/>
            <p:nvPr/>
          </p:nvGrpSpPr>
          <p:grpSpPr>
            <a:xfrm>
              <a:off x="117231" y="0"/>
              <a:ext cx="3197469" cy="2662881"/>
              <a:chOff x="0" y="0"/>
              <a:chExt cx="3197469" cy="2662881"/>
            </a:xfrm>
          </p:grpSpPr>
          <p:grpSp>
            <p:nvGrpSpPr>
              <p:cNvPr id="14" name="Group 13"/>
              <p:cNvGrpSpPr/>
              <p:nvPr/>
            </p:nvGrpSpPr>
            <p:grpSpPr>
              <a:xfrm>
                <a:off x="0" y="0"/>
                <a:ext cx="3197469" cy="2614246"/>
                <a:chOff x="0" y="0"/>
                <a:chExt cx="3197469" cy="2614246"/>
              </a:xfrm>
            </p:grpSpPr>
            <p:grpSp>
              <p:nvGrpSpPr>
                <p:cNvPr id="16" name="Group 15"/>
                <p:cNvGrpSpPr/>
                <p:nvPr/>
              </p:nvGrpSpPr>
              <p:grpSpPr>
                <a:xfrm>
                  <a:off x="0" y="674078"/>
                  <a:ext cx="568569" cy="1276704"/>
                  <a:chOff x="0" y="0"/>
                  <a:chExt cx="800051" cy="1803949"/>
                </a:xfrm>
              </p:grpSpPr>
              <p:sp>
                <p:nvSpPr>
                  <p:cNvPr id="56" name="Rectangle 55"/>
                  <p:cNvSpPr/>
                  <p:nvPr/>
                </p:nvSpPr>
                <p:spPr>
                  <a:xfrm>
                    <a:off x="0" y="486507"/>
                    <a:ext cx="800051" cy="339725"/>
                  </a:xfrm>
                  <a:prstGeom prst="rect">
                    <a:avLst/>
                  </a:prstGeom>
                  <a:solidFill>
                    <a:schemeClr val="accent2">
                      <a:alpha val="50000"/>
                    </a:schemeClr>
                  </a:solidFill>
                  <a:ln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4572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US" b="1" dirty="0">
                        <a:solidFill>
                          <a:srgbClr val="000000"/>
                        </a:solidFill>
                        <a:effectLst/>
                        <a:ea typeface="Calibri" panose="020F0502020204030204" pitchFamily="34" charset="0"/>
                        <a:cs typeface="Mangal"/>
                      </a:rPr>
                      <a:t>Residual</a:t>
                    </a:r>
                    <a:endParaRPr lang="en-IN" sz="2800" dirty="0">
                      <a:effectLst/>
                      <a:ea typeface="Calibri" panose="020F0502020204030204" pitchFamily="34" charset="0"/>
                      <a:cs typeface="Mangal"/>
                    </a:endParaRPr>
                  </a:p>
                </p:txBody>
              </p:sp>
              <p:cxnSp>
                <p:nvCxnSpPr>
                  <p:cNvPr id="57" name="Straight Arrow Connector 56"/>
                  <p:cNvCxnSpPr/>
                  <p:nvPr/>
                </p:nvCxnSpPr>
                <p:spPr>
                  <a:xfrm>
                    <a:off x="427892" y="826477"/>
                    <a:ext cx="0" cy="342900"/>
                  </a:xfrm>
                  <a:prstGeom prst="straightConnector1">
                    <a:avLst/>
                  </a:prstGeom>
                  <a:ln w="22225"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8" name="Oval 57"/>
                  <p:cNvSpPr/>
                  <p:nvPr/>
                </p:nvSpPr>
                <p:spPr>
                  <a:xfrm>
                    <a:off x="304800" y="1165960"/>
                    <a:ext cx="228600" cy="282817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IN" sz="4400"/>
                  </a:p>
                </p:txBody>
              </p:sp>
              <p:cxnSp>
                <p:nvCxnSpPr>
                  <p:cNvPr id="59" name="Connector: Curved 6"/>
                  <p:cNvCxnSpPr/>
                  <p:nvPr/>
                </p:nvCxnSpPr>
                <p:spPr>
                  <a:xfrm flipH="1">
                    <a:off x="304800" y="140677"/>
                    <a:ext cx="114300" cy="1140069"/>
                  </a:xfrm>
                  <a:prstGeom prst="curvedConnector3">
                    <a:avLst>
                      <a:gd name="adj1" fmla="val 529060"/>
                    </a:avLst>
                  </a:prstGeom>
                  <a:ln w="22225"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" name="Straight Arrow Connector 59"/>
                  <p:cNvCxnSpPr/>
                  <p:nvPr/>
                </p:nvCxnSpPr>
                <p:spPr>
                  <a:xfrm>
                    <a:off x="427892" y="0"/>
                    <a:ext cx="0" cy="489438"/>
                  </a:xfrm>
                  <a:prstGeom prst="straightConnector1">
                    <a:avLst/>
                  </a:prstGeom>
                  <a:ln w="22225"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1" name="Plus 60"/>
                  <p:cNvSpPr/>
                  <p:nvPr/>
                </p:nvSpPr>
                <p:spPr>
                  <a:xfrm>
                    <a:off x="363415" y="1230923"/>
                    <a:ext cx="114300" cy="140677"/>
                  </a:xfrm>
                  <a:prstGeom prst="mathPlus">
                    <a:avLst/>
                  </a:prstGeom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IN" sz="4400"/>
                  </a:p>
                </p:txBody>
              </p:sp>
              <p:cxnSp>
                <p:nvCxnSpPr>
                  <p:cNvPr id="62" name="Straight Arrow Connector 61"/>
                  <p:cNvCxnSpPr/>
                  <p:nvPr/>
                </p:nvCxnSpPr>
                <p:spPr>
                  <a:xfrm>
                    <a:off x="416169" y="1461049"/>
                    <a:ext cx="0" cy="342900"/>
                  </a:xfrm>
                  <a:prstGeom prst="straightConnector1">
                    <a:avLst/>
                  </a:prstGeom>
                  <a:ln w="22225"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7" name="Group 16"/>
                <p:cNvGrpSpPr/>
                <p:nvPr/>
              </p:nvGrpSpPr>
              <p:grpSpPr>
                <a:xfrm>
                  <a:off x="1371600" y="0"/>
                  <a:ext cx="1348841" cy="2611667"/>
                  <a:chOff x="0" y="0"/>
                  <a:chExt cx="1348841" cy="3076682"/>
                </a:xfrm>
              </p:grpSpPr>
              <p:grpSp>
                <p:nvGrpSpPr>
                  <p:cNvPr id="31" name="Group 30"/>
                  <p:cNvGrpSpPr/>
                  <p:nvPr/>
                </p:nvGrpSpPr>
                <p:grpSpPr>
                  <a:xfrm>
                    <a:off x="0" y="0"/>
                    <a:ext cx="1348841" cy="3076682"/>
                    <a:chOff x="0" y="0"/>
                    <a:chExt cx="1348989" cy="3965412"/>
                  </a:xfrm>
                </p:grpSpPr>
                <p:sp>
                  <p:nvSpPr>
                    <p:cNvPr id="36" name="Rectangle 35"/>
                    <p:cNvSpPr/>
                    <p:nvPr/>
                  </p:nvSpPr>
                  <p:spPr>
                    <a:xfrm>
                      <a:off x="0" y="492369"/>
                      <a:ext cx="749642" cy="251802"/>
                    </a:xfrm>
                    <a:prstGeom prst="rect">
                      <a:avLst/>
                    </a:prstGeom>
                    <a:solidFill>
                      <a:schemeClr val="accent2">
                        <a:alpha val="50000"/>
                      </a:schemeClr>
                    </a:solidFill>
                    <a:ln>
                      <a:noFill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effectLst/>
                          <a:ea typeface="Calibri" panose="020F0502020204030204" pitchFamily="34" charset="0"/>
                          <a:cs typeface="Mangal"/>
                        </a:rPr>
                        <a:t>Residual</a:t>
                      </a:r>
                      <a:endParaRPr lang="en-IN" sz="2800">
                        <a:effectLst/>
                        <a:ea typeface="Calibri" panose="020F0502020204030204" pitchFamily="34" charset="0"/>
                        <a:cs typeface="Mangal"/>
                      </a:endParaRPr>
                    </a:p>
                  </p:txBody>
                </p:sp>
                <p:cxnSp>
                  <p:nvCxnSpPr>
                    <p:cNvPr id="37" name="Connector: Curved 19"/>
                    <p:cNvCxnSpPr>
                      <a:endCxn id="47" idx="2"/>
                    </p:cNvCxnSpPr>
                    <p:nvPr/>
                  </p:nvCxnSpPr>
                  <p:spPr>
                    <a:xfrm rot="5400000">
                      <a:off x="-1344361" y="1744148"/>
                      <a:ext cx="3330125" cy="151277"/>
                    </a:xfrm>
                    <a:prstGeom prst="curvedConnector4">
                      <a:avLst>
                        <a:gd name="adj1" fmla="val -170"/>
                        <a:gd name="adj2" fmla="val 545638"/>
                      </a:avLst>
                    </a:prstGeom>
                    <a:ln w="22225"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8" name="Straight Arrow Connector 37"/>
                    <p:cNvCxnSpPr/>
                    <p:nvPr/>
                  </p:nvCxnSpPr>
                  <p:spPr>
                    <a:xfrm>
                      <a:off x="396340" y="0"/>
                      <a:ext cx="0" cy="488950"/>
                    </a:xfrm>
                    <a:prstGeom prst="straightConnector1">
                      <a:avLst/>
                    </a:prstGeom>
                    <a:ln w="22225"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39" name="Group 38"/>
                    <p:cNvGrpSpPr/>
                    <p:nvPr/>
                  </p:nvGrpSpPr>
                  <p:grpSpPr>
                    <a:xfrm>
                      <a:off x="715107" y="978877"/>
                      <a:ext cx="618392" cy="304764"/>
                      <a:chOff x="0" y="0"/>
                      <a:chExt cx="618392" cy="304764"/>
                    </a:xfrm>
                  </p:grpSpPr>
                  <p:sp>
                    <p:nvSpPr>
                      <p:cNvPr id="54" name="Rectangle 53"/>
                      <p:cNvSpPr/>
                      <p:nvPr/>
                    </p:nvSpPr>
                    <p:spPr>
                      <a:xfrm>
                        <a:off x="0" y="0"/>
                        <a:ext cx="618392" cy="190105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accent6"/>
                      </a:lnRef>
                      <a:fillRef idx="2">
                        <a:schemeClr val="accent6"/>
                      </a:fillRef>
                      <a:effectRef idx="1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0" tIns="9144" rIns="0" bIns="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US" sz="1400" b="1" dirty="0">
                            <a:effectLst/>
                            <a:ea typeface="Calibri" panose="020F0502020204030204" pitchFamily="34" charset="0"/>
                            <a:cs typeface="Mangal"/>
                          </a:rPr>
                          <a:t>Global Pooling</a:t>
                        </a:r>
                        <a:endParaRPr lang="en-IN" sz="2800" dirty="0">
                          <a:effectLst/>
                          <a:ea typeface="Calibri" panose="020F0502020204030204" pitchFamily="34" charset="0"/>
                          <a:cs typeface="Mangal"/>
                        </a:endParaRPr>
                      </a:p>
                    </p:txBody>
                  </p:sp>
                  <p:cxnSp>
                    <p:nvCxnSpPr>
                      <p:cNvPr id="55" name="Straight Arrow Connector 54"/>
                      <p:cNvCxnSpPr/>
                      <p:nvPr/>
                    </p:nvCxnSpPr>
                    <p:spPr>
                      <a:xfrm>
                        <a:off x="310662" y="193431"/>
                        <a:ext cx="0" cy="111333"/>
                      </a:xfrm>
                      <a:prstGeom prst="straightConnector1">
                        <a:avLst/>
                      </a:prstGeom>
                      <a:ln w="22225">
                        <a:tailEnd type="stealth" w="med" len="sm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40" name="Group 39"/>
                    <p:cNvGrpSpPr/>
                    <p:nvPr/>
                  </p:nvGrpSpPr>
                  <p:grpSpPr>
                    <a:xfrm>
                      <a:off x="716573" y="1270632"/>
                      <a:ext cx="618392" cy="300225"/>
                      <a:chOff x="1466" y="4539"/>
                      <a:chExt cx="618392" cy="300225"/>
                    </a:xfrm>
                  </p:grpSpPr>
                  <p:sp>
                    <p:nvSpPr>
                      <p:cNvPr id="52" name="Rectangle 51"/>
                      <p:cNvSpPr/>
                      <p:nvPr/>
                    </p:nvSpPr>
                    <p:spPr>
                      <a:xfrm>
                        <a:off x="1466" y="4539"/>
                        <a:ext cx="618392" cy="260173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accent6"/>
                      </a:lnRef>
                      <a:fillRef idx="2">
                        <a:schemeClr val="accent6"/>
                      </a:fillRef>
                      <a:effectRef idx="1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0" tIns="0" rIns="0" bIns="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US" sz="1400" b="1" dirty="0">
                            <a:effectLst/>
                            <a:ea typeface="Calibri" panose="020F0502020204030204" pitchFamily="34" charset="0"/>
                            <a:cs typeface="Mangal"/>
                          </a:rPr>
                          <a:t>Fully Connected</a:t>
                        </a:r>
                        <a:r>
                          <a:rPr lang="en-IN" sz="1400" dirty="0">
                            <a:effectLst/>
                            <a:ea typeface="Calibri" panose="020F0502020204030204" pitchFamily="34" charset="0"/>
                            <a:cs typeface="Mangal"/>
                          </a:rPr>
                          <a:t> </a:t>
                        </a:r>
                      </a:p>
                    </p:txBody>
                  </p:sp>
                  <p:cxnSp>
                    <p:nvCxnSpPr>
                      <p:cNvPr id="53" name="Straight Arrow Connector 52"/>
                      <p:cNvCxnSpPr/>
                      <p:nvPr/>
                    </p:nvCxnSpPr>
                    <p:spPr>
                      <a:xfrm>
                        <a:off x="310662" y="193431"/>
                        <a:ext cx="0" cy="111333"/>
                      </a:xfrm>
                      <a:prstGeom prst="straightConnector1">
                        <a:avLst/>
                      </a:prstGeom>
                      <a:ln w="22225">
                        <a:tailEnd type="stealth" w="med" len="sm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41" name="Group 40"/>
                    <p:cNvGrpSpPr/>
                    <p:nvPr/>
                  </p:nvGrpSpPr>
                  <p:grpSpPr>
                    <a:xfrm>
                      <a:off x="730597" y="1594349"/>
                      <a:ext cx="618392" cy="281308"/>
                      <a:chOff x="9628" y="23456"/>
                      <a:chExt cx="618392" cy="281308"/>
                    </a:xfrm>
                  </p:grpSpPr>
                  <p:sp>
                    <p:nvSpPr>
                      <p:cNvPr id="50" name="Rectangle 49"/>
                      <p:cNvSpPr/>
                      <p:nvPr/>
                    </p:nvSpPr>
                    <p:spPr>
                      <a:xfrm>
                        <a:off x="9628" y="23456"/>
                        <a:ext cx="618392" cy="190105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accent6"/>
                      </a:lnRef>
                      <a:fillRef idx="2">
                        <a:schemeClr val="accent6"/>
                      </a:fillRef>
                      <a:effectRef idx="1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0" tIns="9144" rIns="0" bIns="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US" sz="1400" b="1" dirty="0">
                            <a:effectLst/>
                            <a:ea typeface="Calibri" panose="020F0502020204030204" pitchFamily="34" charset="0"/>
                            <a:cs typeface="Mangal"/>
                          </a:rPr>
                          <a:t>ReLU</a:t>
                        </a:r>
                        <a:endParaRPr lang="en-IN" sz="2800" dirty="0">
                          <a:effectLst/>
                          <a:ea typeface="Calibri" panose="020F0502020204030204" pitchFamily="34" charset="0"/>
                          <a:cs typeface="Mangal"/>
                        </a:endParaRPr>
                      </a:p>
                    </p:txBody>
                  </p:sp>
                  <p:cxnSp>
                    <p:nvCxnSpPr>
                      <p:cNvPr id="51" name="Straight Arrow Connector 50"/>
                      <p:cNvCxnSpPr/>
                      <p:nvPr/>
                    </p:nvCxnSpPr>
                    <p:spPr>
                      <a:xfrm>
                        <a:off x="310662" y="193431"/>
                        <a:ext cx="0" cy="111333"/>
                      </a:xfrm>
                      <a:prstGeom prst="straightConnector1">
                        <a:avLst/>
                      </a:prstGeom>
                      <a:ln w="22225">
                        <a:tailEnd type="stealth" w="med" len="sm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42" name="Rectangle 41"/>
                    <p:cNvSpPr/>
                    <p:nvPr/>
                  </p:nvSpPr>
                  <p:spPr>
                    <a:xfrm>
                      <a:off x="720969" y="1875693"/>
                      <a:ext cx="618392" cy="190105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6"/>
                    </a:lnRef>
                    <a:fillRef idx="2">
                      <a:schemeClr val="accent6"/>
                    </a:fillRef>
                    <a:effectRef idx="1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0" tIns="9144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dirty="0">
                          <a:effectLst/>
                          <a:ea typeface="Calibri" panose="020F0502020204030204" pitchFamily="34" charset="0"/>
                          <a:cs typeface="Mangal"/>
                        </a:rPr>
                        <a:t>Fully Connected</a:t>
                      </a:r>
                    </a:p>
                  </p:txBody>
                </p:sp>
                <p:cxnSp>
                  <p:nvCxnSpPr>
                    <p:cNvPr id="43" name="Straight Arrow Connector 42"/>
                    <p:cNvCxnSpPr/>
                    <p:nvPr/>
                  </p:nvCxnSpPr>
                  <p:spPr>
                    <a:xfrm>
                      <a:off x="369277" y="744416"/>
                      <a:ext cx="656613" cy="235048"/>
                    </a:xfrm>
                    <a:prstGeom prst="straightConnector1">
                      <a:avLst/>
                    </a:prstGeom>
                    <a:ln w="22225"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4" name="Rectangle 43"/>
                    <p:cNvSpPr/>
                    <p:nvPr/>
                  </p:nvSpPr>
                  <p:spPr>
                    <a:xfrm>
                      <a:off x="0" y="2758075"/>
                      <a:ext cx="749642" cy="333256"/>
                    </a:xfrm>
                    <a:prstGeom prst="rect">
                      <a:avLst/>
                    </a:prstGeom>
                    <a:solidFill>
                      <a:schemeClr val="accent2">
                        <a:alpha val="50000"/>
                      </a:schemeClr>
                    </a:solidFill>
                    <a:ln>
                      <a:noFill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effectLst/>
                          <a:ea typeface="Calibri" panose="020F0502020204030204" pitchFamily="34" charset="0"/>
                          <a:cs typeface="Mangal"/>
                        </a:rPr>
                        <a:t>Scale</a:t>
                      </a:r>
                      <a:r>
                        <a:rPr lang="en-IN" sz="2800" dirty="0">
                          <a:effectLst/>
                          <a:ea typeface="Calibri" panose="020F0502020204030204" pitchFamily="34" charset="0"/>
                          <a:cs typeface="Mangal"/>
                        </a:rPr>
                        <a:t> </a:t>
                      </a:r>
                    </a:p>
                  </p:txBody>
                </p:sp>
                <p:cxnSp>
                  <p:nvCxnSpPr>
                    <p:cNvPr id="45" name="Straight Arrow Connector 44"/>
                    <p:cNvCxnSpPr>
                      <a:endCxn id="44" idx="0"/>
                    </p:cNvCxnSpPr>
                    <p:nvPr/>
                  </p:nvCxnSpPr>
                  <p:spPr>
                    <a:xfrm>
                      <a:off x="369277" y="744416"/>
                      <a:ext cx="5544" cy="2013659"/>
                    </a:xfrm>
                    <a:prstGeom prst="straightConnector1">
                      <a:avLst/>
                    </a:prstGeom>
                    <a:ln w="22225"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6" name="Straight Arrow Connector 45"/>
                    <p:cNvCxnSpPr/>
                    <p:nvPr/>
                  </p:nvCxnSpPr>
                  <p:spPr>
                    <a:xfrm>
                      <a:off x="368155" y="3023924"/>
                      <a:ext cx="0" cy="342265"/>
                    </a:xfrm>
                    <a:prstGeom prst="straightConnector1">
                      <a:avLst/>
                    </a:prstGeom>
                    <a:ln w="22225"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7" name="Oval 46"/>
                    <p:cNvSpPr/>
                    <p:nvPr/>
                  </p:nvSpPr>
                  <p:spPr>
                    <a:xfrm>
                      <a:off x="245063" y="3346552"/>
                      <a:ext cx="227965" cy="276593"/>
                    </a:xfrm>
                    <a:prstGeom prst="ellipse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IN" sz="4400"/>
                    </a:p>
                  </p:txBody>
                </p:sp>
                <p:sp>
                  <p:nvSpPr>
                    <p:cNvPr id="48" name="Plus 47"/>
                    <p:cNvSpPr/>
                    <p:nvPr/>
                  </p:nvSpPr>
                  <p:spPr>
                    <a:xfrm>
                      <a:off x="293139" y="3342636"/>
                      <a:ext cx="147710" cy="264238"/>
                    </a:xfrm>
                    <a:prstGeom prst="mathPlus">
                      <a:avLst/>
                    </a:prstGeom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IN" sz="4400"/>
                    </a:p>
                  </p:txBody>
                </p:sp>
                <p:cxnSp>
                  <p:nvCxnSpPr>
                    <p:cNvPr id="49" name="Straight Arrow Connector 48"/>
                    <p:cNvCxnSpPr/>
                    <p:nvPr/>
                  </p:nvCxnSpPr>
                  <p:spPr>
                    <a:xfrm>
                      <a:off x="366994" y="3623147"/>
                      <a:ext cx="0" cy="342265"/>
                    </a:xfrm>
                    <a:prstGeom prst="straightConnector1">
                      <a:avLst/>
                    </a:prstGeom>
                    <a:ln w="22225"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2" name="Group 31"/>
                  <p:cNvGrpSpPr/>
                  <p:nvPr/>
                </p:nvGrpSpPr>
                <p:grpSpPr>
                  <a:xfrm>
                    <a:off x="369277" y="1600200"/>
                    <a:ext cx="975409" cy="539732"/>
                    <a:chOff x="0" y="0"/>
                    <a:chExt cx="975409" cy="539732"/>
                  </a:xfrm>
                </p:grpSpPr>
                <p:cxnSp>
                  <p:nvCxnSpPr>
                    <p:cNvPr id="33" name="Straight Arrow Connector 32"/>
                    <p:cNvCxnSpPr/>
                    <p:nvPr/>
                  </p:nvCxnSpPr>
                  <p:spPr>
                    <a:xfrm>
                      <a:off x="668215" y="0"/>
                      <a:ext cx="0" cy="86360"/>
                    </a:xfrm>
                    <a:prstGeom prst="straightConnector1">
                      <a:avLst/>
                    </a:prstGeom>
                    <a:ln w="22225">
                      <a:tailEnd type="stealth" w="med" len="sm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4" name="Rectangle 33"/>
                    <p:cNvSpPr/>
                    <p:nvPr/>
                  </p:nvSpPr>
                  <p:spPr>
                    <a:xfrm>
                      <a:off x="357554" y="83361"/>
                      <a:ext cx="617855" cy="147320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6"/>
                    </a:lnRef>
                    <a:fillRef idx="2">
                      <a:schemeClr val="accent6"/>
                    </a:fillRef>
                    <a:effectRef idx="1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0" tIns="9144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dirty="0">
                          <a:effectLst/>
                          <a:ea typeface="Calibri" panose="020F0502020204030204" pitchFamily="34" charset="0"/>
                          <a:cs typeface="Mangal"/>
                        </a:rPr>
                        <a:t>Sigmoid</a:t>
                      </a:r>
                      <a:endParaRPr lang="en-IN" sz="2800" dirty="0">
                        <a:effectLst/>
                        <a:ea typeface="Calibri" panose="020F0502020204030204" pitchFamily="34" charset="0"/>
                        <a:cs typeface="Mangal"/>
                      </a:endParaRPr>
                    </a:p>
                  </p:txBody>
                </p:sp>
                <p:cxnSp>
                  <p:nvCxnSpPr>
                    <p:cNvPr id="35" name="Straight Arrow Connector 34"/>
                    <p:cNvCxnSpPr/>
                    <p:nvPr/>
                  </p:nvCxnSpPr>
                  <p:spPr>
                    <a:xfrm flipH="1">
                      <a:off x="0" y="228522"/>
                      <a:ext cx="662948" cy="311210"/>
                    </a:xfrm>
                    <a:prstGeom prst="straightConnector1">
                      <a:avLst/>
                    </a:prstGeom>
                    <a:ln w="22225"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18" name="Group 17"/>
                <p:cNvGrpSpPr/>
                <p:nvPr/>
              </p:nvGrpSpPr>
              <p:grpSpPr>
                <a:xfrm>
                  <a:off x="339969" y="99646"/>
                  <a:ext cx="2857500" cy="2514600"/>
                  <a:chOff x="0" y="0"/>
                  <a:chExt cx="2857500" cy="2514600"/>
                </a:xfrm>
              </p:grpSpPr>
              <p:sp>
                <p:nvSpPr>
                  <p:cNvPr id="19" name="Rectangle 18"/>
                  <p:cNvSpPr/>
                  <p:nvPr/>
                </p:nvSpPr>
                <p:spPr>
                  <a:xfrm>
                    <a:off x="0" y="545123"/>
                    <a:ext cx="228975" cy="1524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US" b="1">
                        <a:solidFill>
                          <a:srgbClr val="000000"/>
                        </a:solidFill>
                        <a:effectLst/>
                        <a:ea typeface="Calibri" panose="020F0502020204030204" pitchFamily="34" charset="0"/>
                        <a:cs typeface="Mangal"/>
                      </a:rPr>
                      <a:t>X</a:t>
                    </a:r>
                    <a:endParaRPr lang="en-IN" sz="2800">
                      <a:effectLst/>
                      <a:ea typeface="Calibri" panose="020F0502020204030204" pitchFamily="34" charset="0"/>
                      <a:cs typeface="Mangal"/>
                    </a:endParaRPr>
                  </a:p>
                </p:txBody>
              </p:sp>
              <p:sp>
                <p:nvSpPr>
                  <p:cNvPr id="20" name="Rectangle 19"/>
                  <p:cNvSpPr/>
                  <p:nvPr/>
                </p:nvSpPr>
                <p:spPr>
                  <a:xfrm>
                    <a:off x="5862" y="1717431"/>
                    <a:ext cx="228975" cy="1524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US" b="1">
                        <a:solidFill>
                          <a:srgbClr val="000000"/>
                        </a:solidFill>
                        <a:effectLst/>
                        <a:ea typeface="Calibri" panose="020F0502020204030204" pitchFamily="34" charset="0"/>
                        <a:cs typeface="Mangal"/>
                      </a:rPr>
                      <a:t>  X̃</a:t>
                    </a:r>
                    <a:endParaRPr lang="en-IN" sz="2800">
                      <a:effectLst/>
                      <a:ea typeface="Calibri" panose="020F0502020204030204" pitchFamily="34" charset="0"/>
                      <a:cs typeface="Mangal"/>
                    </a:endParaRPr>
                  </a:p>
                </p:txBody>
              </p:sp>
              <p:sp>
                <p:nvSpPr>
                  <p:cNvPr id="21" name="Rectangle 20"/>
                  <p:cNvSpPr/>
                  <p:nvPr/>
                </p:nvSpPr>
                <p:spPr>
                  <a:xfrm>
                    <a:off x="1494692" y="0"/>
                    <a:ext cx="228975" cy="1524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US" b="1">
                        <a:solidFill>
                          <a:srgbClr val="000000"/>
                        </a:solidFill>
                        <a:effectLst/>
                        <a:ea typeface="Calibri" panose="020F0502020204030204" pitchFamily="34" charset="0"/>
                        <a:cs typeface="Mangal"/>
                      </a:rPr>
                      <a:t>X</a:t>
                    </a:r>
                    <a:endParaRPr lang="en-IN" sz="2800">
                      <a:effectLst/>
                      <a:ea typeface="Calibri" panose="020F0502020204030204" pitchFamily="34" charset="0"/>
                      <a:cs typeface="Mangal"/>
                    </a:endParaRPr>
                  </a:p>
                </p:txBody>
              </p:sp>
              <p:sp>
                <p:nvSpPr>
                  <p:cNvPr id="22" name="Rectangle 21"/>
                  <p:cNvSpPr/>
                  <p:nvPr/>
                </p:nvSpPr>
                <p:spPr>
                  <a:xfrm>
                    <a:off x="1482969" y="2362200"/>
                    <a:ext cx="228975" cy="1524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US" b="1">
                        <a:solidFill>
                          <a:srgbClr val="000000"/>
                        </a:solidFill>
                        <a:effectLst/>
                        <a:ea typeface="Calibri" panose="020F0502020204030204" pitchFamily="34" charset="0"/>
                        <a:cs typeface="Mangal"/>
                      </a:rPr>
                      <a:t>X̃</a:t>
                    </a:r>
                    <a:endParaRPr lang="en-IN" sz="2800">
                      <a:effectLst/>
                      <a:ea typeface="Calibri" panose="020F0502020204030204" pitchFamily="34" charset="0"/>
                      <a:cs typeface="Mangal"/>
                    </a:endParaRPr>
                  </a:p>
                </p:txBody>
              </p:sp>
              <p:sp>
                <p:nvSpPr>
                  <p:cNvPr id="23" name="Rectangle 22"/>
                  <p:cNvSpPr/>
                  <p:nvPr/>
                </p:nvSpPr>
                <p:spPr>
                  <a:xfrm>
                    <a:off x="2403231" y="709246"/>
                    <a:ext cx="454269" cy="1524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US" sz="1600" dirty="0">
                        <a:solidFill>
                          <a:srgbClr val="000000"/>
                        </a:solidFill>
                        <a:effectLst/>
                        <a:ea typeface="Calibri" panose="020F0502020204030204" pitchFamily="34" charset="0"/>
                        <a:cs typeface="Mangal"/>
                      </a:rPr>
                      <a:t>1 x 1 x C/r</a:t>
                    </a:r>
                    <a:endParaRPr lang="en-IN" sz="2800" dirty="0">
                      <a:effectLst/>
                      <a:ea typeface="Calibri" panose="020F0502020204030204" pitchFamily="34" charset="0"/>
                      <a:cs typeface="Mangal"/>
                    </a:endParaRPr>
                  </a:p>
                </p:txBody>
              </p:sp>
              <p:sp>
                <p:nvSpPr>
                  <p:cNvPr id="24" name="Rectangle 23"/>
                  <p:cNvSpPr/>
                  <p:nvPr/>
                </p:nvSpPr>
                <p:spPr>
                  <a:xfrm>
                    <a:off x="2403231" y="922800"/>
                    <a:ext cx="454269" cy="1524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US" sz="1600" dirty="0">
                        <a:solidFill>
                          <a:srgbClr val="000000"/>
                        </a:solidFill>
                        <a:effectLst/>
                        <a:ea typeface="Calibri" panose="020F0502020204030204" pitchFamily="34" charset="0"/>
                        <a:cs typeface="Mangal"/>
                      </a:rPr>
                      <a:t>1 x 1 x C/r </a:t>
                    </a:r>
                    <a:endParaRPr lang="en-IN" sz="2800" dirty="0">
                      <a:effectLst/>
                      <a:ea typeface="Calibri" panose="020F0502020204030204" pitchFamily="34" charset="0"/>
                      <a:cs typeface="Mangal"/>
                    </a:endParaRPr>
                  </a:p>
                </p:txBody>
              </p:sp>
              <p:sp>
                <p:nvSpPr>
                  <p:cNvPr id="25" name="Rectangle 24"/>
                  <p:cNvSpPr/>
                  <p:nvPr/>
                </p:nvSpPr>
                <p:spPr>
                  <a:xfrm>
                    <a:off x="2403231" y="1107514"/>
                    <a:ext cx="454269" cy="1524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US" sz="1600" dirty="0">
                        <a:solidFill>
                          <a:srgbClr val="000000"/>
                        </a:solidFill>
                        <a:effectLst/>
                        <a:ea typeface="Calibri" panose="020F0502020204030204" pitchFamily="34" charset="0"/>
                        <a:cs typeface="Mangal"/>
                      </a:rPr>
                      <a:t>1 x 1 x C </a:t>
                    </a:r>
                    <a:endParaRPr lang="en-IN" sz="2800" dirty="0">
                      <a:effectLst/>
                      <a:ea typeface="Calibri" panose="020F0502020204030204" pitchFamily="34" charset="0"/>
                      <a:cs typeface="Mangal"/>
                    </a:endParaRPr>
                  </a:p>
                </p:txBody>
              </p:sp>
              <p:sp>
                <p:nvSpPr>
                  <p:cNvPr id="26" name="Rectangle 25"/>
                  <p:cNvSpPr/>
                  <p:nvPr/>
                </p:nvSpPr>
                <p:spPr>
                  <a:xfrm>
                    <a:off x="2398284" y="1306805"/>
                    <a:ext cx="454269" cy="1524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US" sz="1600" dirty="0">
                        <a:solidFill>
                          <a:srgbClr val="000000"/>
                        </a:solidFill>
                        <a:effectLst/>
                        <a:ea typeface="Calibri" panose="020F0502020204030204" pitchFamily="34" charset="0"/>
                        <a:cs typeface="Mangal"/>
                      </a:rPr>
                      <a:t>1 x 1 x C</a:t>
                    </a:r>
                    <a:endParaRPr lang="en-IN" sz="2800" dirty="0">
                      <a:effectLst/>
                      <a:ea typeface="Calibri" panose="020F0502020204030204" pitchFamily="34" charset="0"/>
                      <a:cs typeface="Mangal"/>
                    </a:endParaRPr>
                  </a:p>
                </p:txBody>
              </p:sp>
              <p:sp>
                <p:nvSpPr>
                  <p:cNvPr id="27" name="Rectangle 26"/>
                  <p:cNvSpPr/>
                  <p:nvPr/>
                </p:nvSpPr>
                <p:spPr>
                  <a:xfrm>
                    <a:off x="2403231" y="521995"/>
                    <a:ext cx="454269" cy="1524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US" sz="1600" dirty="0">
                        <a:solidFill>
                          <a:srgbClr val="000000"/>
                        </a:solidFill>
                        <a:effectLst/>
                        <a:ea typeface="Calibri" panose="020F0502020204030204" pitchFamily="34" charset="0"/>
                        <a:cs typeface="Mangal"/>
                      </a:rPr>
                      <a:t>1 x 1 x C</a:t>
                    </a:r>
                    <a:endParaRPr lang="en-IN" sz="2800" dirty="0">
                      <a:effectLst/>
                      <a:ea typeface="Calibri" panose="020F0502020204030204" pitchFamily="34" charset="0"/>
                      <a:cs typeface="Mangal"/>
                    </a:endParaRPr>
                  </a:p>
                </p:txBody>
              </p:sp>
              <p:sp>
                <p:nvSpPr>
                  <p:cNvPr id="28" name="Rectangle 27"/>
                  <p:cNvSpPr/>
                  <p:nvPr/>
                </p:nvSpPr>
                <p:spPr>
                  <a:xfrm>
                    <a:off x="1828800" y="1740877"/>
                    <a:ext cx="454269" cy="1524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US" sz="1600">
                        <a:solidFill>
                          <a:srgbClr val="000000"/>
                        </a:solidFill>
                        <a:effectLst/>
                        <a:ea typeface="Calibri" panose="020F0502020204030204" pitchFamily="34" charset="0"/>
                        <a:cs typeface="Mangal"/>
                      </a:rPr>
                      <a:t>W x H x C</a:t>
                    </a:r>
                    <a:endParaRPr lang="en-IN" sz="2800">
                      <a:effectLst/>
                      <a:ea typeface="Calibri" panose="020F0502020204030204" pitchFamily="34" charset="0"/>
                      <a:cs typeface="Mangal"/>
                    </a:endParaRPr>
                  </a:p>
                </p:txBody>
              </p:sp>
              <p:sp>
                <p:nvSpPr>
                  <p:cNvPr id="29" name="Rectangle 28"/>
                  <p:cNvSpPr/>
                  <p:nvPr/>
                </p:nvSpPr>
                <p:spPr>
                  <a:xfrm>
                    <a:off x="1600200" y="2080846"/>
                    <a:ext cx="454269" cy="1524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US" sz="1600">
                        <a:solidFill>
                          <a:srgbClr val="000000"/>
                        </a:solidFill>
                        <a:effectLst/>
                        <a:ea typeface="Calibri" panose="020F0502020204030204" pitchFamily="34" charset="0"/>
                        <a:cs typeface="Mangal"/>
                      </a:rPr>
                      <a:t>W x H x C</a:t>
                    </a:r>
                    <a:endParaRPr lang="en-IN" sz="2800">
                      <a:effectLst/>
                      <a:ea typeface="Calibri" panose="020F0502020204030204" pitchFamily="34" charset="0"/>
                      <a:cs typeface="Mangal"/>
                    </a:endParaRPr>
                  </a:p>
                </p:txBody>
              </p:sp>
              <p:sp>
                <p:nvSpPr>
                  <p:cNvPr id="30" name="Rectangle 29"/>
                  <p:cNvSpPr/>
                  <p:nvPr/>
                </p:nvSpPr>
                <p:spPr>
                  <a:xfrm>
                    <a:off x="1828800" y="205154"/>
                    <a:ext cx="454269" cy="1524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US" sz="1600">
                        <a:solidFill>
                          <a:srgbClr val="000000"/>
                        </a:solidFill>
                        <a:effectLst/>
                        <a:ea typeface="Calibri" panose="020F0502020204030204" pitchFamily="34" charset="0"/>
                        <a:cs typeface="Mangal"/>
                      </a:rPr>
                      <a:t>W x H x C</a:t>
                    </a:r>
                    <a:endParaRPr lang="en-IN" sz="2800">
                      <a:effectLst/>
                      <a:ea typeface="Calibri" panose="020F0502020204030204" pitchFamily="34" charset="0"/>
                      <a:cs typeface="Mangal"/>
                    </a:endParaRPr>
                  </a:p>
                </p:txBody>
              </p:sp>
            </p:grpSp>
          </p:grpSp>
          <p:sp>
            <p:nvSpPr>
              <p:cNvPr id="15" name="Rectangle 14"/>
              <p:cNvSpPr/>
              <p:nvPr/>
            </p:nvSpPr>
            <p:spPr>
              <a:xfrm>
                <a:off x="2013745" y="2511116"/>
                <a:ext cx="1148715" cy="15176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000" b="1" dirty="0">
                    <a:solidFill>
                      <a:schemeClr val="accent6">
                        <a:lumMod val="75000"/>
                      </a:schemeClr>
                    </a:solidFill>
                    <a:effectLst/>
                    <a:ea typeface="Calibri" panose="020F0502020204030204" pitchFamily="34" charset="0"/>
                    <a:cs typeface="Mangal"/>
                  </a:rPr>
                  <a:t>b) SE-</a:t>
                </a:r>
                <a:r>
                  <a:rPr lang="en-US" sz="2000" b="1" dirty="0" err="1">
                    <a:solidFill>
                      <a:schemeClr val="accent6">
                        <a:lumMod val="75000"/>
                      </a:schemeClr>
                    </a:solidFill>
                    <a:effectLst/>
                    <a:ea typeface="Calibri" panose="020F0502020204030204" pitchFamily="34" charset="0"/>
                    <a:cs typeface="Mangal"/>
                  </a:rPr>
                  <a:t>ResNet</a:t>
                </a:r>
                <a:r>
                  <a:rPr lang="en-US" sz="2000" b="1" dirty="0">
                    <a:solidFill>
                      <a:schemeClr val="accent6">
                        <a:lumMod val="75000"/>
                      </a:schemeClr>
                    </a:solidFill>
                    <a:effectLst/>
                    <a:ea typeface="Calibri" panose="020F0502020204030204" pitchFamily="34" charset="0"/>
                    <a:cs typeface="Mangal"/>
                  </a:rPr>
                  <a:t> Module</a:t>
                </a:r>
                <a:endParaRPr lang="en-IN" sz="3600" dirty="0">
                  <a:solidFill>
                    <a:schemeClr val="accent6">
                      <a:lumMod val="75000"/>
                    </a:schemeClr>
                  </a:solidFill>
                  <a:effectLst/>
                  <a:ea typeface="Calibri" panose="020F0502020204030204" pitchFamily="34" charset="0"/>
                  <a:cs typeface="Mangal"/>
                </a:endParaRPr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125467" y="2503400"/>
              <a:ext cx="904165" cy="18224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2000" b="1" dirty="0">
                  <a:solidFill>
                    <a:schemeClr val="accent6">
                      <a:lumMod val="75000"/>
                    </a:schemeClr>
                  </a:solidFill>
                  <a:effectLst/>
                  <a:ea typeface="Calibri" panose="020F0502020204030204" pitchFamily="34" charset="0"/>
                  <a:cs typeface="Mangal"/>
                </a:rPr>
                <a:t>a) </a:t>
              </a:r>
              <a:r>
                <a:rPr lang="en-US" sz="2000" b="1" dirty="0" err="1">
                  <a:solidFill>
                    <a:schemeClr val="accent6">
                      <a:lumMod val="75000"/>
                    </a:schemeClr>
                  </a:solidFill>
                  <a:effectLst/>
                  <a:ea typeface="Calibri" panose="020F0502020204030204" pitchFamily="34" charset="0"/>
                  <a:cs typeface="Mangal"/>
                </a:rPr>
                <a:t>ResNet</a:t>
              </a:r>
              <a:r>
                <a:rPr lang="en-US" sz="2000" b="1" dirty="0">
                  <a:solidFill>
                    <a:schemeClr val="accent6">
                      <a:lumMod val="75000"/>
                    </a:schemeClr>
                  </a:solidFill>
                  <a:effectLst/>
                  <a:ea typeface="Calibri" panose="020F0502020204030204" pitchFamily="34" charset="0"/>
                  <a:cs typeface="Mangal"/>
                </a:rPr>
                <a:t> Module</a:t>
              </a:r>
              <a:r>
                <a:rPr lang="en-US" sz="1600" b="1" dirty="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Mangal"/>
                </a:rPr>
                <a:t> </a:t>
              </a:r>
              <a:endParaRPr lang="en-IN" sz="2800" dirty="0">
                <a:effectLst/>
                <a:ea typeface="Calibri" panose="020F0502020204030204" pitchFamily="34" charset="0"/>
                <a:cs typeface="Mang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038909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514350" indent="-514350"/>
            <a:r>
              <a:rPr lang="en-US" sz="4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Squeeze and Excitation block with </a:t>
            </a:r>
            <a:r>
              <a:rPr lang="en-US" sz="40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ResNet</a:t>
            </a:r>
            <a:endParaRPr lang="en-US" sz="40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76400"/>
            <a:ext cx="8229600" cy="4343400"/>
          </a:xfrm>
        </p:spPr>
        <p:txBody>
          <a:bodyPr>
            <a:normAutofit/>
          </a:bodyPr>
          <a:lstStyle/>
          <a:p>
            <a:pPr marL="514350" indent="-514350" algn="just"/>
            <a:r>
              <a:rPr lang="en-US" sz="280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Global Pooling 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- used to average the feature maps in a spatial plane. </a:t>
            </a:r>
          </a:p>
          <a:p>
            <a:pPr marL="514350" indent="-514350" algn="just"/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Two fully connected layers: </a:t>
            </a:r>
          </a:p>
          <a:p>
            <a:pPr marL="914400" lvl="1" indent="-514350" algn="just"/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with ReLU and Sigmoid activations are used for excitation operation.</a:t>
            </a:r>
          </a:p>
          <a:p>
            <a:pPr marL="514350" indent="-514350" algn="just"/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Stacking the SE blocks.</a:t>
            </a: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/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SE-blocks combined with </a:t>
            </a:r>
            <a:r>
              <a:rPr lang="en-US" sz="28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ResNet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architecture, has performed outstandingly good in classifying the brain tumors. </a:t>
            </a:r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324600"/>
            <a:ext cx="9144000" cy="533400"/>
          </a:xfr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en-IN" b="1" dirty="0">
                <a:solidFill>
                  <a:schemeClr val="tx2">
                    <a:lumMod val="50000"/>
                  </a:schemeClr>
                </a:solidFill>
              </a:rPr>
              <a:t>2019 Second International Conference on Advanced Computational and Communication Paradigms (ICACCP)</a:t>
            </a:r>
          </a:p>
        </p:txBody>
      </p:sp>
      <p:pic>
        <p:nvPicPr>
          <p:cNvPr id="10" name="Picture 9" descr="C:\Users\CHINMOY\Desktop\ICCIC\New-Manipal-Logo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05826" y="6324600"/>
            <a:ext cx="638174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8610600" y="95707"/>
            <a:ext cx="485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10</a:t>
            </a:r>
          </a:p>
        </p:txBody>
      </p:sp>
      <p:pic>
        <p:nvPicPr>
          <p:cNvPr id="12" name="Picture 11" descr="E:\ICACCP-2019\ICACCP Logos\ICACCP Final Centre-01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24600"/>
            <a:ext cx="609600" cy="5298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184591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14350" indent="-514350"/>
            <a:r>
              <a:rPr lang="en-US" sz="4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Training of Model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17638"/>
            <a:ext cx="8534400" cy="4724400"/>
          </a:xfrm>
        </p:spPr>
        <p:txBody>
          <a:bodyPr>
            <a:normAutofit/>
          </a:bodyPr>
          <a:lstStyle/>
          <a:p>
            <a:pPr marL="514350" indent="-514350" algn="just"/>
            <a:r>
              <a:rPr lang="en-US" u="sng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Trained from scratch and ﬁnely tuned to just ﬁt.</a:t>
            </a:r>
          </a:p>
          <a:p>
            <a:pPr marL="514350" indent="-514350" algn="just"/>
            <a:r>
              <a:rPr lang="en-US" u="sng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Total data size = 7771:</a:t>
            </a:r>
          </a:p>
          <a:p>
            <a:pPr marL="914400" lvl="1" indent="-514350" algn="just"/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3064 original samples</a:t>
            </a:r>
          </a:p>
          <a:p>
            <a:pPr marL="914400" lvl="1" indent="-514350" algn="just"/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4707 samples of augmented data</a:t>
            </a:r>
          </a:p>
          <a:p>
            <a:pPr marL="0" indent="0" algn="just">
              <a:buNone/>
            </a:pP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324600"/>
            <a:ext cx="9144000" cy="533400"/>
          </a:xfr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en-IN" b="1" dirty="0">
                <a:solidFill>
                  <a:schemeClr val="tx2">
                    <a:lumMod val="50000"/>
                  </a:schemeClr>
                </a:solidFill>
              </a:rPr>
              <a:t>2019 Second International Conference on Advanced Computational and Communication Paradigms (ICACCP)</a:t>
            </a:r>
          </a:p>
        </p:txBody>
      </p:sp>
      <p:pic>
        <p:nvPicPr>
          <p:cNvPr id="10" name="Picture 9" descr="C:\Users\CHINMOY\Desktop\ICCIC\New-Manipal-Logo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05826" y="6324600"/>
            <a:ext cx="638174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8686800" y="95707"/>
            <a:ext cx="409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6</a:t>
            </a:r>
          </a:p>
        </p:txBody>
      </p:sp>
      <p:pic>
        <p:nvPicPr>
          <p:cNvPr id="12" name="Picture 11" descr="E:\ICACCP-2019\ICACCP Logos\ICACCP Final Centre-01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24600"/>
            <a:ext cx="609600" cy="5298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48116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14350" indent="-514350"/>
            <a:r>
              <a:rPr lang="en-US" sz="4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Training of Model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17638"/>
            <a:ext cx="8534400" cy="4724400"/>
          </a:xfrm>
        </p:spPr>
        <p:txBody>
          <a:bodyPr>
            <a:normAutofit/>
          </a:bodyPr>
          <a:lstStyle/>
          <a:p>
            <a:pPr marL="514350" indent="-514350" algn="just"/>
            <a:r>
              <a:rPr lang="en-US" u="sng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Trained from scratch and ﬁnely tuned to just ﬁt.</a:t>
            </a:r>
          </a:p>
          <a:p>
            <a:pPr marL="514350" indent="-514350" algn="just"/>
            <a:r>
              <a:rPr lang="en-US" u="sng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Total data size = 7771:</a:t>
            </a:r>
          </a:p>
          <a:p>
            <a:pPr marL="914400" lvl="1" indent="-514350" algn="just"/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3064 original samples</a:t>
            </a:r>
          </a:p>
          <a:p>
            <a:pPr marL="914400" lvl="1" indent="-514350" algn="just"/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4707 samples of augmented data</a:t>
            </a:r>
          </a:p>
          <a:p>
            <a:pPr marL="514350" indent="-514350" algn="just"/>
            <a:r>
              <a:rPr lang="en-US" u="sng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Training</a:t>
            </a:r>
            <a:r>
              <a:rPr lang="en-US" sz="2600" u="sng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duration = 7 hours </a:t>
            </a:r>
          </a:p>
          <a:p>
            <a:pPr marL="0" indent="0" algn="just">
              <a:buNone/>
            </a:pPr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(batch size = 5 for 26,094 iterations):</a:t>
            </a:r>
            <a:endParaRPr lang="en-US" sz="26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914400" lvl="1" indent="-514350" algn="just"/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12,196 iterations on original samples</a:t>
            </a:r>
          </a:p>
          <a:p>
            <a:pPr marL="914400" lvl="1" indent="-514350" algn="just"/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13,898 iterations on augmented samples  </a:t>
            </a:r>
          </a:p>
          <a:p>
            <a:pPr marL="0" indent="0" algn="just">
              <a:buNone/>
            </a:pP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324600"/>
            <a:ext cx="9144000" cy="533400"/>
          </a:xfr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en-IN" b="1" dirty="0">
                <a:solidFill>
                  <a:schemeClr val="tx2">
                    <a:lumMod val="50000"/>
                  </a:schemeClr>
                </a:solidFill>
              </a:rPr>
              <a:t>2019 Second International Conference on Advanced Computational and Communication Paradigms (ICACCP)</a:t>
            </a:r>
          </a:p>
        </p:txBody>
      </p:sp>
      <p:pic>
        <p:nvPicPr>
          <p:cNvPr id="10" name="Picture 9" descr="C:\Users\CHINMOY\Desktop\ICCIC\New-Manipal-Logo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05826" y="6324600"/>
            <a:ext cx="638174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8686800" y="95707"/>
            <a:ext cx="409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6</a:t>
            </a:r>
          </a:p>
        </p:txBody>
      </p:sp>
      <p:pic>
        <p:nvPicPr>
          <p:cNvPr id="12" name="Picture 11" descr="E:\ICACCP-2019\ICACCP Logos\ICACCP Final Centre-01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24600"/>
            <a:ext cx="609600" cy="5298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500529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14350" indent="-514350"/>
            <a:r>
              <a:rPr lang="en-US" sz="4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Experimental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313" y="1406140"/>
            <a:ext cx="8229600" cy="4343400"/>
          </a:xfrm>
        </p:spPr>
        <p:txBody>
          <a:bodyPr>
            <a:normAutofit/>
          </a:bodyPr>
          <a:lstStyle/>
          <a:p>
            <a:pPr marL="514350" indent="-514350" algn="just"/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Performance Metrics used for Evaluations are:</a:t>
            </a:r>
          </a:p>
          <a:p>
            <a:pPr marL="914400" lvl="1" indent="-514350" algn="just"/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Categorical Accuracy </a:t>
            </a:r>
            <a:r>
              <a:rPr lang="en-US" sz="20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i.e</a:t>
            </a:r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Accuracy</a:t>
            </a:r>
          </a:p>
          <a:p>
            <a:pPr marL="914400" lvl="1" indent="-514350" algn="just"/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Speciﬁcity</a:t>
            </a:r>
          </a:p>
          <a:p>
            <a:pPr marL="914400" lvl="1" indent="-514350" algn="just"/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Sensitivity</a:t>
            </a:r>
          </a:p>
          <a:p>
            <a:pPr marL="914400" lvl="1" indent="-514350" algn="just"/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Cross-entropy loss</a:t>
            </a:r>
          </a:p>
          <a:p>
            <a:pPr marL="400050" lvl="1" indent="0" algn="just">
              <a:buNone/>
            </a:pPr>
            <a:endParaRPr lang="en-US" sz="20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/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/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324600"/>
            <a:ext cx="9144000" cy="533400"/>
          </a:xfr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en-IN" b="1" dirty="0">
                <a:solidFill>
                  <a:schemeClr val="tx2">
                    <a:lumMod val="50000"/>
                  </a:schemeClr>
                </a:solidFill>
              </a:rPr>
              <a:t>2019 Second International Conference on Advanced Computational and Communication Paradigms (ICACCP)</a:t>
            </a:r>
          </a:p>
        </p:txBody>
      </p:sp>
      <p:pic>
        <p:nvPicPr>
          <p:cNvPr id="10" name="Picture 9" descr="C:\Users\CHINMOY\Desktop\ICCIC\New-Manipal-Logo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05826" y="6324600"/>
            <a:ext cx="638174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8686800" y="95707"/>
            <a:ext cx="409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6</a:t>
            </a:r>
          </a:p>
        </p:txBody>
      </p:sp>
      <p:pic>
        <p:nvPicPr>
          <p:cNvPr id="12" name="Picture 11" descr="E:\ICACCP-2019\ICACCP Logos\ICACCP Final Centre-01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24600"/>
            <a:ext cx="609600" cy="52984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429000"/>
            <a:ext cx="8308018" cy="2514739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68E4454-B7C5-404B-9455-FA16A930FEAD}"/>
              </a:ext>
            </a:extLst>
          </p:cNvPr>
          <p:cNvSpPr/>
          <p:nvPr/>
        </p:nvSpPr>
        <p:spPr>
          <a:xfrm>
            <a:off x="5638800" y="5372001"/>
            <a:ext cx="2867026" cy="377539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99695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14350" indent="-514350"/>
            <a:r>
              <a:rPr lang="en-US" sz="4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Experimental Results</a:t>
            </a:r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324600"/>
            <a:ext cx="9144000" cy="533400"/>
          </a:xfr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en-IN" b="1" dirty="0">
                <a:solidFill>
                  <a:schemeClr val="tx2">
                    <a:lumMod val="50000"/>
                  </a:schemeClr>
                </a:solidFill>
              </a:rPr>
              <a:t>2019 Second International Conference on Advanced Computational and Communication Paradigms (ICACCP)</a:t>
            </a:r>
          </a:p>
        </p:txBody>
      </p:sp>
      <p:pic>
        <p:nvPicPr>
          <p:cNvPr id="10" name="Picture 9" descr="C:\Users\CHINMOY\Desktop\ICCIC\New-Manipal-Logo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05826" y="6324600"/>
            <a:ext cx="638174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8686800" y="95707"/>
            <a:ext cx="409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6</a:t>
            </a:r>
          </a:p>
        </p:txBody>
      </p:sp>
      <p:pic>
        <p:nvPicPr>
          <p:cNvPr id="12" name="Picture 11" descr="E:\ICACCP-2019\ICACCP Logos\ICACCP Final Centre-01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24600"/>
            <a:ext cx="609600" cy="52984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4124801"/>
              </p:ext>
            </p:extLst>
          </p:nvPr>
        </p:nvGraphicFramePr>
        <p:xfrm>
          <a:off x="152400" y="1417638"/>
          <a:ext cx="4267200" cy="46021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3" name="Chart 12"/>
          <p:cNvGraphicFramePr/>
          <p:nvPr>
            <p:extLst>
              <p:ext uri="{D42A27DB-BD31-4B8C-83A1-F6EECF244321}">
                <p14:modId xmlns:p14="http://schemas.microsoft.com/office/powerpoint/2010/main" val="431285379"/>
              </p:ext>
            </p:extLst>
          </p:nvPr>
        </p:nvGraphicFramePr>
        <p:xfrm>
          <a:off x="4495800" y="1443549"/>
          <a:ext cx="4504426" cy="46021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7992591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pPr marL="514350" indent="-514350"/>
            <a:r>
              <a:rPr lang="en-US" sz="4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Comparison of Proposed Method </a:t>
            </a:r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324600"/>
            <a:ext cx="9144000" cy="533400"/>
          </a:xfr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en-IN" b="1" dirty="0">
                <a:solidFill>
                  <a:schemeClr val="tx2">
                    <a:lumMod val="50000"/>
                  </a:schemeClr>
                </a:solidFill>
              </a:rPr>
              <a:t>2019 Second International Conference on Advanced Computational and Communication Paradigms (ICACCP)</a:t>
            </a:r>
          </a:p>
        </p:txBody>
      </p:sp>
      <p:pic>
        <p:nvPicPr>
          <p:cNvPr id="10" name="Picture 9" descr="C:\Users\CHINMOY\Desktop\ICCIC\New-Manipal-Logo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05826" y="6324600"/>
            <a:ext cx="638174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8686800" y="95707"/>
            <a:ext cx="409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6</a:t>
            </a:r>
          </a:p>
        </p:txBody>
      </p:sp>
      <p:pic>
        <p:nvPicPr>
          <p:cNvPr id="12" name="Picture 11" descr="E:\ICACCP-2019\ICACCP Logos\ICACCP Final Centre-01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24600"/>
            <a:ext cx="609600" cy="52984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9552805"/>
              </p:ext>
            </p:extLst>
          </p:nvPr>
        </p:nvGraphicFramePr>
        <p:xfrm>
          <a:off x="1219200" y="1371600"/>
          <a:ext cx="6705600" cy="48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3D12C16-DE74-4EBC-8DD6-F316CD3C412E}"/>
              </a:ext>
            </a:extLst>
          </p:cNvPr>
          <p:cNvSpPr/>
          <p:nvPr/>
        </p:nvSpPr>
        <p:spPr>
          <a:xfrm>
            <a:off x="6477000" y="5836328"/>
            <a:ext cx="914400" cy="30480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41268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14350" indent="-514350"/>
            <a:r>
              <a:rPr lang="en-US" sz="4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944848"/>
            <a:ext cx="8915400" cy="4876800"/>
          </a:xfrm>
        </p:spPr>
        <p:txBody>
          <a:bodyPr>
            <a:noAutofit/>
          </a:bodyPr>
          <a:lstStyle/>
          <a:p>
            <a:pPr marL="514350" indent="-514350"/>
            <a:r>
              <a:rPr lang="en-US" sz="4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State-of-the-art method</a:t>
            </a:r>
          </a:p>
          <a:p>
            <a:pPr marL="514350" indent="-514350"/>
            <a:r>
              <a:rPr lang="en-US" sz="4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Handy tool to doctors</a:t>
            </a:r>
          </a:p>
          <a:p>
            <a:pPr marL="514350" indent="-514350"/>
            <a:r>
              <a:rPr lang="en-US" sz="4000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Other Applications</a:t>
            </a:r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324600"/>
            <a:ext cx="9144000" cy="533400"/>
          </a:xfr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en-IN" b="1" dirty="0">
                <a:solidFill>
                  <a:schemeClr val="tx2">
                    <a:lumMod val="50000"/>
                  </a:schemeClr>
                </a:solidFill>
              </a:rPr>
              <a:t>2019 Second International Conference on Advanced Computational and Communication Paradigms (ICACCP)</a:t>
            </a:r>
          </a:p>
        </p:txBody>
      </p:sp>
      <p:pic>
        <p:nvPicPr>
          <p:cNvPr id="10" name="Picture 9" descr="C:\Users\CHINMOY\Desktop\ICCIC\New-Manipal-Logo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05826" y="6324600"/>
            <a:ext cx="638174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8686800" y="95707"/>
            <a:ext cx="409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7</a:t>
            </a:r>
          </a:p>
        </p:txBody>
      </p:sp>
      <p:pic>
        <p:nvPicPr>
          <p:cNvPr id="12" name="Picture 11" descr="E:\ICACCP-2019\ICACCP Logos\ICACCP Final Centre-01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24600"/>
            <a:ext cx="609600" cy="5298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897813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9242" y="803130"/>
            <a:ext cx="8229600" cy="1143000"/>
          </a:xfrm>
        </p:spPr>
        <p:txBody>
          <a:bodyPr>
            <a:normAutofit/>
          </a:bodyPr>
          <a:lstStyle/>
          <a:p>
            <a:pPr marL="514350" indent="-514350"/>
            <a:r>
              <a:rPr lang="en-US" sz="4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Future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313" y="2133600"/>
            <a:ext cx="8229600" cy="3048000"/>
          </a:xfrm>
        </p:spPr>
        <p:txBody>
          <a:bodyPr>
            <a:noAutofit/>
          </a:bodyPr>
          <a:lstStyle/>
          <a:p>
            <a:pPr marL="514350" indent="-514350"/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Extend to 3-dimensional MRI data</a:t>
            </a:r>
          </a:p>
          <a:p>
            <a:pPr marL="514350" indent="-514350"/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Covering more number of classes of tumors. </a:t>
            </a:r>
            <a:endParaRPr lang="en-US" b="1" dirty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324600"/>
            <a:ext cx="9144000" cy="533400"/>
          </a:xfr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en-IN" b="1" dirty="0">
                <a:solidFill>
                  <a:schemeClr val="tx2">
                    <a:lumMod val="50000"/>
                  </a:schemeClr>
                </a:solidFill>
              </a:rPr>
              <a:t>2019 Second International Conference on Advanced Computational and Communication Paradigms (ICACCP)</a:t>
            </a:r>
          </a:p>
        </p:txBody>
      </p:sp>
      <p:pic>
        <p:nvPicPr>
          <p:cNvPr id="10" name="Picture 9" descr="C:\Users\CHINMOY\Desktop\ICCIC\New-Manipal-Logo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05826" y="6324600"/>
            <a:ext cx="638174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8686800" y="95707"/>
            <a:ext cx="409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8</a:t>
            </a:r>
          </a:p>
        </p:txBody>
      </p:sp>
      <p:pic>
        <p:nvPicPr>
          <p:cNvPr id="12" name="Picture 11" descr="E:\ICACCP-2019\ICACCP Logos\ICACCP Final Centre-01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24600"/>
            <a:ext cx="609600" cy="5298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18459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7772400" cy="9144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Paper Outline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496" y="1371600"/>
            <a:ext cx="8048626" cy="403860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buFont typeface="Wingdings" pitchFamily="2" charset="2"/>
              <a:buChar char="ü"/>
            </a:pP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pPr>
              <a:spcBef>
                <a:spcPts val="0"/>
              </a:spcBef>
              <a:buFont typeface="Wingdings" pitchFamily="2" charset="2"/>
              <a:buChar char="ü"/>
            </a:pP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Block Diagram of Proposed Method</a:t>
            </a:r>
          </a:p>
          <a:p>
            <a:pPr>
              <a:spcBef>
                <a:spcPts val="0"/>
              </a:spcBef>
              <a:buFont typeface="Wingdings" pitchFamily="2" charset="2"/>
              <a:buChar char="ü"/>
            </a:pP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Dataset Description &amp; Data Pre-processing</a:t>
            </a:r>
          </a:p>
          <a:p>
            <a:pPr>
              <a:spcBef>
                <a:spcPts val="0"/>
              </a:spcBef>
              <a:buFont typeface="Wingdings" pitchFamily="2" charset="2"/>
              <a:buChar char="ü"/>
            </a:pP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Proposed Methodology</a:t>
            </a:r>
          </a:p>
          <a:p>
            <a:pPr>
              <a:spcBef>
                <a:spcPts val="0"/>
              </a:spcBef>
              <a:buFont typeface="Wingdings" pitchFamily="2" charset="2"/>
              <a:buChar char="ü"/>
            </a:pP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Experimental Results &amp; Discussions</a:t>
            </a:r>
          </a:p>
          <a:p>
            <a:pPr>
              <a:spcBef>
                <a:spcPts val="0"/>
              </a:spcBef>
              <a:buFont typeface="Wingdings" pitchFamily="2" charset="2"/>
              <a:buChar char="ü"/>
            </a:pP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Conclusion</a:t>
            </a:r>
          </a:p>
          <a:p>
            <a:pPr>
              <a:spcBef>
                <a:spcPts val="0"/>
              </a:spcBef>
              <a:buFont typeface="Wingdings" pitchFamily="2" charset="2"/>
              <a:buChar char="ü"/>
            </a:pP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Future Scope</a:t>
            </a:r>
          </a:p>
          <a:p>
            <a:pPr>
              <a:spcBef>
                <a:spcPts val="0"/>
              </a:spcBef>
              <a:buFont typeface="Wingdings" pitchFamily="2" charset="2"/>
              <a:buChar char="ü"/>
            </a:pP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References  </a:t>
            </a:r>
            <a:r>
              <a:rPr lang="en-US" dirty="0">
                <a:solidFill>
                  <a:srgbClr val="002060"/>
                </a:solidFill>
              </a:rPr>
              <a:t>          </a:t>
            </a:r>
          </a:p>
          <a:p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324600"/>
            <a:ext cx="9144000" cy="533400"/>
          </a:xfr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en-IN" b="1" dirty="0">
                <a:solidFill>
                  <a:schemeClr val="tx2">
                    <a:lumMod val="50000"/>
                  </a:schemeClr>
                </a:solidFill>
              </a:rPr>
              <a:t>2019 Second International Conference on Advanced Computational and Communication Paradigms (ICACCP)</a:t>
            </a:r>
          </a:p>
        </p:txBody>
      </p:sp>
      <p:pic>
        <p:nvPicPr>
          <p:cNvPr id="10" name="Picture 9" descr="C:\Users\CHINMOY\Desktop\ICCIC\New-Manipal-Logo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05826" y="6324600"/>
            <a:ext cx="638174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8686800" y="95707"/>
            <a:ext cx="409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</a:t>
            </a:r>
          </a:p>
        </p:txBody>
      </p:sp>
      <p:pic>
        <p:nvPicPr>
          <p:cNvPr id="12" name="Picture 11" descr="E:\ICACCP-2019\ICACCP Logos\ICACCP Final Centre-01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24600"/>
            <a:ext cx="609600" cy="5298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184591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80373"/>
            <a:ext cx="8001000" cy="1096962"/>
          </a:xfrm>
        </p:spPr>
        <p:txBody>
          <a:bodyPr>
            <a:normAutofit/>
          </a:bodyPr>
          <a:lstStyle/>
          <a:p>
            <a:pPr marL="514350" indent="-514350"/>
            <a:r>
              <a:rPr lang="en-US" sz="4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382000" cy="4953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i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[1] J. Hu, L. Shen and G. Sun, “</a:t>
            </a:r>
            <a:r>
              <a:rPr lang="en-US" sz="2000" b="1" i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Squeeze-and-excitation networks</a:t>
            </a:r>
            <a:r>
              <a:rPr lang="en-US" sz="2000" i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,” in IEEE Conf. on CVPR 2018, pp. 7132-7141, 2018.</a:t>
            </a:r>
          </a:p>
          <a:p>
            <a:pPr marL="0" indent="0">
              <a:buNone/>
            </a:pPr>
            <a:r>
              <a:rPr lang="en-US" sz="2000" i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[2] K. He, X. Zhang, S. Ren, and J. Sun., “</a:t>
            </a:r>
            <a:r>
              <a:rPr lang="en-US" sz="2000" b="1" i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Deep residual learning for image recognition</a:t>
            </a:r>
            <a:r>
              <a:rPr lang="en-US" sz="2000" i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,” in Conf. on CVPR 2016, pp. 770-778, 2016.</a:t>
            </a:r>
          </a:p>
          <a:p>
            <a:pPr marL="0" indent="0">
              <a:buNone/>
            </a:pPr>
            <a:r>
              <a:rPr lang="en-US" sz="2000" i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[3] J. Cheng, et. al, “</a:t>
            </a:r>
            <a:r>
              <a:rPr lang="en-US" sz="2000" b="1" i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Enhanced Performance of Brain Tumor Classification via Tumor Region Augmentation and Partition</a:t>
            </a:r>
            <a:r>
              <a:rPr lang="en-US" sz="2000" i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,” in </a:t>
            </a:r>
            <a:r>
              <a:rPr lang="en-US" sz="2000" i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PloS</a:t>
            </a:r>
            <a:r>
              <a:rPr lang="en-US" sz="2000" i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one, vol. 10(12), 2015.</a:t>
            </a:r>
          </a:p>
          <a:p>
            <a:pPr marL="0" indent="0">
              <a:buNone/>
            </a:pPr>
            <a:r>
              <a:rPr lang="en-US" sz="2000" i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[4] J. S. Paul, A. J. </a:t>
            </a:r>
            <a:r>
              <a:rPr lang="en-US" sz="2000" i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Plassard</a:t>
            </a:r>
            <a:r>
              <a:rPr lang="en-US" sz="2000" i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, B. A. Landman, and D. </a:t>
            </a:r>
            <a:r>
              <a:rPr lang="en-US" sz="2000" i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Fabbri</a:t>
            </a:r>
            <a:r>
              <a:rPr lang="en-US" sz="2000" i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, “</a:t>
            </a:r>
            <a:r>
              <a:rPr lang="en-US" sz="2000" b="1" i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Deep learning for brain tumor classification,</a:t>
            </a:r>
            <a:r>
              <a:rPr lang="en-US" sz="2000" i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” in Proc. SPIE 10137, Medical Imaging 2017: Biomedical Applications in Molecular, Structural, and Functional Imaging, vol. 1013710, pp. 10137-16, 2017.</a:t>
            </a:r>
          </a:p>
          <a:p>
            <a:pPr marL="0" indent="0">
              <a:buNone/>
            </a:pPr>
            <a:r>
              <a:rPr lang="en-US" sz="2000" i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[5] J. Cheng, ``</a:t>
            </a:r>
            <a:r>
              <a:rPr lang="en-US" sz="2000" b="1" i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Brain tumor dataset</a:t>
            </a:r>
            <a:r>
              <a:rPr lang="en-US" sz="2000" i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''. </a:t>
            </a:r>
            <a:r>
              <a:rPr lang="en-US" sz="2000" i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figshare</a:t>
            </a:r>
            <a:r>
              <a:rPr lang="en-US" sz="2000" i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, 02-Apr-2017 [Online]. Available: https://figshare.com/articles/brain_tumor_dataset/1512427/5. [Accessed: 24-Dec-2018]</a:t>
            </a:r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324600"/>
            <a:ext cx="9144000" cy="533400"/>
          </a:xfr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en-IN" b="1" dirty="0">
                <a:solidFill>
                  <a:schemeClr val="tx2">
                    <a:lumMod val="50000"/>
                  </a:schemeClr>
                </a:solidFill>
              </a:rPr>
              <a:t>2019 Second International Conference on Advanced Computational and Communication Paradigms (ICACCP)</a:t>
            </a:r>
          </a:p>
        </p:txBody>
      </p:sp>
      <p:pic>
        <p:nvPicPr>
          <p:cNvPr id="10" name="Picture 9" descr="C:\Users\CHINMOY\Desktop\ICCIC\New-Manipal-Logo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05826" y="6324600"/>
            <a:ext cx="638174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8505826" y="95707"/>
            <a:ext cx="590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9</a:t>
            </a:r>
          </a:p>
        </p:txBody>
      </p:sp>
      <p:pic>
        <p:nvPicPr>
          <p:cNvPr id="12" name="Picture 11" descr="E:\ICACCP-2019\ICACCP Logos\ICACCP Final Centre-01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24600"/>
            <a:ext cx="609600" cy="5298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18459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5039"/>
            <a:ext cx="8229600" cy="677962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313" y="1364211"/>
            <a:ext cx="8686800" cy="495682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sz="24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indent="-342900" algn="just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Current Indian Scenario</a:t>
            </a:r>
          </a:p>
          <a:p>
            <a:pPr lvl="1" indent="-342900" algn="just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Lack of adequate doctors</a:t>
            </a:r>
          </a:p>
          <a:p>
            <a:pPr lvl="1" indent="-342900" algn="just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Conventional Vs. computerized diagnosis</a:t>
            </a:r>
          </a:p>
          <a:p>
            <a:pPr lvl="1" indent="-342900" algn="just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Our work</a:t>
            </a:r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324600"/>
            <a:ext cx="9144000" cy="533400"/>
          </a:xfr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en-IN" b="1" dirty="0">
                <a:solidFill>
                  <a:schemeClr val="tx2">
                    <a:lumMod val="50000"/>
                  </a:schemeClr>
                </a:solidFill>
              </a:rPr>
              <a:t>2019 Second International Conference on Advanced Computational and Communication Paradigms (ICACCP)</a:t>
            </a:r>
          </a:p>
        </p:txBody>
      </p:sp>
      <p:pic>
        <p:nvPicPr>
          <p:cNvPr id="10" name="Picture 9" descr="C:\Users\CHINMOY\Desktop\ICCIC\New-Manipal-Logo.jp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05826" y="6324600"/>
            <a:ext cx="638174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8686800" y="95707"/>
            <a:ext cx="409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2</a:t>
            </a:r>
          </a:p>
        </p:txBody>
      </p:sp>
      <p:pic>
        <p:nvPicPr>
          <p:cNvPr id="12" name="Picture 11" descr="E:\ICACCP-2019\ICACCP Logos\ICACCP Final Centre-01.pn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24600"/>
            <a:ext cx="609600" cy="5298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47805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940" y="340176"/>
            <a:ext cx="8001000" cy="1035343"/>
          </a:xfrm>
        </p:spPr>
        <p:txBody>
          <a:bodyPr>
            <a:normAutofit/>
          </a:bodyPr>
          <a:lstStyle/>
          <a:p>
            <a:pPr marL="514350" indent="-514350"/>
            <a:r>
              <a:rPr lang="en-US" sz="4000" b="1" dirty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Block Diagram of Proposed Method</a:t>
            </a:r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324600"/>
            <a:ext cx="9144000" cy="533400"/>
          </a:xfr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en-IN" b="1" dirty="0">
                <a:solidFill>
                  <a:schemeClr val="tx2">
                    <a:lumMod val="50000"/>
                  </a:schemeClr>
                </a:solidFill>
              </a:rPr>
              <a:t>2019 Second International Conference on Advanced Computational and Communication Paradigms (ICACCP)</a:t>
            </a:r>
          </a:p>
        </p:txBody>
      </p:sp>
      <p:pic>
        <p:nvPicPr>
          <p:cNvPr id="10" name="Picture 9" descr="C:\Users\CHINMOY\Desktop\ICCIC\New-Manipal-Logo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05826" y="6324600"/>
            <a:ext cx="638174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8686800" y="95707"/>
            <a:ext cx="409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4</a:t>
            </a:r>
          </a:p>
        </p:txBody>
      </p:sp>
      <p:pic>
        <p:nvPicPr>
          <p:cNvPr id="12" name="Picture 11" descr="E:\ICACCP-2019\ICACCP Logos\ICACCP Final Centre-01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24600"/>
            <a:ext cx="609600" cy="52984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" name="Group 8"/>
          <p:cNvGrpSpPr/>
          <p:nvPr/>
        </p:nvGrpSpPr>
        <p:grpSpPr>
          <a:xfrm>
            <a:off x="189176" y="1286360"/>
            <a:ext cx="8907198" cy="4516494"/>
            <a:chOff x="-35077" y="-256446"/>
            <a:chExt cx="7924954" cy="3471631"/>
          </a:xfrm>
        </p:grpSpPr>
        <p:grpSp>
          <p:nvGrpSpPr>
            <p:cNvPr id="13" name="Group 12"/>
            <p:cNvGrpSpPr/>
            <p:nvPr/>
          </p:nvGrpSpPr>
          <p:grpSpPr>
            <a:xfrm>
              <a:off x="0" y="995680"/>
              <a:ext cx="7889877" cy="1546263"/>
              <a:chOff x="0" y="101600"/>
              <a:chExt cx="8569960" cy="1546860"/>
            </a:xfrm>
          </p:grpSpPr>
          <p:grpSp>
            <p:nvGrpSpPr>
              <p:cNvPr id="28" name="Group 27"/>
              <p:cNvGrpSpPr/>
              <p:nvPr/>
            </p:nvGrpSpPr>
            <p:grpSpPr>
              <a:xfrm>
                <a:off x="0" y="101600"/>
                <a:ext cx="2555563" cy="1546860"/>
                <a:chOff x="0" y="0"/>
                <a:chExt cx="2555563" cy="1546860"/>
              </a:xfrm>
            </p:grpSpPr>
            <p:grpSp>
              <p:nvGrpSpPr>
                <p:cNvPr id="39" name="Group 38"/>
                <p:cNvGrpSpPr/>
                <p:nvPr/>
              </p:nvGrpSpPr>
              <p:grpSpPr>
                <a:xfrm>
                  <a:off x="0" y="0"/>
                  <a:ext cx="2555563" cy="1546860"/>
                  <a:chOff x="0" y="0"/>
                  <a:chExt cx="3229302" cy="1905000"/>
                </a:xfrm>
              </p:grpSpPr>
              <p:sp>
                <p:nvSpPr>
                  <p:cNvPr id="43" name="Rectangle 42"/>
                  <p:cNvSpPr/>
                  <p:nvPr/>
                </p:nvSpPr>
                <p:spPr>
                  <a:xfrm>
                    <a:off x="0" y="0"/>
                    <a:ext cx="914400" cy="815340"/>
                  </a:xfrm>
                  <a:prstGeom prst="rect">
                    <a:avLst/>
                  </a:prstGeom>
                  <a:blipFill dpi="0" rotWithShape="1">
                    <a:blip r:embed="rId4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a:blip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44" name="Rectangle 43"/>
                  <p:cNvSpPr/>
                  <p:nvPr/>
                </p:nvSpPr>
                <p:spPr>
                  <a:xfrm>
                    <a:off x="1093470" y="1089660"/>
                    <a:ext cx="914400" cy="815340"/>
                  </a:xfrm>
                  <a:prstGeom prst="rect">
                    <a:avLst/>
                  </a:prstGeom>
                  <a:blipFill dpi="0" rotWithShape="1">
                    <a:blip r:embed="rId5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a:blip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45" name="Oval 44"/>
                  <p:cNvSpPr/>
                  <p:nvPr/>
                </p:nvSpPr>
                <p:spPr>
                  <a:xfrm>
                    <a:off x="1394460" y="297180"/>
                    <a:ext cx="312420" cy="281940"/>
                  </a:xfrm>
                  <a:prstGeom prst="ellipse">
                    <a:avLst/>
                  </a:prstGeom>
                  <a:solidFill>
                    <a:schemeClr val="bg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46" name="Multiply 45"/>
                  <p:cNvSpPr/>
                  <p:nvPr/>
                </p:nvSpPr>
                <p:spPr>
                  <a:xfrm>
                    <a:off x="1478280" y="365760"/>
                    <a:ext cx="137160" cy="167640"/>
                  </a:xfrm>
                  <a:prstGeom prst="mathMultiply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47" name="Rectangle 46"/>
                  <p:cNvSpPr/>
                  <p:nvPr/>
                </p:nvSpPr>
                <p:spPr>
                  <a:xfrm>
                    <a:off x="2314903" y="14561"/>
                    <a:ext cx="914399" cy="815340"/>
                  </a:xfrm>
                  <a:prstGeom prst="rect">
                    <a:avLst/>
                  </a:prstGeom>
                  <a:blipFill dpi="0" rotWithShape="1">
                    <a:blip r:embed="rId6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a:blip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IN"/>
                  </a:p>
                </p:txBody>
              </p:sp>
            </p:grpSp>
            <p:sp>
              <p:nvSpPr>
                <p:cNvPr id="40" name="Notched Right Arrow 39"/>
                <p:cNvSpPr/>
                <p:nvPr/>
              </p:nvSpPr>
              <p:spPr>
                <a:xfrm>
                  <a:off x="792480" y="266700"/>
                  <a:ext cx="228600" cy="84667"/>
                </a:xfrm>
                <a:prstGeom prst="notched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IN"/>
                </a:p>
              </p:txBody>
            </p:sp>
            <p:sp>
              <p:nvSpPr>
                <p:cNvPr id="41" name="Notched Right Arrow 40"/>
                <p:cNvSpPr/>
                <p:nvPr/>
              </p:nvSpPr>
              <p:spPr>
                <a:xfrm>
                  <a:off x="1478280" y="259080"/>
                  <a:ext cx="228600" cy="92287"/>
                </a:xfrm>
                <a:prstGeom prst="notched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IN"/>
                </a:p>
              </p:txBody>
            </p:sp>
            <p:sp>
              <p:nvSpPr>
                <p:cNvPr id="42" name="Notched Right Arrow 41"/>
                <p:cNvSpPr/>
                <p:nvPr/>
              </p:nvSpPr>
              <p:spPr>
                <a:xfrm rot="16200000">
                  <a:off x="1070210" y="621430"/>
                  <a:ext cx="297180" cy="119213"/>
                </a:xfrm>
                <a:prstGeom prst="notched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IN"/>
                </a:p>
              </p:txBody>
            </p:sp>
          </p:grpSp>
          <p:sp>
            <p:nvSpPr>
              <p:cNvPr id="29" name="Rectangle 28"/>
              <p:cNvSpPr/>
              <p:nvPr/>
            </p:nvSpPr>
            <p:spPr>
              <a:xfrm>
                <a:off x="3163146" y="169334"/>
                <a:ext cx="571500" cy="539750"/>
              </a:xfrm>
              <a:prstGeom prst="rect">
                <a:avLst/>
              </a:prstGeom>
              <a:blipFill dpi="0" rotWithShape="1"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IN"/>
              </a:p>
            </p:txBody>
          </p:sp>
          <p:sp>
            <p:nvSpPr>
              <p:cNvPr id="30" name="Callout: Right Arrow 170"/>
              <p:cNvSpPr/>
              <p:nvPr/>
            </p:nvSpPr>
            <p:spPr>
              <a:xfrm>
                <a:off x="2630800" y="277895"/>
                <a:ext cx="444500" cy="200471"/>
              </a:xfrm>
              <a:prstGeom prst="rightArrowCallout">
                <a:avLst>
                  <a:gd name="adj1" fmla="val 25000"/>
                  <a:gd name="adj2" fmla="val 25000"/>
                  <a:gd name="adj3" fmla="val 25000"/>
                  <a:gd name="adj4" fmla="val 76088"/>
                </a:avLst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6000"/>
                  </a:lnSpc>
                  <a:spcAft>
                    <a:spcPts val="800"/>
                  </a:spcAft>
                </a:pPr>
                <a:r>
                  <a:rPr lang="en-US" sz="1000" b="1" dirty="0">
                    <a:solidFill>
                      <a:srgbClr val="000000"/>
                    </a:solidFill>
                    <a:effectLst/>
                    <a:ea typeface="Calibri" panose="020F0502020204030204" pitchFamily="34" charset="0"/>
                    <a:cs typeface="Mangal"/>
                  </a:rPr>
                  <a:t>ROI</a:t>
                </a:r>
                <a:endParaRPr lang="en-IN" sz="1200" dirty="0">
                  <a:effectLst/>
                  <a:ea typeface="Calibri" panose="020F0502020204030204" pitchFamily="34" charset="0"/>
                  <a:cs typeface="Mangal"/>
                </a:endParaRPr>
              </a:p>
            </p:txBody>
          </p:sp>
          <p:grpSp>
            <p:nvGrpSpPr>
              <p:cNvPr id="31" name="Group 30"/>
              <p:cNvGrpSpPr/>
              <p:nvPr/>
            </p:nvGrpSpPr>
            <p:grpSpPr>
              <a:xfrm>
                <a:off x="3820160" y="155787"/>
                <a:ext cx="1086273" cy="539750"/>
                <a:chOff x="0" y="0"/>
                <a:chExt cx="1086273" cy="539750"/>
              </a:xfrm>
            </p:grpSpPr>
            <p:sp>
              <p:nvSpPr>
                <p:cNvPr id="37" name="Rectangle 36"/>
                <p:cNvSpPr/>
                <p:nvPr/>
              </p:nvSpPr>
              <p:spPr>
                <a:xfrm>
                  <a:off x="514773" y="0"/>
                  <a:ext cx="571500" cy="539750"/>
                </a:xfrm>
                <a:prstGeom prst="rect">
                  <a:avLst/>
                </a:prstGeom>
                <a:blipFill dpi="0" rotWithShape="1">
                  <a:blip r:embed="rId8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IN"/>
                </a:p>
              </p:txBody>
            </p:sp>
            <p:sp>
              <p:nvSpPr>
                <p:cNvPr id="38" name="Callout: Right Arrow 16"/>
                <p:cNvSpPr/>
                <p:nvPr/>
              </p:nvSpPr>
              <p:spPr>
                <a:xfrm>
                  <a:off x="0" y="138007"/>
                  <a:ext cx="444500" cy="184572"/>
                </a:xfrm>
                <a:prstGeom prst="rightArrowCallout">
                  <a:avLst>
                    <a:gd name="adj1" fmla="val 25000"/>
                    <a:gd name="adj2" fmla="val 25000"/>
                    <a:gd name="adj3" fmla="val 25000"/>
                    <a:gd name="adj4" fmla="val 76088"/>
                  </a:avLst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6000"/>
                    </a:lnSpc>
                    <a:spcAft>
                      <a:spcPts val="800"/>
                    </a:spcAft>
                  </a:pPr>
                  <a:r>
                    <a:rPr lang="en-US" sz="800" b="1">
                      <a:solidFill>
                        <a:srgbClr val="000000"/>
                      </a:solidFill>
                      <a:effectLst/>
                      <a:ea typeface="Calibri" panose="020F0502020204030204" pitchFamily="34" charset="0"/>
                      <a:cs typeface="Mangal"/>
                    </a:rPr>
                    <a:t>IN &amp; ZC</a:t>
                  </a:r>
                  <a:endParaRPr lang="en-IN" sz="1200">
                    <a:effectLst/>
                    <a:ea typeface="Calibri" panose="020F0502020204030204" pitchFamily="34" charset="0"/>
                    <a:cs typeface="Mangal"/>
                  </a:endParaRPr>
                </a:p>
              </p:txBody>
            </p:sp>
          </p:grpSp>
          <p:sp>
            <p:nvSpPr>
              <p:cNvPr id="32" name="Rectangle 31"/>
              <p:cNvSpPr/>
              <p:nvPr/>
            </p:nvSpPr>
            <p:spPr>
              <a:xfrm>
                <a:off x="5591182" y="563351"/>
                <a:ext cx="422392" cy="367877"/>
              </a:xfrm>
              <a:prstGeom prst="rect">
                <a:avLst/>
              </a:prstGeom>
              <a:blipFill dpi="0" rotWithShape="1"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IN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6509173" y="110471"/>
                <a:ext cx="914400" cy="662038"/>
              </a:xfrm>
              <a:prstGeom prst="ellipse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6000"/>
                  </a:lnSpc>
                  <a:spcAft>
                    <a:spcPts val="800"/>
                  </a:spcAft>
                </a:pPr>
                <a:r>
                  <a:rPr lang="en-US" sz="1400" dirty="0">
                    <a:solidFill>
                      <a:srgbClr val="000000"/>
                    </a:solidFill>
                    <a:effectLst/>
                    <a:ea typeface="Calibri" panose="020F0502020204030204" pitchFamily="34" charset="0"/>
                    <a:cs typeface="Mangal"/>
                  </a:rPr>
                  <a:t>Model</a:t>
                </a:r>
                <a:endParaRPr lang="en-IN" sz="1100" dirty="0">
                  <a:effectLst/>
                  <a:ea typeface="Calibri" panose="020F0502020204030204" pitchFamily="34" charset="0"/>
                  <a:cs typeface="Mangal"/>
                </a:endParaRPr>
              </a:p>
            </p:txBody>
          </p:sp>
          <p:sp>
            <p:nvSpPr>
              <p:cNvPr id="34" name="Notched Right Arrow 33"/>
              <p:cNvSpPr/>
              <p:nvPr/>
            </p:nvSpPr>
            <p:spPr>
              <a:xfrm>
                <a:off x="6224693" y="399627"/>
                <a:ext cx="228600" cy="92075"/>
              </a:xfrm>
              <a:prstGeom prst="notched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IN"/>
              </a:p>
            </p:txBody>
          </p:sp>
          <p:sp>
            <p:nvSpPr>
              <p:cNvPr id="35" name="Notched Right Arrow 34"/>
              <p:cNvSpPr/>
              <p:nvPr/>
            </p:nvSpPr>
            <p:spPr>
              <a:xfrm>
                <a:off x="7545493" y="386080"/>
                <a:ext cx="228600" cy="92287"/>
              </a:xfrm>
              <a:prstGeom prst="notched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6000"/>
                  </a:lnSpc>
                  <a:spcAft>
                    <a:spcPts val="800"/>
                  </a:spcAft>
                </a:pPr>
                <a:endParaRPr lang="en-IN" sz="1100" dirty="0">
                  <a:effectLst/>
                  <a:ea typeface="Calibri" panose="020F0502020204030204" pitchFamily="34" charset="0"/>
                  <a:cs typeface="Mangal"/>
                </a:endParaRPr>
              </a:p>
            </p:txBody>
          </p:sp>
          <p:sp>
            <p:nvSpPr>
              <p:cNvPr id="36" name="Rectangle: Rounded Corners 165"/>
              <p:cNvSpPr/>
              <p:nvPr/>
            </p:nvSpPr>
            <p:spPr>
              <a:xfrm>
                <a:off x="7884160" y="338667"/>
                <a:ext cx="685800" cy="228600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6000"/>
                  </a:lnSpc>
                  <a:spcAft>
                    <a:spcPts val="8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Calibri" panose="020F0502020204030204" pitchFamily="34" charset="0"/>
                    <a:cs typeface="Mangal"/>
                  </a:rPr>
                  <a:t>[0, 1, 0]</a:t>
                </a:r>
                <a:endParaRPr lang="en-IN" sz="1100">
                  <a:effectLst/>
                  <a:ea typeface="Calibri" panose="020F0502020204030204" pitchFamily="34" charset="0"/>
                  <a:cs typeface="Mangal"/>
                </a:endParaRPr>
              </a:p>
            </p:txBody>
          </p:sp>
        </p:grpSp>
        <p:sp>
          <p:nvSpPr>
            <p:cNvPr id="14" name="Rounded Rectangle 13"/>
            <p:cNvSpPr/>
            <p:nvPr/>
          </p:nvSpPr>
          <p:spPr>
            <a:xfrm>
              <a:off x="-35077" y="460586"/>
              <a:ext cx="764669" cy="452120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100000">
                  <a:schemeClr val="accent6">
                    <a:lumMod val="20000"/>
                    <a:lumOff val="80000"/>
                    <a:shade val="30000"/>
                    <a:satMod val="115000"/>
                  </a:schemeClr>
                </a:gs>
                <a:gs pos="77000">
                  <a:schemeClr val="accent6">
                    <a:lumMod val="20000"/>
                    <a:lumOff val="80000"/>
                    <a:shade val="67500"/>
                    <a:satMod val="115000"/>
                  </a:schemeClr>
                </a:gs>
                <a:gs pos="0">
                  <a:schemeClr val="accent6">
                    <a:lumMod val="20000"/>
                    <a:lumOff val="80000"/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effectLst>
              <a:outerShdw blurRad="292100" dist="50800" dir="5400000" algn="ctr" rotWithShape="0">
                <a:srgbClr val="000000">
                  <a:alpha val="43137"/>
                </a:srgbClr>
              </a:outerShdw>
            </a:effectLst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6000"/>
                </a:lnSpc>
                <a:spcAft>
                  <a:spcPts val="0"/>
                </a:spcAft>
              </a:pPr>
              <a:r>
                <a:rPr lang="en-US" sz="1200" b="1" dirty="0">
                  <a:effectLst/>
                  <a:ea typeface="Calibri" panose="020F0502020204030204" pitchFamily="34" charset="0"/>
                  <a:cs typeface="Mangal"/>
                </a:rPr>
                <a:t>T1 - weighted CE-MRI image</a:t>
              </a:r>
              <a:endParaRPr lang="en-IN" sz="2400" b="1" dirty="0">
                <a:effectLst/>
                <a:ea typeface="Calibri" panose="020F0502020204030204" pitchFamily="34" charset="0"/>
                <a:cs typeface="Mangal"/>
              </a:endParaRP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2831254" y="354863"/>
              <a:ext cx="726546" cy="557499"/>
            </a:xfrm>
            <a:prstGeom prst="roundRect">
              <a:avLst/>
            </a:prstGeom>
            <a:gradFill flip="none" rotWithShape="1">
              <a:gsLst>
                <a:gs pos="100000">
                  <a:schemeClr val="accent6">
                    <a:lumMod val="20000"/>
                    <a:lumOff val="80000"/>
                    <a:shade val="30000"/>
                    <a:satMod val="115000"/>
                  </a:schemeClr>
                </a:gs>
                <a:gs pos="77000">
                  <a:schemeClr val="accent6">
                    <a:lumMod val="20000"/>
                    <a:lumOff val="80000"/>
                    <a:shade val="67500"/>
                    <a:satMod val="115000"/>
                  </a:schemeClr>
                </a:gs>
                <a:gs pos="0">
                  <a:schemeClr val="accent6">
                    <a:lumMod val="20000"/>
                    <a:lumOff val="80000"/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effectLst>
              <a:outerShdw blurRad="292100" dist="50800" dir="5400000" algn="ctr" rotWithShape="0">
                <a:srgbClr val="000000">
                  <a:alpha val="43137"/>
                </a:srgbClr>
              </a:outerShdw>
            </a:effectLst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6000"/>
                </a:lnSpc>
                <a:spcAft>
                  <a:spcPts val="0"/>
                </a:spcAft>
              </a:pPr>
              <a:r>
                <a:rPr lang="en-US" sz="1200" b="1" dirty="0">
                  <a:effectLst/>
                  <a:ea typeface="Calibri" panose="020F0502020204030204" pitchFamily="34" charset="0"/>
                  <a:cs typeface="Mangal"/>
                </a:rPr>
                <a:t>Segmented Tumor (256 * 256)</a:t>
              </a:r>
              <a:endParaRPr lang="en-IN" sz="2400" b="1" dirty="0">
                <a:effectLst/>
                <a:ea typeface="Calibri" panose="020F0502020204030204" pitchFamily="34" charset="0"/>
                <a:cs typeface="Mangal"/>
              </a:endParaRP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1648691" y="347932"/>
              <a:ext cx="773337" cy="543992"/>
            </a:xfrm>
            <a:prstGeom prst="roundRect">
              <a:avLst/>
            </a:prstGeom>
            <a:gradFill flip="none" rotWithShape="1">
              <a:gsLst>
                <a:gs pos="100000">
                  <a:schemeClr val="accent6">
                    <a:lumMod val="20000"/>
                    <a:lumOff val="80000"/>
                    <a:shade val="30000"/>
                    <a:satMod val="115000"/>
                  </a:schemeClr>
                </a:gs>
                <a:gs pos="77000">
                  <a:schemeClr val="accent6">
                    <a:lumMod val="20000"/>
                    <a:lumOff val="80000"/>
                    <a:shade val="67500"/>
                    <a:satMod val="115000"/>
                  </a:schemeClr>
                </a:gs>
                <a:gs pos="0">
                  <a:schemeClr val="accent6">
                    <a:lumMod val="20000"/>
                    <a:lumOff val="80000"/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effectLst>
              <a:outerShdw blurRad="292100" dist="50800" dir="5400000" algn="ctr" rotWithShape="0">
                <a:srgbClr val="000000">
                  <a:alpha val="43137"/>
                </a:srgbClr>
              </a:outerShdw>
            </a:effectLst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6000"/>
                </a:lnSpc>
                <a:spcAft>
                  <a:spcPts val="0"/>
                </a:spcAft>
              </a:pPr>
              <a:r>
                <a:rPr lang="en-US" sz="1200" b="1" dirty="0">
                  <a:effectLst/>
                  <a:ea typeface="Calibri" panose="020F0502020204030204" pitchFamily="34" charset="0"/>
                  <a:cs typeface="Mangal"/>
                </a:rPr>
                <a:t>Segmented Tumor (512 * 512)</a:t>
              </a:r>
              <a:endParaRPr lang="en-IN" sz="2400" b="1" dirty="0">
                <a:effectLst/>
                <a:ea typeface="Calibri" panose="020F0502020204030204" pitchFamily="34" charset="0"/>
                <a:cs typeface="Mangal"/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926230" y="444382"/>
              <a:ext cx="715616" cy="452120"/>
            </a:xfrm>
            <a:prstGeom prst="roundRect">
              <a:avLst/>
            </a:prstGeom>
            <a:gradFill flip="none" rotWithShape="1">
              <a:gsLst>
                <a:gs pos="100000">
                  <a:schemeClr val="accent6">
                    <a:lumMod val="20000"/>
                    <a:lumOff val="80000"/>
                    <a:shade val="30000"/>
                    <a:satMod val="115000"/>
                  </a:schemeClr>
                </a:gs>
                <a:gs pos="77000">
                  <a:schemeClr val="accent6">
                    <a:lumMod val="20000"/>
                    <a:lumOff val="80000"/>
                    <a:shade val="67500"/>
                    <a:satMod val="115000"/>
                  </a:schemeClr>
                </a:gs>
                <a:gs pos="0">
                  <a:schemeClr val="accent6">
                    <a:lumMod val="20000"/>
                    <a:lumOff val="80000"/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effectLst>
              <a:outerShdw blurRad="292100" dist="50800" dir="5400000" algn="ctr" rotWithShape="0">
                <a:srgbClr val="000000">
                  <a:alpha val="43137"/>
                </a:srgbClr>
              </a:outerShdw>
            </a:effectLst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6000"/>
                </a:lnSpc>
                <a:spcAft>
                  <a:spcPts val="0"/>
                </a:spcAft>
              </a:pPr>
              <a:r>
                <a:rPr lang="en-US" sz="1200" b="1" dirty="0">
                  <a:effectLst/>
                  <a:ea typeface="Calibri" panose="020F0502020204030204" pitchFamily="34" charset="0"/>
                  <a:cs typeface="Mangal"/>
                </a:rPr>
                <a:t>Normalized Image</a:t>
              </a:r>
              <a:endParaRPr lang="en-IN" sz="2400" b="1" dirty="0">
                <a:effectLst/>
                <a:ea typeface="Calibri" panose="020F0502020204030204" pitchFamily="34" charset="0"/>
                <a:cs typeface="Mangal"/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5003377" y="-256446"/>
              <a:ext cx="770864" cy="520625"/>
            </a:xfrm>
            <a:prstGeom prst="roundRect">
              <a:avLst/>
            </a:prstGeom>
            <a:gradFill flip="none" rotWithShape="1">
              <a:gsLst>
                <a:gs pos="100000">
                  <a:schemeClr val="accent6">
                    <a:lumMod val="20000"/>
                    <a:lumOff val="80000"/>
                    <a:shade val="30000"/>
                    <a:satMod val="115000"/>
                  </a:schemeClr>
                </a:gs>
                <a:gs pos="77000">
                  <a:schemeClr val="accent6">
                    <a:lumMod val="20000"/>
                    <a:lumOff val="80000"/>
                    <a:shade val="67500"/>
                    <a:satMod val="115000"/>
                  </a:schemeClr>
                </a:gs>
                <a:gs pos="0">
                  <a:schemeClr val="accent6">
                    <a:lumMod val="20000"/>
                    <a:lumOff val="80000"/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effectLst>
              <a:outerShdw blurRad="292100" dist="50800" dir="5400000" algn="ctr" rotWithShape="0">
                <a:srgbClr val="000000">
                  <a:alpha val="43137"/>
                </a:srgbClr>
              </a:outerShdw>
            </a:effectLst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6000"/>
                </a:lnSpc>
                <a:spcAft>
                  <a:spcPts val="0"/>
                </a:spcAft>
              </a:pPr>
              <a:r>
                <a:rPr lang="en-US" sz="1200" b="1" dirty="0">
                  <a:effectLst/>
                  <a:ea typeface="Calibri" panose="020F0502020204030204" pitchFamily="34" charset="0"/>
                  <a:cs typeface="Mangal"/>
                </a:rPr>
                <a:t>Augmented Images</a:t>
              </a:r>
              <a:endParaRPr lang="en-IN" sz="2400" b="1" dirty="0">
                <a:effectLst/>
                <a:ea typeface="Calibri" panose="020F0502020204030204" pitchFamily="34" charset="0"/>
                <a:cs typeface="Mangal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147734" y="1943946"/>
              <a:ext cx="388873" cy="367877"/>
            </a:xfrm>
            <a:prstGeom prst="rect">
              <a:avLst/>
            </a:prstGeom>
            <a:blipFill dpi="0" rotWithShape="1"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147734" y="460586"/>
              <a:ext cx="388873" cy="367877"/>
            </a:xfrm>
            <a:prstGeom prst="rect">
              <a:avLst/>
            </a:prstGeom>
            <a:blipFill dpi="0" rotWithShape="1"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147734" y="948266"/>
              <a:ext cx="388873" cy="367877"/>
            </a:xfrm>
            <a:prstGeom prst="rect">
              <a:avLst/>
            </a:prstGeom>
            <a:blipFill dpi="0" rotWithShape="1"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sp>
          <p:nvSpPr>
            <p:cNvPr id="22" name="Notched Right Arrow 21"/>
            <p:cNvSpPr/>
            <p:nvPr/>
          </p:nvSpPr>
          <p:spPr>
            <a:xfrm>
              <a:off x="4693920" y="1273386"/>
              <a:ext cx="309457" cy="71269"/>
            </a:xfrm>
            <a:prstGeom prst="notch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sp>
          <p:nvSpPr>
            <p:cNvPr id="23" name="Notched Right Arrow 22"/>
            <p:cNvSpPr/>
            <p:nvPr/>
          </p:nvSpPr>
          <p:spPr>
            <a:xfrm rot="19801209">
              <a:off x="4687147" y="1049866"/>
              <a:ext cx="309457" cy="71269"/>
            </a:xfrm>
            <a:prstGeom prst="notch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sp>
          <p:nvSpPr>
            <p:cNvPr id="24" name="Notched Right Arrow 23"/>
            <p:cNvSpPr/>
            <p:nvPr/>
          </p:nvSpPr>
          <p:spPr>
            <a:xfrm rot="1490472">
              <a:off x="4687147" y="1469813"/>
              <a:ext cx="309457" cy="71269"/>
            </a:xfrm>
            <a:prstGeom prst="notch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733777" y="2644103"/>
              <a:ext cx="729090" cy="571082"/>
            </a:xfrm>
            <a:prstGeom prst="roundRect">
              <a:avLst/>
            </a:prstGeom>
            <a:gradFill flip="none" rotWithShape="1">
              <a:gsLst>
                <a:gs pos="100000">
                  <a:schemeClr val="accent6">
                    <a:lumMod val="20000"/>
                    <a:lumOff val="80000"/>
                    <a:shade val="30000"/>
                    <a:satMod val="115000"/>
                  </a:schemeClr>
                </a:gs>
                <a:gs pos="77000">
                  <a:schemeClr val="accent6">
                    <a:lumMod val="20000"/>
                    <a:lumOff val="80000"/>
                    <a:shade val="67500"/>
                    <a:satMod val="115000"/>
                  </a:schemeClr>
                </a:gs>
                <a:gs pos="0">
                  <a:schemeClr val="accent6">
                    <a:lumMod val="20000"/>
                    <a:lumOff val="80000"/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effectLst>
              <a:outerShdw blurRad="292100" dist="50800" dir="5400000" algn="ctr" rotWithShape="0">
                <a:srgbClr val="000000">
                  <a:alpha val="43137"/>
                </a:srgbClr>
              </a:outerShdw>
            </a:effectLst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6000"/>
                </a:lnSpc>
                <a:spcAft>
                  <a:spcPts val="0"/>
                </a:spcAft>
              </a:pPr>
              <a:r>
                <a:rPr lang="en-US" sz="1200" b="1" dirty="0">
                  <a:effectLst/>
                  <a:ea typeface="Calibri" panose="020F0502020204030204" pitchFamily="34" charset="0"/>
                  <a:cs typeface="Mangal"/>
                </a:rPr>
                <a:t>Annotated Tumor Mask</a:t>
              </a:r>
              <a:endParaRPr lang="en-IN" sz="2400" b="1" dirty="0">
                <a:effectLst/>
                <a:ea typeface="Calibri" panose="020F0502020204030204" pitchFamily="34" charset="0"/>
                <a:cs typeface="Mangal"/>
              </a:endParaRP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6062134" y="331891"/>
              <a:ext cx="666201" cy="452120"/>
            </a:xfrm>
            <a:prstGeom prst="roundRect">
              <a:avLst/>
            </a:prstGeom>
            <a:gradFill flip="none" rotWithShape="1">
              <a:gsLst>
                <a:gs pos="100000">
                  <a:schemeClr val="accent6">
                    <a:lumMod val="20000"/>
                    <a:lumOff val="80000"/>
                    <a:shade val="30000"/>
                    <a:satMod val="115000"/>
                  </a:schemeClr>
                </a:gs>
                <a:gs pos="77000">
                  <a:schemeClr val="accent6">
                    <a:lumMod val="20000"/>
                    <a:lumOff val="80000"/>
                    <a:shade val="67500"/>
                    <a:satMod val="115000"/>
                  </a:schemeClr>
                </a:gs>
                <a:gs pos="0">
                  <a:schemeClr val="accent6">
                    <a:lumMod val="20000"/>
                    <a:lumOff val="80000"/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effectLst>
              <a:outerShdw blurRad="292100" dist="50800" dir="5400000" algn="ctr" rotWithShape="0">
                <a:srgbClr val="000000">
                  <a:alpha val="43137"/>
                </a:srgbClr>
              </a:outerShdw>
            </a:effectLst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6000"/>
                </a:lnSpc>
                <a:spcAft>
                  <a:spcPts val="0"/>
                </a:spcAft>
              </a:pPr>
              <a:r>
                <a:rPr lang="en-US" sz="1200" b="1" dirty="0">
                  <a:effectLst/>
                  <a:ea typeface="Calibri" panose="020F0502020204030204" pitchFamily="34" charset="0"/>
                  <a:cs typeface="Mangal"/>
                </a:rPr>
                <a:t>SE-ResNet-101 CNN</a:t>
              </a:r>
              <a:endParaRPr lang="en-IN" sz="2400" b="1" dirty="0">
                <a:effectLst/>
                <a:ea typeface="Calibri" panose="020F0502020204030204" pitchFamily="34" charset="0"/>
                <a:cs typeface="Mangal"/>
              </a:endParaRP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7220374" y="540752"/>
              <a:ext cx="666201" cy="508939"/>
            </a:xfrm>
            <a:prstGeom prst="roundRect">
              <a:avLst/>
            </a:prstGeom>
            <a:gradFill flip="none" rotWithShape="1">
              <a:gsLst>
                <a:gs pos="100000">
                  <a:schemeClr val="accent6">
                    <a:lumMod val="20000"/>
                    <a:lumOff val="80000"/>
                    <a:shade val="30000"/>
                    <a:satMod val="115000"/>
                  </a:schemeClr>
                </a:gs>
                <a:gs pos="77000">
                  <a:schemeClr val="accent6">
                    <a:lumMod val="20000"/>
                    <a:lumOff val="80000"/>
                    <a:shade val="67500"/>
                    <a:satMod val="115000"/>
                  </a:schemeClr>
                </a:gs>
                <a:gs pos="0">
                  <a:schemeClr val="accent6">
                    <a:lumMod val="20000"/>
                    <a:lumOff val="80000"/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effectLst>
              <a:outerShdw blurRad="292100" dist="50800" dir="5400000" algn="ctr" rotWithShape="0">
                <a:srgbClr val="000000">
                  <a:alpha val="43137"/>
                </a:srgbClr>
              </a:outerShdw>
            </a:effectLst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6000"/>
                </a:lnSpc>
                <a:spcAft>
                  <a:spcPts val="0"/>
                </a:spcAft>
              </a:pPr>
              <a:r>
                <a:rPr lang="en-US" sz="1200" b="1" dirty="0">
                  <a:effectLst/>
                  <a:ea typeface="Calibri" panose="020F0502020204030204" pitchFamily="34" charset="0"/>
                  <a:cs typeface="Mangal"/>
                </a:rPr>
                <a:t>One hot Encoded Output</a:t>
              </a:r>
              <a:endParaRPr lang="en-IN" sz="2400" b="1" dirty="0">
                <a:effectLst/>
                <a:ea typeface="Calibri" panose="020F0502020204030204" pitchFamily="34" charset="0"/>
                <a:cs typeface="Mang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36401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514350" indent="-514350"/>
            <a:r>
              <a:rPr lang="en-US" sz="4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Dataset Description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1074938"/>
            <a:ext cx="8305800" cy="5173462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Source of Data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2400" dirty="0" err="1">
                <a:solidFill>
                  <a:prstClr val="black"/>
                </a:solidFill>
              </a:rPr>
              <a:t>Nanfang</a:t>
            </a:r>
            <a:r>
              <a:rPr lang="en-IN" sz="2400" dirty="0">
                <a:solidFill>
                  <a:prstClr val="black"/>
                </a:solidFill>
              </a:rPr>
              <a:t> Hospital, Guangzhou, China, and General Hospital, Tianjin Medical University, China(2005 to 2010)</a:t>
            </a:r>
            <a:endParaRPr lang="en-US" sz="36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40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Full Description</a:t>
            </a:r>
          </a:p>
          <a:p>
            <a:pPr marL="1028700" indent="-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IN" sz="2800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It contained 3064 T1-weighted contrast-enhanced images from 233 patients: </a:t>
            </a:r>
          </a:p>
          <a:p>
            <a:pPr lvl="3">
              <a:lnSpc>
                <a:spcPct val="107000"/>
              </a:lnSpc>
              <a:spcBef>
                <a:spcPts val="0"/>
              </a:spcBef>
              <a:buFont typeface="Wingdings" panose="05000000000000000000" pitchFamily="2" charset="2"/>
              <a:buChar char=""/>
              <a:tabLst>
                <a:tab pos="1371600" algn="l"/>
              </a:tabLst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meningioma (708 slices)</a:t>
            </a:r>
          </a:p>
          <a:p>
            <a:pPr lvl="3">
              <a:lnSpc>
                <a:spcPct val="107000"/>
              </a:lnSpc>
              <a:spcBef>
                <a:spcPts val="0"/>
              </a:spcBef>
              <a:buFont typeface="Wingdings" panose="05000000000000000000" pitchFamily="2" charset="2"/>
              <a:buChar char=""/>
              <a:tabLst>
                <a:tab pos="1371600" algn="l"/>
              </a:tabLst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glioma (1426 slices)</a:t>
            </a:r>
          </a:p>
          <a:p>
            <a:pPr lvl="3">
              <a:lnSpc>
                <a:spcPct val="107000"/>
              </a:lnSpc>
              <a:spcBef>
                <a:spcPts val="0"/>
              </a:spcBef>
              <a:buFont typeface="Wingdings" panose="05000000000000000000" pitchFamily="2" charset="2"/>
              <a:buChar char=""/>
              <a:tabLst>
                <a:tab pos="1371600" algn="l"/>
              </a:tabLst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pituitary tumor (930 slices). </a:t>
            </a:r>
          </a:p>
          <a:p>
            <a:pPr lvl="3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"/>
              <a:tabLst>
                <a:tab pos="1371600" algn="l"/>
              </a:tabLst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The dimension of each MRI slices: 512 × 512 pixels</a:t>
            </a:r>
          </a:p>
          <a:p>
            <a:endParaRPr lang="en-US" sz="36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6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905000"/>
            <a:ext cx="82296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324600"/>
            <a:ext cx="9144000" cy="533400"/>
          </a:xfr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en-IN" b="1" dirty="0">
                <a:solidFill>
                  <a:schemeClr val="tx2">
                    <a:lumMod val="50000"/>
                  </a:schemeClr>
                </a:solidFill>
              </a:rPr>
              <a:t>2019 Second International Conference on Advanced Computational and Communication Paradigms (ICACCP)</a:t>
            </a:r>
          </a:p>
        </p:txBody>
      </p:sp>
      <p:pic>
        <p:nvPicPr>
          <p:cNvPr id="10" name="Picture 9" descr="C:\Users\CHINMOY\Desktop\ICCIC\New-Manipal-Logo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05826" y="6324600"/>
            <a:ext cx="638174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8686800" y="95707"/>
            <a:ext cx="409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5</a:t>
            </a:r>
          </a:p>
        </p:txBody>
      </p:sp>
      <p:pic>
        <p:nvPicPr>
          <p:cNvPr id="12" name="Picture 11" descr="E:\ICACCP-2019\ICACCP Logos\ICACCP Final Centre-01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24600"/>
            <a:ext cx="609600" cy="5298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03895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940" y="340176"/>
            <a:ext cx="8001000" cy="1035343"/>
          </a:xfrm>
        </p:spPr>
        <p:txBody>
          <a:bodyPr>
            <a:normAutofit/>
          </a:bodyPr>
          <a:lstStyle/>
          <a:p>
            <a:pPr marL="514350" indent="-514350"/>
            <a:r>
              <a:rPr lang="en-US" sz="4000" b="1" dirty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Data Pre-processing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881" y="1658404"/>
            <a:ext cx="8606100" cy="4594121"/>
          </a:xfrm>
        </p:spPr>
        <p:txBody>
          <a:bodyPr>
            <a:normAutofit/>
          </a:bodyPr>
          <a:lstStyle/>
          <a:p>
            <a:pPr marL="514350" indent="-514350" algn="just"/>
            <a:r>
              <a:rPr lang="en-US" sz="44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ROI segmentation </a:t>
            </a:r>
          </a:p>
          <a:p>
            <a:pPr marL="514350" indent="-514350" algn="just"/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324600"/>
            <a:ext cx="9144000" cy="533400"/>
          </a:xfr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en-IN" b="1" dirty="0">
                <a:solidFill>
                  <a:schemeClr val="tx2">
                    <a:lumMod val="50000"/>
                  </a:schemeClr>
                </a:solidFill>
              </a:rPr>
              <a:t>2019 Second International Conference on Advanced Computational and Communication Paradigms (ICACCP)</a:t>
            </a:r>
          </a:p>
        </p:txBody>
      </p:sp>
      <p:pic>
        <p:nvPicPr>
          <p:cNvPr id="10" name="Picture 9" descr="C:\Users\CHINMOY\Desktop\ICCIC\New-Manipal-Logo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05826" y="6324600"/>
            <a:ext cx="638174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8686800" y="95707"/>
            <a:ext cx="409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6</a:t>
            </a:r>
          </a:p>
        </p:txBody>
      </p:sp>
      <p:pic>
        <p:nvPicPr>
          <p:cNvPr id="12" name="Picture 11" descr="E:\ICACCP-2019\ICACCP Logos\ICACCP Final Centre-01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24600"/>
            <a:ext cx="609600" cy="52984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0F5F39E-E56A-4C40-9E7C-8894E18403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1663" y="2378730"/>
            <a:ext cx="3843337" cy="353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459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940" y="340176"/>
            <a:ext cx="8001000" cy="1035343"/>
          </a:xfrm>
        </p:spPr>
        <p:txBody>
          <a:bodyPr>
            <a:normAutofit/>
          </a:bodyPr>
          <a:lstStyle/>
          <a:p>
            <a:pPr marL="514350" indent="-514350"/>
            <a:r>
              <a:rPr lang="en-US" sz="4000" b="1" dirty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Data Pre-processing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235" y="1646028"/>
            <a:ext cx="8305800" cy="4495800"/>
          </a:xfrm>
        </p:spPr>
        <p:txBody>
          <a:bodyPr>
            <a:normAutofit/>
          </a:bodyPr>
          <a:lstStyle/>
          <a:p>
            <a:pPr marL="514350" indent="-514350" algn="just"/>
            <a:r>
              <a:rPr lang="en-US" sz="4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ROI segmentation </a:t>
            </a:r>
          </a:p>
          <a:p>
            <a:pPr marL="514350" indent="-514350" algn="just"/>
            <a:r>
              <a:rPr lang="en-US" sz="44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Intensity Zero-centering and Normalization</a:t>
            </a:r>
          </a:p>
          <a:p>
            <a:pPr marL="514350" indent="-514350" algn="just"/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324600"/>
            <a:ext cx="9144000" cy="533400"/>
          </a:xfr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en-IN" b="1" dirty="0">
                <a:solidFill>
                  <a:schemeClr val="tx2">
                    <a:lumMod val="50000"/>
                  </a:schemeClr>
                </a:solidFill>
              </a:rPr>
              <a:t>2019 Second International Conference on Advanced Computational and Communication Paradigms (ICACCP)</a:t>
            </a:r>
          </a:p>
        </p:txBody>
      </p:sp>
      <p:pic>
        <p:nvPicPr>
          <p:cNvPr id="10" name="Picture 9" descr="C:\Users\CHINMOY\Desktop\ICCIC\New-Manipal-Logo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05826" y="6324600"/>
            <a:ext cx="638174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8686800" y="95707"/>
            <a:ext cx="409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6</a:t>
            </a:r>
          </a:p>
        </p:txBody>
      </p:sp>
      <p:pic>
        <p:nvPicPr>
          <p:cNvPr id="12" name="Picture 11" descr="E:\ICACCP-2019\ICACCP Logos\ICACCP Final Centre-01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24600"/>
            <a:ext cx="609600" cy="5298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81764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940" y="340176"/>
            <a:ext cx="8001000" cy="1035343"/>
          </a:xfrm>
        </p:spPr>
        <p:txBody>
          <a:bodyPr>
            <a:normAutofit/>
          </a:bodyPr>
          <a:lstStyle/>
          <a:p>
            <a:pPr marL="514350" indent="-514350"/>
            <a:r>
              <a:rPr lang="en-US" sz="4000" b="1" dirty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Data Pre-processing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1825240"/>
            <a:ext cx="8305800" cy="4495800"/>
          </a:xfrm>
        </p:spPr>
        <p:txBody>
          <a:bodyPr>
            <a:normAutofit/>
          </a:bodyPr>
          <a:lstStyle/>
          <a:p>
            <a:pPr marL="514350" indent="-514350" algn="just"/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ROI segmentation </a:t>
            </a:r>
          </a:p>
          <a:p>
            <a:pPr marL="514350" indent="-514350" algn="just"/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Intensity Zero-centering and Normalization</a:t>
            </a:r>
          </a:p>
          <a:p>
            <a:pPr marL="514350" indent="-514350" algn="just"/>
            <a:r>
              <a:rPr lang="en-US" sz="44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Data Augmentation</a:t>
            </a:r>
            <a:endParaRPr lang="en-US" sz="4000" dirty="0">
              <a:solidFill>
                <a:schemeClr val="accent6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/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324600"/>
            <a:ext cx="9144000" cy="533400"/>
          </a:xfr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en-IN" b="1" dirty="0">
                <a:solidFill>
                  <a:schemeClr val="tx2">
                    <a:lumMod val="50000"/>
                  </a:schemeClr>
                </a:solidFill>
              </a:rPr>
              <a:t>2019 Second International Conference on Advanced Computational and Communication Paradigms (ICACCP)</a:t>
            </a:r>
          </a:p>
        </p:txBody>
      </p:sp>
      <p:pic>
        <p:nvPicPr>
          <p:cNvPr id="10" name="Picture 9" descr="C:\Users\CHINMOY\Desktop\ICCIC\New-Manipal-Logo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05826" y="6324600"/>
            <a:ext cx="638174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8686800" y="95707"/>
            <a:ext cx="409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6</a:t>
            </a:r>
          </a:p>
        </p:txBody>
      </p:sp>
      <p:pic>
        <p:nvPicPr>
          <p:cNvPr id="12" name="Picture 11" descr="E:\ICACCP-2019\ICACCP Logos\ICACCP Final Centre-01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24600"/>
            <a:ext cx="609600" cy="52984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794D6D3-F913-4BA4-A9A8-0EE6C0E57F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8800" y="3657600"/>
            <a:ext cx="4121862" cy="2093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1431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80373"/>
            <a:ext cx="8001000" cy="1035343"/>
          </a:xfrm>
        </p:spPr>
        <p:txBody>
          <a:bodyPr>
            <a:normAutofit/>
          </a:bodyPr>
          <a:lstStyle/>
          <a:p>
            <a:pPr marL="514350" indent="-514350"/>
            <a:r>
              <a:rPr lang="en-US" sz="4000" b="1" dirty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Preprocessed Images</a:t>
            </a:r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324600"/>
            <a:ext cx="9144000" cy="533400"/>
          </a:xfr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en-IN" b="1" dirty="0">
                <a:solidFill>
                  <a:schemeClr val="tx2">
                    <a:lumMod val="50000"/>
                  </a:schemeClr>
                </a:solidFill>
              </a:rPr>
              <a:t>2019 Second International Conference on Advanced Computational and Communication Paradigms (ICACCP)</a:t>
            </a:r>
          </a:p>
        </p:txBody>
      </p:sp>
      <p:pic>
        <p:nvPicPr>
          <p:cNvPr id="10" name="Picture 9" descr="C:\Users\CHINMOY\Desktop\ICCIC\New-Manipal-Logo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05826" y="6324600"/>
            <a:ext cx="638174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8686800" y="95707"/>
            <a:ext cx="409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7</a:t>
            </a:r>
          </a:p>
        </p:txBody>
      </p:sp>
      <p:pic>
        <p:nvPicPr>
          <p:cNvPr id="12" name="Picture 11" descr="E:\ICACCP-2019\ICACCP Logos\ICACCP Final Centre-01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24600"/>
            <a:ext cx="609600" cy="52984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" name="Group 4"/>
          <p:cNvGrpSpPr/>
          <p:nvPr/>
        </p:nvGrpSpPr>
        <p:grpSpPr>
          <a:xfrm>
            <a:off x="1073003" y="1673041"/>
            <a:ext cx="6725126" cy="1876425"/>
            <a:chOff x="1368742" y="2481262"/>
            <a:chExt cx="6417945" cy="1876425"/>
          </a:xfrm>
        </p:grpSpPr>
        <p:pic>
          <p:nvPicPr>
            <p:cNvPr id="9" name="Picture 8"/>
            <p:cNvPicPr/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68742" y="2481262"/>
              <a:ext cx="1876425" cy="1876425"/>
            </a:xfrm>
            <a:prstGeom prst="rect">
              <a:avLst/>
            </a:prstGeom>
          </p:spPr>
        </p:pic>
        <p:pic>
          <p:nvPicPr>
            <p:cNvPr id="13" name="Picture 12"/>
            <p:cNvPicPr/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12167" y="2481262"/>
              <a:ext cx="1874520" cy="1874520"/>
            </a:xfrm>
            <a:prstGeom prst="rect">
              <a:avLst/>
            </a:prstGeom>
          </p:spPr>
        </p:pic>
        <p:pic>
          <p:nvPicPr>
            <p:cNvPr id="14" name="Picture 13"/>
            <p:cNvPicPr/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49027" y="2481262"/>
              <a:ext cx="1859280" cy="1859280"/>
            </a:xfrm>
            <a:prstGeom prst="rect">
              <a:avLst/>
            </a:prstGeom>
          </p:spPr>
        </p:pic>
      </p:grpSp>
      <p:grpSp>
        <p:nvGrpSpPr>
          <p:cNvPr id="6" name="Group 5"/>
          <p:cNvGrpSpPr/>
          <p:nvPr/>
        </p:nvGrpSpPr>
        <p:grpSpPr>
          <a:xfrm>
            <a:off x="1073003" y="3787465"/>
            <a:ext cx="6758940" cy="1950720"/>
            <a:chOff x="1143000" y="3723737"/>
            <a:chExt cx="6758940" cy="1950720"/>
          </a:xfrm>
        </p:grpSpPr>
        <p:pic>
          <p:nvPicPr>
            <p:cNvPr id="15" name="Picture 14"/>
            <p:cNvPicPr/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0" y="3723737"/>
              <a:ext cx="1950720" cy="1950720"/>
            </a:xfrm>
            <a:prstGeom prst="rect">
              <a:avLst/>
            </a:prstGeom>
          </p:spPr>
        </p:pic>
        <p:pic>
          <p:nvPicPr>
            <p:cNvPr id="16" name="Picture 15"/>
            <p:cNvPicPr/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66460" y="3723737"/>
              <a:ext cx="1935480" cy="1935480"/>
            </a:xfrm>
            <a:prstGeom prst="rect">
              <a:avLst/>
            </a:prstGeom>
          </p:spPr>
        </p:pic>
        <p:pic>
          <p:nvPicPr>
            <p:cNvPr id="17" name="Picture 16"/>
            <p:cNvPicPr/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89020" y="3738977"/>
              <a:ext cx="1935480" cy="19354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092486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明朝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1790</TotalTime>
  <Words>1051</Words>
  <Application>Microsoft Office PowerPoint</Application>
  <PresentationFormat>On-screen Show (4:3)</PresentationFormat>
  <Paragraphs>173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Times New Roman</vt:lpstr>
      <vt:lpstr>Wingdings</vt:lpstr>
      <vt:lpstr>Office Theme</vt:lpstr>
      <vt:lpstr>PowerPoint Presentation</vt:lpstr>
      <vt:lpstr>Paper Outline  </vt:lpstr>
      <vt:lpstr>Introduction</vt:lpstr>
      <vt:lpstr>Block Diagram of Proposed Method</vt:lpstr>
      <vt:lpstr>Dataset Description </vt:lpstr>
      <vt:lpstr>Data Pre-processing</vt:lpstr>
      <vt:lpstr>Data Pre-processing</vt:lpstr>
      <vt:lpstr>Data Pre-processing</vt:lpstr>
      <vt:lpstr>Preprocessed Images</vt:lpstr>
      <vt:lpstr>Proposed Methodology</vt:lpstr>
      <vt:lpstr>Block Diagrams</vt:lpstr>
      <vt:lpstr>Squeeze and Excitation block with ResNet</vt:lpstr>
      <vt:lpstr>Training of Model </vt:lpstr>
      <vt:lpstr>Training of Model </vt:lpstr>
      <vt:lpstr>Experimental Results</vt:lpstr>
      <vt:lpstr>Experimental Results</vt:lpstr>
      <vt:lpstr>Comparison of Proposed Method </vt:lpstr>
      <vt:lpstr>Conclusion</vt:lpstr>
      <vt:lpstr>Future Scope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Paper Title</dc:title>
  <dc:creator>Debanjan Konar</dc:creator>
  <cp:lastModifiedBy>Swati Kanchan</cp:lastModifiedBy>
  <cp:revision>124</cp:revision>
  <dcterms:created xsi:type="dcterms:W3CDTF">2015-11-18T04:42:35Z</dcterms:created>
  <dcterms:modified xsi:type="dcterms:W3CDTF">2019-02-26T11:01:11Z</dcterms:modified>
</cp:coreProperties>
</file>