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pos="196">
          <p15:clr>
            <a:srgbClr val="9AA0A6"/>
          </p15:clr>
        </p15:guide>
        <p15:guide id="4" orient="horz" pos="280">
          <p15:clr>
            <a:srgbClr val="9AA0A6"/>
          </p15:clr>
        </p15:guide>
        <p15:guide id="5" pos="5564">
          <p15:clr>
            <a:srgbClr val="9AA0A6"/>
          </p15:clr>
        </p15:guide>
        <p15:guide id="6" orient="horz" pos="28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96" orient="horz"/>
        <p:guide pos="2880"/>
        <p:guide pos="196"/>
        <p:guide pos="280" orient="horz"/>
        <p:guide pos="5564"/>
        <p:guide pos="287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d92042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d92042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2d5e2c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2d5e2c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2d5e2cc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2d5e2cc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f2d5e2cc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f2d5e2cc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f2d5e2cc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f2d5e2cc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f2d5e2cc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f2d5e2cc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f2d5e2c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f2d5e2c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f2d5e2cc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f2d5e2cc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2d5e2cc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2d5e2cc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3dea5b7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3dea5b7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2d5e2cc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f2d5e2cc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2d5e2cc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2d5e2cc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3dea5b7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3dea5b7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3dea5b7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3dea5b7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2d5e2cc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2d5e2cc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4c04254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4c04254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3dea5b79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3dea5b79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f2d5e2cc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f2d5e2cc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f2d5e2cc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f2d5e2cc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b1624a74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b1624a74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f2d5e2cc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f2d5e2cc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f2d5e2cc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f2d5e2cc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f2d5e2c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f2d5e2c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2d5e2cc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f2d5e2cc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f2d5e2cc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f2d5e2cc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f2d5e2cc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f2d5e2cc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2d5e2cc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f2d5e2cc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2d5e2ccc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2d5e2ccc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f2d5e2cc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f2d5e2cc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1624a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1624a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2d5e2cc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2d5e2cc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f2d5e2ccc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f2d5e2ccc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f2d5e2cc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f2d5e2cc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f2d5e2cc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f2d5e2cc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2d5e2cc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2d5e2cc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54a79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54a79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f2d5e2cc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f2d5e2cc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2d5e2cc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2d5e2cc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mputerhope.com/jargon/c/component.htm" TargetMode="External"/><Relationship Id="rId4" Type="http://schemas.openxmlformats.org/officeDocument/2006/relationships/hyperlink" Target="https://www.computerhope.com/jargon/r/redundan.htm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tlassian.com/de/software/jira" TargetMode="External"/><Relationship Id="rId4" Type="http://schemas.openxmlformats.org/officeDocument/2006/relationships/hyperlink" Target="https://www.atlassian.com/de/software/confluence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ages.github.com/" TargetMode="External"/><Relationship Id="rId4" Type="http://schemas.openxmlformats.org/officeDocument/2006/relationships/hyperlink" Target="https://about.gitlab.com/" TargetMode="External"/><Relationship Id="rId5" Type="http://schemas.openxmlformats.org/officeDocument/2006/relationships/hyperlink" Target="https://www.gitbook.com/" TargetMode="External"/><Relationship Id="rId6" Type="http://schemas.openxmlformats.org/officeDocument/2006/relationships/hyperlink" Target="https://gist.github.com/discover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markdownguide.org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blog.seibert-media.net/blog/2014/05/12/git-workflows-der-pull-request-workflow-teil-1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/ 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Versionsverwaltung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VersionControl (VCS)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Versionsverwaltungssyteme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786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Versionsverwaltungssteme  - </a:t>
            </a:r>
            <a:r>
              <a:rPr b="1" lang="de" sz="2400">
                <a:solidFill>
                  <a:srgbClr val="4E443C"/>
                </a:solidFill>
                <a:highlight>
                  <a:srgbClr val="FCFCFA"/>
                </a:highlight>
              </a:rPr>
              <a:t>V</a:t>
            </a: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ersion</a:t>
            </a:r>
            <a:r>
              <a:rPr b="1" lang="de" sz="2400">
                <a:solidFill>
                  <a:srgbClr val="4E443C"/>
                </a:solidFill>
                <a:highlight>
                  <a:srgbClr val="FCFCFA"/>
                </a:highlight>
              </a:rPr>
              <a:t>C</a:t>
            </a: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ontrol</a:t>
            </a:r>
            <a:r>
              <a:rPr b="1" lang="de" sz="2400">
                <a:solidFill>
                  <a:srgbClr val="4E443C"/>
                </a:solidFill>
                <a:highlight>
                  <a:srgbClr val="FCFCFA"/>
                </a:highlight>
              </a:rPr>
              <a:t>S</a:t>
            </a: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ystems (VCS) </a:t>
            </a:r>
            <a:b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</a:br>
            <a:r>
              <a:rPr lang="de" sz="2400">
                <a:solidFill>
                  <a:srgbClr val="4E443C"/>
                </a:solidFill>
                <a:highlight>
                  <a:srgbClr val="00FF00"/>
                </a:highlight>
              </a:rPr>
              <a:t>protokollieren Änderungen</a:t>
            </a: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 an einer Datei oder </a:t>
            </a:r>
            <a:b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</a:b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einer Anzahl von Dateien über die Zeit hinweg, </a:t>
            </a:r>
            <a:b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</a:b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so dass man zu</a:t>
            </a:r>
            <a:r>
              <a:rPr lang="de" sz="2400">
                <a:solidFill>
                  <a:srgbClr val="4E443C"/>
                </a:solidFill>
                <a:highlight>
                  <a:srgbClr val="00FF00"/>
                </a:highlight>
              </a:rPr>
              <a:t> jedem Zeitpunkt</a:t>
            </a: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 auf Versionen und Änderungen zugreifen kann.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Versionsverwaltung, lokal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 … nach dem Prinzip, dass er für jede Änderung einen Patch (d.h. eine Kodierung der Unterschiede, die eine Änderung an einer oder mehreren Dateien umfasst) in  …  in einer Datei (Datenbank) auf der Festplatte speichert.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125" y="1152475"/>
            <a:ext cx="38100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Versionsverwaltung, zentralisiert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Char char="●"/>
            </a:pP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Das nächste Problem, … bestand in der Zusammenarbeit mit anderen</a:t>
            </a:r>
            <a:endParaRPr sz="12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Char char="●"/>
            </a:pP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Änderungen an dem gleichen Projekt mussten auf verschiedenen Computern, möglicherweise verschiedenen Betriebssystemen vorgenommen werden können. → Zentralisierte Versionskontrollsysteme (CVCS) Diese Systeme, beispielsweise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CVS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,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Subversion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 und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Perforce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, basieren auf einem zentralen Server, der alle versionierten Dateien verwaltet. </a:t>
            </a:r>
            <a:endParaRPr sz="12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Char char="●"/>
            </a:pP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Wer an diesen Dateien arbeiten will, kann sie von diesem Server abholen („check out“ xxx), auf seinem eigenen Computer bearbeiten und dann wieder auf dem Server abliefern. </a:t>
            </a:r>
            <a:endParaRPr sz="12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Char char="●"/>
            </a:pP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Diese Art von System war über viele Jahre hinweg der Standard für Versionskontrollsysteme </a:t>
            </a:r>
            <a:endParaRPr sz="12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Char char="●"/>
            </a:pP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Nachteil: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SPOF!</a:t>
            </a:r>
            <a:endParaRPr b="1" sz="120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725" y="1357300"/>
            <a:ext cx="3835150" cy="30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SPOF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Char char="●"/>
            </a:pPr>
            <a:r>
              <a:rPr lang="de" sz="14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de" sz="14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single point of failure</a:t>
            </a:r>
            <a:r>
              <a:rPr lang="de" sz="14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also known as </a:t>
            </a:r>
            <a:r>
              <a:rPr b="1" lang="de" sz="14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SPOF</a:t>
            </a:r>
            <a:r>
              <a:rPr lang="de" sz="14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is any </a:t>
            </a:r>
            <a:r>
              <a:rPr lang="de" sz="145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</a:t>
            </a:r>
            <a:r>
              <a:rPr lang="de" sz="14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a system that causes the whole system to stop working if it fails. When designing reliable systems, SPOFs can be avoided by implementing </a:t>
            </a:r>
            <a:r>
              <a:rPr lang="de" sz="1450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redundant</a:t>
            </a:r>
            <a:r>
              <a:rPr lang="de" sz="1450">
                <a:solidFill>
                  <a:srgbClr val="45454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components and replicating critical parts of the system.</a:t>
            </a:r>
            <a:endParaRPr b="1" sz="105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7775" y="1581150"/>
            <a:ext cx="28575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Versionsverwaltung, dezentralisiert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Font typeface="Georgia"/>
              <a:buChar char="●"/>
            </a:pP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In einem DVCS (wie z.B.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Git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, Mercurial) erhalten Anwender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nicht einfach den jeweils letzten Snapshot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 des Projektes von einem Server: sie erhalten 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stattdessen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eine vollständige Kopie des Repositories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. </a:t>
            </a:r>
            <a:endParaRPr sz="12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200"/>
              <a:buChar char="●"/>
            </a:pP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Auf diese Weise kann, wenn ein Server beschädigt wird, jedes beliebige </a:t>
            </a:r>
            <a:r>
              <a:rPr b="1" lang="de" sz="1200">
                <a:solidFill>
                  <a:srgbClr val="4E443C"/>
                </a:solidFill>
                <a:highlight>
                  <a:srgbClr val="FCFCFA"/>
                </a:highlight>
              </a:rPr>
              <a:t>Repository</a:t>
            </a:r>
            <a:r>
              <a:rPr lang="de" sz="1200">
                <a:solidFill>
                  <a:srgbClr val="4E443C"/>
                </a:solidFill>
                <a:highlight>
                  <a:srgbClr val="FCFCFA"/>
                </a:highlight>
              </a:rPr>
              <a:t> von jedem beliebigen Rechner zurück kopiert werden und der Server so wieder hergestellt werden.</a:t>
            </a:r>
            <a:endParaRPr sz="12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300" y="1152475"/>
            <a:ext cx="33934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- Geschichte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Erste Version 2005 / Linus Torvalds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Werkzeug für die Kernelentwicklung von 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Ziele waren: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5275" lvl="0" marL="6985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Arial"/>
              <a:buChar char="●"/>
            </a:pP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Geschwindigkeit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295275" lvl="0" marL="6985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Arial"/>
              <a:buChar char="●"/>
            </a:pP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Einfaches Design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295275" lvl="0" marL="6985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Georgia"/>
              <a:buChar char="●"/>
            </a:pP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Gute Unterstützung von nicht-linearer Entwicklung </a:t>
            </a:r>
            <a:b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</a:b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(tausende paralleler </a:t>
            </a:r>
            <a:r>
              <a:rPr b="1" lang="de" sz="1050">
                <a:solidFill>
                  <a:srgbClr val="4E443C"/>
                </a:solidFill>
                <a:highlight>
                  <a:srgbClr val="FCFCFA"/>
                </a:highlight>
              </a:rPr>
              <a:t>Branches</a:t>
            </a: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, d.h. verschiedener Verzweigungen der Versionen)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295275" lvl="0" marL="6985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Arial"/>
              <a:buChar char="●"/>
            </a:pP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Vollständig verteilt</a:t>
            </a:r>
            <a:endParaRPr sz="105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295275" lvl="0" marL="69850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1050"/>
              <a:buFont typeface="Arial"/>
              <a:buChar char="●"/>
            </a:pPr>
            <a:r>
              <a:rPr lang="de" sz="1050">
                <a:solidFill>
                  <a:srgbClr val="4E443C"/>
                </a:solidFill>
                <a:highlight>
                  <a:srgbClr val="FCFCFA"/>
                </a:highlight>
              </a:rPr>
              <a:t>Fähig, große Projekte wie z.B. den Linux Kernel effektiv zu verwalten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3218850" y="986325"/>
            <a:ext cx="2706300" cy="12096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Verwaltungssoftware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940825" y="3385050"/>
            <a:ext cx="2134800" cy="954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Installation, lokal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3473425" y="3385050"/>
            <a:ext cx="2134800" cy="954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Installation, Server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6056275" y="3385050"/>
            <a:ext cx="2134800" cy="9540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 -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GitHub</a:t>
            </a:r>
            <a:r>
              <a:rPr lang="de"/>
              <a:t> : </a:t>
            </a:r>
            <a:r>
              <a:rPr b="1" lang="de"/>
              <a:t>SaaS</a:t>
            </a:r>
            <a:endParaRPr b="1"/>
          </a:p>
        </p:txBody>
      </p:sp>
      <p:sp>
        <p:nvSpPr>
          <p:cNvPr id="161" name="Google Shape;161;p28"/>
          <p:cNvSpPr/>
          <p:nvPr/>
        </p:nvSpPr>
        <p:spPr>
          <a:xfrm rot="2700000">
            <a:off x="2403491" y="2228330"/>
            <a:ext cx="546028" cy="11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4298850" y="2329836"/>
            <a:ext cx="546300" cy="92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 rot="-2700000">
            <a:off x="6194486" y="2228333"/>
            <a:ext cx="546028" cy="11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- SaaS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SaaS 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Software as a Service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Videos?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YouTube</a:t>
            </a:r>
            <a:r>
              <a:rPr lang="de"/>
              <a:t> / </a:t>
            </a:r>
            <a:r>
              <a:rPr b="1" lang="de"/>
              <a:t>Vimeo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Bilder/Fotos?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Instagram</a:t>
            </a:r>
            <a:r>
              <a:rPr lang="de"/>
              <a:t> (IG)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Sound/Audio?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SoundCloud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Programmcode?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de"/>
              <a:t>GitHub</a:t>
            </a:r>
            <a:r>
              <a:rPr lang="de"/>
              <a:t> / </a:t>
            </a:r>
            <a:r>
              <a:rPr b="1" lang="de"/>
              <a:t>BitBucket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836" y="783865"/>
            <a:ext cx="4740324" cy="24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261600" y="3796300"/>
            <a:ext cx="8520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world's leading software development platform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vs. Bitbucket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49" y="1969996"/>
            <a:ext cx="2753025" cy="144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261600" y="3796300"/>
            <a:ext cx="8520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549" y="1930675"/>
            <a:ext cx="16002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/>
          <p:nvPr/>
        </p:nvSpPr>
        <p:spPr>
          <a:xfrm>
            <a:off x="4090075" y="2477600"/>
            <a:ext cx="1528800" cy="508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Zunächst : ein Blick in die Praxis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68600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250" y="1077987"/>
            <a:ext cx="5237500" cy="363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39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 vs. Bitbucket</a:t>
            </a:r>
            <a:endParaRPr/>
          </a:p>
        </p:txBody>
      </p:sp>
      <p:sp>
        <p:nvSpPr>
          <p:cNvPr id="191" name="Google Shape;191;p32"/>
          <p:cNvSpPr txBox="1"/>
          <p:nvPr/>
        </p:nvSpPr>
        <p:spPr>
          <a:xfrm>
            <a:off x="1699975" y="3644750"/>
            <a:ext cx="6517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VS Code        		   						Jira / Confluence</a:t>
            </a:r>
            <a:endParaRPr b="1"/>
          </a:p>
        </p:txBody>
      </p:sp>
      <p:sp>
        <p:nvSpPr>
          <p:cNvPr id="192" name="Google Shape;192;p32"/>
          <p:cNvSpPr/>
          <p:nvPr/>
        </p:nvSpPr>
        <p:spPr>
          <a:xfrm>
            <a:off x="4090075" y="2427925"/>
            <a:ext cx="1528800" cy="508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700" y="1834600"/>
            <a:ext cx="28003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8550" y="1939375"/>
            <a:ext cx="2590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Atlassian</a:t>
            </a:r>
            <a:endParaRPr/>
          </a:p>
        </p:txBody>
      </p:sp>
      <p:sp>
        <p:nvSpPr>
          <p:cNvPr id="200" name="Google Shape;200;p33"/>
          <p:cNvSpPr txBox="1"/>
          <p:nvPr/>
        </p:nvSpPr>
        <p:spPr>
          <a:xfrm>
            <a:off x="261600" y="3796300"/>
            <a:ext cx="85206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https://www.atlassian.com/de/software/jira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u="sng">
                <a:solidFill>
                  <a:schemeClr val="hlink"/>
                </a:solidFill>
                <a:hlinkClick r:id="rId4"/>
              </a:rPr>
              <a:t>https://www.atlassian.com/de/software/confluence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0800" y="1360850"/>
            <a:ext cx="2076025" cy="12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9438" y="2498925"/>
            <a:ext cx="3284915" cy="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</a:t>
            </a:r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github.com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Bitte legen Sie sich einen Account an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Danach bitte einloggen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</a:t>
            </a:r>
            <a:r>
              <a:rPr lang="de"/>
              <a:t>   </a:t>
            </a:r>
            <a:endParaRPr/>
          </a:p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GitHub</a:t>
            </a:r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311700" y="1017725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/>
              <a:t>github.com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>
                <a:uFill>
                  <a:noFill/>
                </a:uFill>
                <a:hlinkClick r:id="rId3"/>
              </a:rPr>
              <a:t>https://pages.github.com/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>
                <a:uFill>
                  <a:noFill/>
                </a:uFill>
                <a:hlinkClick r:id="rId4"/>
              </a:rPr>
              <a:t>https://about.gitlab.com/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>
                <a:uFill>
                  <a:noFill/>
                </a:uFill>
                <a:hlinkClick r:id="rId5"/>
              </a:rPr>
              <a:t>https://www.gitbook.com/</a:t>
            </a:r>
            <a:endParaRPr sz="2400"/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>
                <a:uFill>
                  <a:noFill/>
                </a:uFill>
                <a:hlinkClick r:id="rId6"/>
              </a:rPr>
              <a:t>https://gist.github.com/discover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Neues Repository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Readme.md anlegen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*.md ???       </a:t>
            </a:r>
            <a:r>
              <a:rPr lang="de" sz="1100" u="sng">
                <a:solidFill>
                  <a:schemeClr val="hlink"/>
                </a:solidFill>
                <a:hlinkClick r:id="rId3"/>
              </a:rPr>
              <a:t>https://www.markdownguide.org/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sp>
        <p:nvSpPr>
          <p:cNvPr id="227" name="Google Shape;227;p37"/>
          <p:cNvSpPr/>
          <p:nvPr/>
        </p:nvSpPr>
        <p:spPr>
          <a:xfrm>
            <a:off x="1399225" y="2228075"/>
            <a:ext cx="2673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Git</a:t>
            </a:r>
            <a:r>
              <a:rPr lang="de"/>
              <a:t>, Begriffe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2400"/>
              <a:buChar char="●"/>
            </a:pP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Repository</a:t>
            </a:r>
            <a:endParaRPr sz="24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2400"/>
              <a:buChar char="●"/>
            </a:pP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Commit</a:t>
            </a:r>
            <a:endParaRPr sz="2400">
              <a:solidFill>
                <a:srgbClr val="4E443C"/>
              </a:solidFill>
              <a:highlight>
                <a:srgbClr val="FCFCFA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E443C"/>
              </a:buClr>
              <a:buSzPts val="2400"/>
              <a:buChar char="●"/>
            </a:pPr>
            <a:r>
              <a:rPr lang="de" sz="2400">
                <a:solidFill>
                  <a:srgbClr val="4E443C"/>
                </a:solidFill>
                <a:highlight>
                  <a:srgbClr val="FCFCFA"/>
                </a:highlight>
              </a:rPr>
              <a:t>hash</a:t>
            </a:r>
            <a:endParaRPr sz="2400">
              <a:solidFill>
                <a:srgbClr val="4E443C"/>
              </a:solidFill>
              <a:highlight>
                <a:srgbClr val="FCFCFA"/>
              </a:highlight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25" y="1043163"/>
            <a:ext cx="3951100" cy="36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Gedicht - commit 1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Farbpalette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Sind alles tolle Farben.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00FF00"/>
                </a:highlight>
              </a:rPr>
              <a:t>→ </a:t>
            </a:r>
            <a:r>
              <a:rPr b="1" lang="de">
                <a:highlight>
                  <a:srgbClr val="00FF00"/>
                </a:highlight>
              </a:rPr>
              <a:t>commit to master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Gedicht - commit 2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Farbpalette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Gelb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Sind alles tolle Farben.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00FF00"/>
                </a:highlight>
              </a:rPr>
              <a:t>→ </a:t>
            </a:r>
            <a:r>
              <a:rPr b="1" lang="de">
                <a:highlight>
                  <a:srgbClr val="00FF00"/>
                </a:highlight>
              </a:rPr>
              <a:t>commit to master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sp>
        <p:nvSpPr>
          <p:cNvPr id="247" name="Google Shape;247;p40"/>
          <p:cNvSpPr/>
          <p:nvPr/>
        </p:nvSpPr>
        <p:spPr>
          <a:xfrm>
            <a:off x="1411100" y="2730500"/>
            <a:ext cx="2314200" cy="42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Neu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Gedicht - commit 3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Farbpalette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Gelb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Magenta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Sind alles tolle Farben.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00FF00"/>
                </a:highlight>
              </a:rPr>
              <a:t>→ </a:t>
            </a:r>
            <a:r>
              <a:rPr b="1" lang="de">
                <a:highlight>
                  <a:srgbClr val="00FF00"/>
                </a:highlight>
              </a:rPr>
              <a:t>commit to master</a:t>
            </a:r>
            <a:endParaRPr b="1"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1411100" y="3069175"/>
            <a:ext cx="2314200" cy="42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Neu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Stellenangebote: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Quelle: indeed.de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00" y="1457325"/>
            <a:ext cx="73437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 - Network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388" y="1652588"/>
            <a:ext cx="33623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Gedicht IV - variante 1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Farbpalette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Hellgrün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Dunkelgrün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Gelb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Magenta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Sind alles tolle Farben.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00FF00"/>
                </a:highlight>
              </a:rPr>
              <a:t>→ </a:t>
            </a:r>
            <a:r>
              <a:rPr b="1" lang="de">
                <a:highlight>
                  <a:srgbClr val="00FF00"/>
                </a:highlight>
              </a:rPr>
              <a:t>c</a:t>
            </a:r>
            <a:r>
              <a:rPr b="1" lang="de">
                <a:highlight>
                  <a:srgbClr val="00FF00"/>
                </a:highlight>
              </a:rPr>
              <a:t>ommit to variante_1</a:t>
            </a:r>
            <a:endParaRPr b="1"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268" name="Google Shape;268;p43"/>
          <p:cNvSpPr/>
          <p:nvPr/>
        </p:nvSpPr>
        <p:spPr>
          <a:xfrm>
            <a:off x="1841475" y="2571750"/>
            <a:ext cx="2314200" cy="42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Neu</a:t>
            </a:r>
            <a:endParaRPr/>
          </a:p>
        </p:txBody>
      </p:sp>
      <p:sp>
        <p:nvSpPr>
          <p:cNvPr id="269" name="Google Shape;269;p43"/>
          <p:cNvSpPr/>
          <p:nvPr/>
        </p:nvSpPr>
        <p:spPr>
          <a:xfrm>
            <a:off x="311700" y="2521975"/>
            <a:ext cx="1410000" cy="677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Gedicht IV - variante 2</a:t>
            </a:r>
            <a:endParaRPr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Farbpalette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Hellblau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Dunkelblau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Gelb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Magenta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Sind alles tolle Farben.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00FF00"/>
                </a:highlight>
              </a:rPr>
              <a:t>→ </a:t>
            </a:r>
            <a:r>
              <a:rPr b="1" lang="de">
                <a:highlight>
                  <a:srgbClr val="00FF00"/>
                </a:highlight>
              </a:rPr>
              <a:t>commit to variante_2</a:t>
            </a:r>
            <a:endParaRPr b="1" sz="11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276" name="Google Shape;276;p44"/>
          <p:cNvSpPr/>
          <p:nvPr/>
        </p:nvSpPr>
        <p:spPr>
          <a:xfrm>
            <a:off x="1948400" y="2969875"/>
            <a:ext cx="2314200" cy="423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Neu</a:t>
            </a:r>
            <a:endParaRPr/>
          </a:p>
        </p:txBody>
      </p:sp>
      <p:sp>
        <p:nvSpPr>
          <p:cNvPr id="277" name="Google Shape;277;p44"/>
          <p:cNvSpPr/>
          <p:nvPr/>
        </p:nvSpPr>
        <p:spPr>
          <a:xfrm>
            <a:off x="204750" y="2842825"/>
            <a:ext cx="1410000" cy="677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93C47D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 - Network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125" y="1507238"/>
            <a:ext cx="38481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Gedicht  - check: variante 1 ist super!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Farbpalette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Grün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Hellblau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Dunkelblau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Gelb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Magenta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Sind alles tolle Farben.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highlight>
                  <a:srgbClr val="00FF00"/>
                </a:highlight>
              </a:rPr>
              <a:t>→ </a:t>
            </a:r>
            <a:r>
              <a:rPr b="1" lang="de">
                <a:highlight>
                  <a:srgbClr val="00FF00"/>
                </a:highlight>
              </a:rPr>
              <a:t>merge branch into master</a:t>
            </a:r>
            <a:endParaRPr b="1"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Pull Request</a:t>
            </a:r>
            <a:endParaRPr/>
          </a:p>
        </p:txBody>
      </p:sp>
      <p:sp>
        <p:nvSpPr>
          <p:cNvPr id="296" name="Google Shape;29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650" y="1152475"/>
            <a:ext cx="423144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Pull Request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Google: What is a pull request?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 u="sng">
                <a:solidFill>
                  <a:schemeClr val="hlink"/>
                </a:solidFill>
                <a:hlinkClick r:id="rId3"/>
              </a:rPr>
              <a:t>https://blog.seibert-media.net/blog/2014/05/12/git-workflows-der-pull-request-workflow-teil-1/</a:t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2691500" y="1639850"/>
            <a:ext cx="436800" cy="418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Merge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025" y="1152475"/>
            <a:ext cx="4481959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 - Network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00FF00"/>
              </a:highlight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812" y="1765800"/>
            <a:ext cx="3508375" cy="23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Stellenangebote: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Quelle: indeed.de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1562100"/>
            <a:ext cx="65246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Stellenangebote: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Quelle: indeed.de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1784625"/>
            <a:ext cx="684847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Versionierung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834125"/>
            <a:ext cx="8520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Versionsverwaltung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VersionControl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Picasso, Stier. 1946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68600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11" y="1268600"/>
            <a:ext cx="5896575" cy="38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Der Ist-Zustand: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13" y="1386025"/>
            <a:ext cx="269557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2983075"/>
            <a:ext cx="85206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Protokollierung der Zuständigkeit schwierig (Wer hat etwas geändert?)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Keine genaue History ( Wann wurde etwas geändert?)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Manchmal ist es hilfreich, Entwicklungswege zu nachvollziehen zu können,</a:t>
            </a:r>
            <a:br>
              <a:rPr lang="de"/>
            </a:br>
            <a:r>
              <a:rPr lang="de"/>
              <a:t>nicht nur das Endergebnis.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Der Ist-Zustand: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68600"/>
            <a:ext cx="8520600" cy="3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076" y="1268601"/>
            <a:ext cx="3333841" cy="33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