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5"/>
    <p:restoredTop sz="94679"/>
  </p:normalViewPr>
  <p:slideViewPr>
    <p:cSldViewPr snapToGrid="0" snapToObjects="1">
      <p:cViewPr>
        <p:scale>
          <a:sx n="110" d="100"/>
          <a:sy n="11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7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0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97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60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39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0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31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90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067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93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1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5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10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1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02.03.22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Wrap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b="1" dirty="0"/>
              <a:t> </a:t>
            </a:r>
            <a:r>
              <a:rPr lang="de-DE" sz="3000" dirty="0" err="1"/>
              <a:t>interim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 err="1"/>
              <a:t>decomposing</a:t>
            </a:r>
            <a:r>
              <a:rPr lang="de-DE" sz="3000" b="1" dirty="0"/>
              <a:t> </a:t>
            </a:r>
            <a:r>
              <a:rPr lang="de-DE" sz="3000" b="1" dirty="0" err="1"/>
              <a:t>timeseries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 err="1"/>
              <a:t>ESN_wrapUP_decomosition_and_DeepESN</a:t>
            </a:r>
            <a:r>
              <a:rPr lang="de-DE" sz="2400" i="1" dirty="0" err="1"/>
              <a:t>.ipynb</a:t>
            </a:r>
            <a:endParaRPr lang="de-DE" sz="2400" i="1" dirty="0"/>
          </a:p>
          <a:p>
            <a:r>
              <a:rPr lang="de-DE" sz="2400" b="1" i="1" dirty="0"/>
              <a:t>ESN_exp01 </a:t>
            </a:r>
            <a:r>
              <a:rPr lang="de-DE" sz="2400" i="1" dirty="0"/>
              <a:t>.. </a:t>
            </a:r>
            <a:r>
              <a:rPr lang="de-DE" sz="2400" b="1" i="1" dirty="0"/>
              <a:t>05</a:t>
            </a:r>
            <a:r>
              <a:rPr lang="de-DE" sz="2400" i="1" dirty="0"/>
              <a:t>.ipynb</a:t>
            </a:r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Augmented Dickey-Fuller Test </a:t>
            </a:r>
            <a:r>
              <a:rPr lang="de-DE" sz="2400" dirty="0" err="1"/>
              <a:t>(ADFT)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3C5AA-9756-DB45-803E-65F1054F2B0F}"/>
              </a:ext>
            </a:extLst>
          </p:cNvPr>
          <p:cNvSpPr txBox="1"/>
          <p:nvPr/>
        </p:nvSpPr>
        <p:spPr>
          <a:xfrm>
            <a:off x="365769" y="1316182"/>
            <a:ext cx="11687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Statistical test</a:t>
            </a:r>
            <a:r>
              <a:rPr lang="de-DE" sz="2000" dirty="0"/>
              <a:t>, called „</a:t>
            </a:r>
            <a:r>
              <a:rPr lang="de-DE" sz="2000" b="1" dirty="0"/>
              <a:t>unit root</a:t>
            </a:r>
            <a:r>
              <a:rPr lang="de-DE" sz="2000" dirty="0"/>
              <a:t>“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Determines, how strongly a </a:t>
            </a:r>
            <a:r>
              <a:rPr lang="de-DE" sz="2000" b="1" dirty="0"/>
              <a:t>timeseries is</a:t>
            </a:r>
            <a:r>
              <a:rPr lang="de-DE" sz="2000" dirty="0"/>
              <a:t> </a:t>
            </a:r>
            <a:r>
              <a:rPr lang="de-DE" sz="2000" b="1" dirty="0"/>
              <a:t>defined by a trend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Uses an </a:t>
            </a:r>
            <a:r>
              <a:rPr lang="de-DE" sz="2000" b="1" dirty="0"/>
              <a:t>autoregressive model</a:t>
            </a:r>
            <a:r>
              <a:rPr lang="de-DE" sz="2000" dirty="0"/>
              <a:t>, optimizes information criterion across multiple different lag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Null Hypothesis </a:t>
            </a:r>
            <a:r>
              <a:rPr lang="de-DE" sz="2000" dirty="0"/>
              <a:t>(H0): Timeseries has unit root, meaning it is </a:t>
            </a:r>
            <a:r>
              <a:rPr lang="de-DE" sz="2000" b="1" dirty="0"/>
              <a:t>non-stationary</a:t>
            </a:r>
            <a:r>
              <a:rPr lang="de-DE" sz="2000" dirty="0"/>
              <a:t>, has time dependent structure.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000" dirty="0"/>
              <a:t>Choose </a:t>
            </a:r>
            <a:r>
              <a:rPr lang="de-DE" sz="2000" b="1" dirty="0"/>
              <a:t>confidence level</a:t>
            </a:r>
            <a:r>
              <a:rPr lang="de-DE" sz="2000" dirty="0"/>
              <a:t>, e.g. 5%.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000" b="1" dirty="0"/>
              <a:t>p-value</a:t>
            </a:r>
            <a:r>
              <a:rPr lang="de-DE" sz="2000" dirty="0"/>
              <a:t> &lt; 0.05	</a:t>
            </a:r>
            <a:r>
              <a:rPr lang="de-DE" sz="2000" dirty="0">
                <a:sym typeface="Wingdings" pitchFamily="2" charset="2"/>
              </a:rPr>
              <a:t> reject H0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CACDF9-3621-7243-9DE6-DC86C7A8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522230"/>
            <a:ext cx="12014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Augmented Dickey-Fuller Test </a:t>
            </a:r>
            <a:r>
              <a:rPr lang="de-DE" sz="2400" dirty="0" err="1"/>
              <a:t>(ADFT)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D172A-D112-F044-A19B-D501B2BF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" y="1106964"/>
            <a:ext cx="9373529" cy="40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AC9686-A499-D647-9BC0-EC2FB383F96A}"/>
              </a:ext>
            </a:extLst>
          </p:cNvPr>
          <p:cNvSpPr/>
          <p:nvPr/>
        </p:nvSpPr>
        <p:spPr>
          <a:xfrm>
            <a:off x="2999679" y="3178098"/>
            <a:ext cx="2274848" cy="1739589"/>
          </a:xfrm>
          <a:prstGeom prst="ellipse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BCBC55-6BBE-0845-9FF8-A4D0C31E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122" y="3624146"/>
            <a:ext cx="345440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BE9BC9-50C3-AB40-826C-E03E43C99755}"/>
              </a:ext>
            </a:extLst>
          </p:cNvPr>
          <p:cNvSpPr txBox="1"/>
          <p:nvPr/>
        </p:nvSpPr>
        <p:spPr>
          <a:xfrm>
            <a:off x="215916" y="5505111"/>
            <a:ext cx="697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000" dirty="0">
                <a:sym typeface="Wingdings" pitchFamily="2" charset="2"/>
              </a:rPr>
              <a:t> ADFT indicates </a:t>
            </a:r>
            <a:r>
              <a:rPr lang="de-DE" sz="2000" b="1" dirty="0">
                <a:sym typeface="Wingdings" pitchFamily="2" charset="2"/>
              </a:rPr>
              <a:t>SP500_rel_chg</a:t>
            </a:r>
            <a:r>
              <a:rPr lang="de-DE" sz="2000" dirty="0">
                <a:sym typeface="Wingdings" pitchFamily="2" charset="2"/>
              </a:rPr>
              <a:t> to be </a:t>
            </a:r>
            <a:r>
              <a:rPr lang="de-DE" sz="2000" b="1" dirty="0">
                <a:sym typeface="Wingdings" pitchFamily="2" charset="2"/>
              </a:rPr>
              <a:t>stationary</a:t>
            </a:r>
            <a:r>
              <a:rPr lang="de-DE" sz="2000" dirty="0">
                <a:sym typeface="Wingdings" pitchFamily="2" charset="2"/>
              </a:rPr>
              <a:t>, at least in terms of having „</a:t>
            </a:r>
            <a:r>
              <a:rPr lang="de-DE" sz="2000" b="1" dirty="0">
                <a:sym typeface="Wingdings" pitchFamily="2" charset="2"/>
              </a:rPr>
              <a:t>no trend</a:t>
            </a:r>
            <a:r>
              <a:rPr lang="de-DE" sz="2000" dirty="0">
                <a:sym typeface="Wingdings" pitchFamily="2" charset="2"/>
              </a:rPr>
              <a:t>“.</a:t>
            </a:r>
          </a:p>
          <a:p>
            <a:pPr lvl="1"/>
            <a:r>
              <a:rPr lang="de-DE" sz="2000" dirty="0">
                <a:sym typeface="Wingdings" pitchFamily="2" charset="2"/>
              </a:rPr>
              <a:t>However, still non-stationary, since </a:t>
            </a:r>
            <a:r>
              <a:rPr lang="de-DE" sz="2000" b="1" dirty="0">
                <a:sym typeface="Wingdings" pitchFamily="2" charset="2"/>
              </a:rPr>
              <a:t>variance</a:t>
            </a:r>
            <a:r>
              <a:rPr lang="de-DE" sz="2000" dirty="0">
                <a:sym typeface="Wingdings" pitchFamily="2" charset="2"/>
              </a:rPr>
              <a:t> varies over time!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2158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Additive decomposition of timeseries</a:t>
            </a:r>
            <a:endParaRPr lang="de-DE" sz="2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A6A5D8-D024-D349-A7D8-21266399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7" y="1454953"/>
            <a:ext cx="11328400" cy="2794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89E46E-4365-334F-BDDC-78681DD4F8D0}"/>
              </a:ext>
            </a:extLst>
          </p:cNvPr>
          <p:cNvSpPr/>
          <p:nvPr/>
        </p:nvSpPr>
        <p:spPr>
          <a:xfrm>
            <a:off x="3902927" y="2207941"/>
            <a:ext cx="4137102" cy="1059366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5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Additive decomposition: </a:t>
            </a:r>
            <a:r>
              <a:rPr lang="de-DE" sz="2400" b="1" dirty="0" err="1"/>
              <a:t>SP500</a:t>
            </a:r>
          </a:p>
          <a:p>
            <a:r>
              <a:rPr lang="de-DE" sz="2000" dirty="0" err="1"/>
              <a:t>(scaled absolute values)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868CD5-1725-FC4D-98D3-96884D2E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75" y="-34723"/>
            <a:ext cx="716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A87972-F874-0041-AEDE-A55D1C338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33" y="1240106"/>
            <a:ext cx="2476500" cy="35433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AA23B28-D537-3D43-B5FA-16F5534CD6F2}"/>
              </a:ext>
            </a:extLst>
          </p:cNvPr>
          <p:cNvSpPr txBox="1"/>
          <p:nvPr/>
        </p:nvSpPr>
        <p:spPr>
          <a:xfrm>
            <a:off x="365769" y="5062669"/>
            <a:ext cx="4403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Got smoothing parameters (alpha, gamma) and cycle length (s) from </a:t>
            </a:r>
            <a:r>
              <a:rPr lang="de-DE" sz="2000" b="1" dirty="0"/>
              <a:t>gridsearch optimization</a:t>
            </a:r>
            <a:r>
              <a:rPr lang="de-DE" sz="2000" dirty="0"/>
              <a:t>, searching lowest p-values for S and R:</a:t>
            </a:r>
          </a:p>
          <a:p>
            <a:r>
              <a:rPr lang="de-DE" sz="2000" dirty="0"/>
              <a:t>alpha = gamma = 0.01, s = 126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57C701-2723-1842-B2B3-91C3BAFEF2E1}"/>
              </a:ext>
            </a:extLst>
          </p:cNvPr>
          <p:cNvSpPr txBox="1"/>
          <p:nvPr/>
        </p:nvSpPr>
        <p:spPr>
          <a:xfrm>
            <a:off x="6096000" y="3692324"/>
            <a:ext cx="19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  <a:sym typeface="Wingdings" pitchFamily="2" charset="2"/>
              </a:rPr>
              <a:t> Artefact!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1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Additive decomposition: </a:t>
            </a:r>
            <a:r>
              <a:rPr lang="de-DE" sz="2400" b="1" dirty="0" err="1"/>
              <a:t>SP500</a:t>
            </a:r>
          </a:p>
          <a:p>
            <a:r>
              <a:rPr lang="de-DE" sz="2000" dirty="0" err="1"/>
              <a:t>(scaled absolute values)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A23B28-D537-3D43-B5FA-16F5534CD6F2}"/>
              </a:ext>
            </a:extLst>
          </p:cNvPr>
          <p:cNvSpPr txBox="1"/>
          <p:nvPr/>
        </p:nvSpPr>
        <p:spPr>
          <a:xfrm>
            <a:off x="365768" y="1358770"/>
            <a:ext cx="7528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Find </a:t>
            </a:r>
            <a:r>
              <a:rPr lang="de-DE" sz="2000" b="1" dirty="0"/>
              <a:t>original series</a:t>
            </a:r>
            <a:r>
              <a:rPr lang="de-DE" sz="2000" dirty="0"/>
              <a:t> and </a:t>
            </a:r>
            <a:r>
              <a:rPr lang="de-DE" sz="2000" b="1" dirty="0"/>
              <a:t>trend L</a:t>
            </a:r>
            <a:r>
              <a:rPr lang="de-DE" sz="2000" dirty="0"/>
              <a:t> with </a:t>
            </a:r>
            <a:r>
              <a:rPr lang="de-DE" sz="2000" b="1" dirty="0"/>
              <a:t>p-value = 1</a:t>
            </a:r>
            <a:r>
              <a:rPr lang="de-DE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Find </a:t>
            </a:r>
            <a:r>
              <a:rPr lang="de-DE" sz="2000" b="1" dirty="0"/>
              <a:t>season S</a:t>
            </a:r>
            <a:r>
              <a:rPr lang="de-DE" sz="2000" dirty="0"/>
              <a:t> and </a:t>
            </a:r>
            <a:r>
              <a:rPr lang="de-DE" sz="2000" b="1" dirty="0"/>
              <a:t>residuum R</a:t>
            </a:r>
            <a:r>
              <a:rPr lang="de-DE" sz="2000" dirty="0"/>
              <a:t> with </a:t>
            </a:r>
            <a:r>
              <a:rPr lang="de-DE" sz="2000" b="1" dirty="0"/>
              <a:t>p-value =</a:t>
            </a:r>
            <a:r>
              <a:rPr lang="de-DE" sz="2000" b="1" dirty="0">
                <a:sym typeface="Wingdings" pitchFamily="2" charset="2"/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de-DE" sz="2000" b="1" dirty="0">
                <a:sym typeface="Wingdings" pitchFamily="2" charset="2"/>
              </a:rPr>
              <a:t>Have a good chance to model S and R. But still impossible to predict whole series, as long as we cannot model trend L.</a:t>
            </a:r>
          </a:p>
          <a:p>
            <a:pPr marL="342900" indent="-342900">
              <a:buFont typeface="Wingdings" pitchFamily="2" charset="2"/>
              <a:buChar char="à"/>
            </a:pPr>
            <a:endParaRPr lang="de-DE" sz="2000" b="1" dirty="0">
              <a:sym typeface="Wingdings" pitchFamily="2" charset="2"/>
            </a:endParaRPr>
          </a:p>
          <a:p>
            <a:r>
              <a:rPr lang="de-DE" sz="2000" dirty="0">
                <a:sym typeface="Wingdings" pitchFamily="2" charset="2"/>
              </a:rPr>
              <a:t>Try: Input original SP500 series plus L, S, R into baseESN (next slide!)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A4611DA-408B-7046-AE3C-6C43E713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8" y="3806544"/>
            <a:ext cx="96393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217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0D7CED-E50D-734C-A757-E8F1E8B9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" y="157452"/>
            <a:ext cx="6987024" cy="3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4081D02-DECC-6B4A-A4A0-3DB01FFF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65" y="2794607"/>
            <a:ext cx="7469529" cy="39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E0683E0-1A82-284E-99AD-120065AB88E4}"/>
              </a:ext>
            </a:extLst>
          </p:cNvPr>
          <p:cNvSpPr/>
          <p:nvPr/>
        </p:nvSpPr>
        <p:spPr>
          <a:xfrm>
            <a:off x="706056" y="2639028"/>
            <a:ext cx="381964" cy="789972"/>
          </a:xfrm>
          <a:prstGeom prst="rect">
            <a:avLst/>
          </a:prstGeom>
          <a:solidFill>
            <a:srgbClr val="C00000">
              <a:alpha val="2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0832FF-C040-4448-BC74-CDFFBE932FAB}"/>
              </a:ext>
            </a:extLst>
          </p:cNvPr>
          <p:cNvCxnSpPr/>
          <p:nvPr/>
        </p:nvCxnSpPr>
        <p:spPr>
          <a:xfrm>
            <a:off x="706056" y="3429000"/>
            <a:ext cx="4027990" cy="29486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0A6FE8A-6C5A-474E-BE92-6B761062F20D}"/>
              </a:ext>
            </a:extLst>
          </p:cNvPr>
          <p:cNvCxnSpPr/>
          <p:nvPr/>
        </p:nvCxnSpPr>
        <p:spPr>
          <a:xfrm>
            <a:off x="1088020" y="2639028"/>
            <a:ext cx="3646026" cy="3949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D2FA20-8660-0949-8DBD-75982E4B622B}"/>
              </a:ext>
            </a:extLst>
          </p:cNvPr>
          <p:cNvSpPr txBox="1"/>
          <p:nvPr/>
        </p:nvSpPr>
        <p:spPr>
          <a:xfrm>
            <a:off x="8617555" y="1152864"/>
            <a:ext cx="255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input_length = 10</a:t>
            </a:r>
          </a:p>
          <a:p>
            <a:r>
              <a:rPr lang="de-DE">
                <a:solidFill>
                  <a:srgbClr val="FF0000"/>
                </a:solidFill>
              </a:rPr>
              <a:t>target_length =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D6EA67-CA01-0B4D-A7D7-A76A4E94ECC6}"/>
              </a:ext>
            </a:extLst>
          </p:cNvPr>
          <p:cNvSpPr txBox="1"/>
          <p:nvPr/>
        </p:nvSpPr>
        <p:spPr>
          <a:xfrm>
            <a:off x="5586917" y="4747577"/>
            <a:ext cx="255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find </a:t>
            </a:r>
            <a:r>
              <a:rPr lang="de-DE">
                <a:solidFill>
                  <a:srgbClr val="FF0000"/>
                </a:solidFill>
              </a:rPr>
              <a:t>lag</a:t>
            </a:r>
            <a:r>
              <a:rPr lang="de-DE"/>
              <a:t> (= target_length) between prediction and true values</a:t>
            </a:r>
          </a:p>
        </p:txBody>
      </p:sp>
    </p:spTree>
    <p:extLst>
      <p:ext uri="{BB962C8B-B14F-4D97-AF65-F5344CB8AC3E}">
        <p14:creationId xmlns:p14="http://schemas.microsoft.com/office/powerpoint/2010/main" val="292871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7A96053-3002-9447-8394-44F7E8EB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876"/>
            <a:ext cx="6595495" cy="34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C74A76D-6CC1-204A-8471-41B76646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10" y="2743200"/>
            <a:ext cx="740749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E0683E0-1A82-284E-99AD-120065AB88E4}"/>
              </a:ext>
            </a:extLst>
          </p:cNvPr>
          <p:cNvSpPr/>
          <p:nvPr/>
        </p:nvSpPr>
        <p:spPr>
          <a:xfrm>
            <a:off x="555581" y="2419103"/>
            <a:ext cx="381964" cy="789972"/>
          </a:xfrm>
          <a:prstGeom prst="rect">
            <a:avLst/>
          </a:prstGeom>
          <a:solidFill>
            <a:srgbClr val="C00000">
              <a:alpha val="2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0832FF-C040-4448-BC74-CDFFBE932FAB}"/>
              </a:ext>
            </a:extLst>
          </p:cNvPr>
          <p:cNvCxnSpPr>
            <a:cxnSpLocks/>
          </p:cNvCxnSpPr>
          <p:nvPr/>
        </p:nvCxnSpPr>
        <p:spPr>
          <a:xfrm>
            <a:off x="950083" y="3209075"/>
            <a:ext cx="4270099" cy="30266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0A6FE8A-6C5A-474E-BE92-6B761062F20D}"/>
              </a:ext>
            </a:extLst>
          </p:cNvPr>
          <p:cNvCxnSpPr>
            <a:cxnSpLocks/>
          </p:cNvCxnSpPr>
          <p:nvPr/>
        </p:nvCxnSpPr>
        <p:spPr>
          <a:xfrm>
            <a:off x="988009" y="2419109"/>
            <a:ext cx="4232173" cy="5092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D2FA20-8660-0949-8DBD-75982E4B622B}"/>
              </a:ext>
            </a:extLst>
          </p:cNvPr>
          <p:cNvSpPr txBox="1"/>
          <p:nvPr/>
        </p:nvSpPr>
        <p:spPr>
          <a:xfrm>
            <a:off x="8617555" y="1152864"/>
            <a:ext cx="255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input_length = 10</a:t>
            </a:r>
          </a:p>
          <a:p>
            <a:r>
              <a:rPr lang="de-DE">
                <a:solidFill>
                  <a:srgbClr val="FF0000"/>
                </a:solidFill>
              </a:rPr>
              <a:t>target_length =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D6EA67-CA01-0B4D-A7D7-A76A4E94ECC6}"/>
              </a:ext>
            </a:extLst>
          </p:cNvPr>
          <p:cNvSpPr txBox="1"/>
          <p:nvPr/>
        </p:nvSpPr>
        <p:spPr>
          <a:xfrm>
            <a:off x="5586917" y="4747577"/>
            <a:ext cx="255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find </a:t>
            </a:r>
            <a:r>
              <a:rPr lang="de-DE">
                <a:solidFill>
                  <a:srgbClr val="FF0000"/>
                </a:solidFill>
              </a:rPr>
              <a:t>lag</a:t>
            </a:r>
            <a:r>
              <a:rPr lang="de-DE"/>
              <a:t> (= target_length) between prediction and true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ECCCE1-E177-2847-8C24-0F39931A5523}"/>
              </a:ext>
            </a:extLst>
          </p:cNvPr>
          <p:cNvSpPr txBox="1"/>
          <p:nvPr/>
        </p:nvSpPr>
        <p:spPr>
          <a:xfrm>
            <a:off x="646457" y="383339"/>
            <a:ext cx="244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unstable</a:t>
            </a:r>
            <a:r>
              <a:rPr lang="de-DE"/>
              <a:t> prediction, when it get‘s rough, plus </a:t>
            </a:r>
            <a:r>
              <a:rPr lang="de-DE">
                <a:solidFill>
                  <a:srgbClr val="FF0000"/>
                </a:solidFill>
              </a:rPr>
              <a:t>inversion</a:t>
            </a:r>
            <a:r>
              <a:rPr lang="de-DE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276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Another example: </a:t>
            </a:r>
            <a:r>
              <a:rPr lang="de-DE" sz="2400" b="1" dirty="0" err="1"/>
              <a:t>Airline passengers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740D50-A44C-0340-B7C6-EEB22F9E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22672"/>
            <a:ext cx="11353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94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AA23B28-D537-3D43-B5FA-16F5534CD6F2}"/>
              </a:ext>
            </a:extLst>
          </p:cNvPr>
          <p:cNvSpPr txBox="1"/>
          <p:nvPr/>
        </p:nvSpPr>
        <p:spPr>
          <a:xfrm>
            <a:off x="365769" y="5062669"/>
            <a:ext cx="4403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Got smoothing parameters (alpha, gamma) and cycle length (s) empirically:</a:t>
            </a:r>
          </a:p>
          <a:p>
            <a:r>
              <a:rPr lang="de-DE" sz="2000" dirty="0"/>
              <a:t>alpha = 0.05, gamma = 0.8, </a:t>
            </a:r>
          </a:p>
          <a:p>
            <a:r>
              <a:rPr lang="de-DE" sz="2000" dirty="0">
                <a:solidFill>
                  <a:srgbClr val="FF0000"/>
                </a:solidFill>
              </a:rPr>
              <a:t>s = 12 (known in this case!)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C17D22-BD0D-FE48-8C4B-842529E00DD2}"/>
              </a:ext>
            </a:extLst>
          </p:cNvPr>
          <p:cNvSpPr txBox="1"/>
          <p:nvPr/>
        </p:nvSpPr>
        <p:spPr>
          <a:xfrm>
            <a:off x="365769" y="302411"/>
            <a:ext cx="462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Additive decomposition fails! </a:t>
            </a:r>
          </a:p>
          <a:p>
            <a:r>
              <a:rPr lang="de-DE" sz="2400" b="1" dirty="0" err="1"/>
              <a:t>orig, L and S with p-value = 1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173A10-C7CF-774E-BCFA-6FF9F64C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0"/>
            <a:ext cx="7069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64C9C14-1D52-3E41-BF52-5717D803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67" y="1358138"/>
            <a:ext cx="2527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Multiplicative decomposition: </a:t>
            </a:r>
            <a:r>
              <a:rPr lang="de-DE" sz="2400" b="1" dirty="0" err="1"/>
              <a:t>Airline passengers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61C1735-4B25-D842-BBA8-7A95483A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20667"/>
            <a:ext cx="11315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D2ABDF-B09A-8C4F-8833-C6C3F62D8438}"/>
              </a:ext>
            </a:extLst>
          </p:cNvPr>
          <p:cNvSpPr txBox="1"/>
          <p:nvPr/>
        </p:nvSpPr>
        <p:spPr>
          <a:xfrm>
            <a:off x="365769" y="4701278"/>
            <a:ext cx="825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ym typeface="Wingdings" pitchFamily="2" charset="2"/>
              </a:rPr>
              <a:t>Try: Input scaled to [0,1] de-trended absolute values into baseESN (next slide!)</a:t>
            </a:r>
            <a:endParaRPr lang="de-DE" sz="20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5D2086-88B5-2D47-9383-A9AA8E04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5205563"/>
            <a:ext cx="96266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13BA4D4E-271C-9847-A4ED-2C500738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74053" cy="37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A3AC2E07-52AD-CC44-AFC6-330C5EF5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06" y="3090872"/>
            <a:ext cx="7114019" cy="37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53CAB6A-8675-2245-9785-1F9F50C6EF5B}"/>
              </a:ext>
            </a:extLst>
          </p:cNvPr>
          <p:cNvSpPr txBox="1"/>
          <p:nvPr/>
        </p:nvSpPr>
        <p:spPr>
          <a:xfrm>
            <a:off x="7224907" y="481532"/>
            <a:ext cx="255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input_length = 10</a:t>
            </a:r>
          </a:p>
          <a:p>
            <a:r>
              <a:rPr lang="de-DE">
                <a:solidFill>
                  <a:srgbClr val="FF0000"/>
                </a:solidFill>
              </a:rPr>
              <a:t>target_length = 1</a:t>
            </a:r>
          </a:p>
          <a:p>
            <a:r>
              <a:rPr lang="de-DE">
                <a:solidFill>
                  <a:srgbClr val="FF0000"/>
                </a:solidFill>
                <a:sym typeface="Wingdings" pitchFamily="2" charset="2"/>
              </a:rPr>
              <a:t> no lag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93E574-BA2D-EE40-8992-F17B73B75B36}"/>
              </a:ext>
            </a:extLst>
          </p:cNvPr>
          <p:cNvSpPr txBox="1"/>
          <p:nvPr/>
        </p:nvSpPr>
        <p:spPr>
          <a:xfrm>
            <a:off x="3025226" y="5634196"/>
            <a:ext cx="255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input_length = 10</a:t>
            </a:r>
          </a:p>
          <a:p>
            <a:r>
              <a:rPr lang="de-DE">
                <a:solidFill>
                  <a:srgbClr val="FF0000"/>
                </a:solidFill>
              </a:rPr>
              <a:t>target_length = 3</a:t>
            </a:r>
          </a:p>
          <a:p>
            <a:r>
              <a:rPr lang="de-DE">
                <a:solidFill>
                  <a:srgbClr val="FF0000"/>
                </a:solidFill>
                <a:sym typeface="Wingdings" pitchFamily="2" charset="2"/>
              </a:rPr>
              <a:t> no lag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0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393E574-BA2D-EE40-8992-F17B73B75B36}"/>
              </a:ext>
            </a:extLst>
          </p:cNvPr>
          <p:cNvSpPr txBox="1"/>
          <p:nvPr/>
        </p:nvSpPr>
        <p:spPr>
          <a:xfrm>
            <a:off x="1011230" y="1224241"/>
            <a:ext cx="85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Discussion on Airline Passengers</a:t>
            </a:r>
            <a:r>
              <a:rPr lang="de-DE" sz="2000"/>
              <a:t>:</a:t>
            </a:r>
          </a:p>
          <a:p>
            <a:pPr marL="285750" indent="-285750">
              <a:buFontTx/>
              <a:buChar char="-"/>
            </a:pPr>
            <a:r>
              <a:rPr lang="de-DE" sz="2000"/>
              <a:t>Raw data needs to be de-trended in an appropriate way.</a:t>
            </a:r>
          </a:p>
          <a:p>
            <a:pPr marL="285750" indent="-285750">
              <a:buFontTx/>
              <a:buChar char="-"/>
            </a:pPr>
            <a:r>
              <a:rPr lang="de-DE" sz="2000"/>
              <a:t>Can then successfully be modelled.</a:t>
            </a:r>
          </a:p>
          <a:p>
            <a:pPr marL="285750" indent="-285750">
              <a:buFontTx/>
              <a:buChar char="-"/>
            </a:pPr>
            <a:r>
              <a:rPr lang="de-DE" sz="2000"/>
              <a:t>No need for additional (external)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2015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393E574-BA2D-EE40-8992-F17B73B75B36}"/>
              </a:ext>
            </a:extLst>
          </p:cNvPr>
          <p:cNvSpPr txBox="1"/>
          <p:nvPr/>
        </p:nvSpPr>
        <p:spPr>
          <a:xfrm>
            <a:off x="1011230" y="1224241"/>
            <a:ext cx="616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Next steps</a:t>
            </a:r>
            <a:r>
              <a:rPr lang="de-DE" sz="2000"/>
              <a:t>:</a:t>
            </a:r>
          </a:p>
          <a:p>
            <a:pPr marL="285750" indent="-285750">
              <a:buFontTx/>
              <a:buChar char="-"/>
            </a:pPr>
            <a:r>
              <a:rPr lang="de-DE" sz="2000"/>
              <a:t>tackle real-world problem (ENSO)</a:t>
            </a:r>
          </a:p>
          <a:p>
            <a:pPr marL="285750" indent="-285750">
              <a:buFontTx/>
              <a:buChar char="-"/>
            </a:pPr>
            <a:r>
              <a:rPr lang="de-DE" sz="2000"/>
              <a:t>pimp functions (trainESN, predESN, gridsearch)</a:t>
            </a:r>
          </a:p>
        </p:txBody>
      </p:sp>
    </p:spTree>
    <p:extLst>
      <p:ext uri="{BB962C8B-B14F-4D97-AF65-F5344CB8AC3E}">
        <p14:creationId xmlns:p14="http://schemas.microsoft.com/office/powerpoint/2010/main" val="18192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92CB2F-0CB7-3046-92E3-240608E9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426998"/>
            <a:ext cx="9855200" cy="3289300"/>
          </a:xfrm>
          <a:prstGeom prst="rect">
            <a:avLst/>
          </a:prstGeom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B152597-A7AB-9B40-A990-F4D83F4E5B65}"/>
              </a:ext>
            </a:extLst>
          </p:cNvPr>
          <p:cNvSpPr/>
          <p:nvPr/>
        </p:nvSpPr>
        <p:spPr>
          <a:xfrm rot="1880341">
            <a:off x="2529237" y="3340239"/>
            <a:ext cx="1219200" cy="202262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Pfeil nach rechts 123">
            <a:extLst>
              <a:ext uri="{FF2B5EF4-FFF2-40B4-BE49-F238E27FC236}">
                <a16:creationId xmlns:a16="http://schemas.microsoft.com/office/drawing/2014/main" id="{646CD7C8-A80C-3A48-B489-DE012B72FFBD}"/>
              </a:ext>
            </a:extLst>
          </p:cNvPr>
          <p:cNvSpPr/>
          <p:nvPr/>
        </p:nvSpPr>
        <p:spPr>
          <a:xfrm rot="20578419">
            <a:off x="3711036" y="3720162"/>
            <a:ext cx="1926893" cy="18301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Pfeil nach rechts 128">
            <a:extLst>
              <a:ext uri="{FF2B5EF4-FFF2-40B4-BE49-F238E27FC236}">
                <a16:creationId xmlns:a16="http://schemas.microsoft.com/office/drawing/2014/main" id="{C5887564-184F-CD49-9BDB-DB7793E5A2B8}"/>
              </a:ext>
            </a:extLst>
          </p:cNvPr>
          <p:cNvSpPr/>
          <p:nvPr/>
        </p:nvSpPr>
        <p:spPr>
          <a:xfrm rot="3760972">
            <a:off x="5561780" y="3368482"/>
            <a:ext cx="875196" cy="191414"/>
          </a:xfrm>
          <a:prstGeom prst="rightArrow">
            <a:avLst/>
          </a:prstGeom>
          <a:solidFill>
            <a:srgbClr val="D209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Pfeil nach rechts 129">
            <a:extLst>
              <a:ext uri="{FF2B5EF4-FFF2-40B4-BE49-F238E27FC236}">
                <a16:creationId xmlns:a16="http://schemas.microsoft.com/office/drawing/2014/main" id="{073D30E6-F092-1F4D-9899-2F849E024F8B}"/>
              </a:ext>
            </a:extLst>
          </p:cNvPr>
          <p:cNvSpPr/>
          <p:nvPr/>
        </p:nvSpPr>
        <p:spPr>
          <a:xfrm rot="20201477">
            <a:off x="6054352" y="3225286"/>
            <a:ext cx="4916005" cy="19078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7732D4-27FF-334F-8895-FC5A7D90262A}"/>
              </a:ext>
            </a:extLst>
          </p:cNvPr>
          <p:cNvSpPr txBox="1"/>
          <p:nvPr/>
        </p:nvSpPr>
        <p:spPr>
          <a:xfrm>
            <a:off x="1576552" y="4981903"/>
            <a:ext cx="726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b="1" dirty="0"/>
              <a:t>de-trend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Usually</a:t>
            </a:r>
            <a:r>
              <a:rPr lang="de-DE" dirty="0"/>
              <a:t> find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b="1" dirty="0" err="1">
                <a:solidFill>
                  <a:srgbClr val="0070C0"/>
                </a:solidFill>
              </a:rPr>
              <a:t>exponential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trend</a:t>
            </a:r>
            <a:endParaRPr lang="de-DE" b="1" dirty="0">
              <a:solidFill>
                <a:srgbClr val="0070C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Plus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„</a:t>
            </a:r>
            <a:r>
              <a:rPr lang="de-DE" b="1" dirty="0" err="1">
                <a:solidFill>
                  <a:srgbClr val="C00000"/>
                </a:solidFill>
              </a:rPr>
              <a:t>bear</a:t>
            </a:r>
            <a:r>
              <a:rPr lang="de-DE" dirty="0">
                <a:solidFill>
                  <a:srgbClr val="C00000"/>
                </a:solidFill>
              </a:rPr>
              <a:t>“ </a:t>
            </a:r>
            <a:r>
              <a:rPr lang="de-DE" dirty="0"/>
              <a:t>vs.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bull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 </a:t>
            </a:r>
            <a:r>
              <a:rPr lang="de-DE" dirty="0" err="1"/>
              <a:t>markets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C18EBDE2-73DC-804A-85E4-8946E7261702}"/>
              </a:ext>
            </a:extLst>
          </p:cNvPr>
          <p:cNvSpPr/>
          <p:nvPr/>
        </p:nvSpPr>
        <p:spPr>
          <a:xfrm rot="9104663">
            <a:off x="1922805" y="-591040"/>
            <a:ext cx="11038692" cy="3625128"/>
          </a:xfrm>
          <a:prstGeom prst="arc">
            <a:avLst>
              <a:gd name="adj1" fmla="val 12834088"/>
              <a:gd name="adj2" fmla="val 20856590"/>
            </a:avLst>
          </a:prstGeom>
          <a:ln w="47625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0DF63D-6F75-E445-AD5E-CE520A423C68}"/>
              </a:ext>
            </a:extLst>
          </p:cNvPr>
          <p:cNvCxnSpPr>
            <a:cxnSpLocks/>
          </p:cNvCxnSpPr>
          <p:nvPr/>
        </p:nvCxnSpPr>
        <p:spPr>
          <a:xfrm>
            <a:off x="2593286" y="226047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74DFEE9-2F81-1D46-99D9-4430153C4706}"/>
              </a:ext>
            </a:extLst>
          </p:cNvPr>
          <p:cNvCxnSpPr>
            <a:cxnSpLocks/>
          </p:cNvCxnSpPr>
          <p:nvPr/>
        </p:nvCxnSpPr>
        <p:spPr>
          <a:xfrm>
            <a:off x="3742809" y="226023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18B6426-C242-FF43-A2A5-6784833F649B}"/>
              </a:ext>
            </a:extLst>
          </p:cNvPr>
          <p:cNvCxnSpPr>
            <a:cxnSpLocks/>
          </p:cNvCxnSpPr>
          <p:nvPr/>
        </p:nvCxnSpPr>
        <p:spPr>
          <a:xfrm>
            <a:off x="5709756" y="2259986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1963F02-00DA-DF49-840E-AE212A57FE43}"/>
              </a:ext>
            </a:extLst>
          </p:cNvPr>
          <p:cNvCxnSpPr>
            <a:cxnSpLocks/>
          </p:cNvCxnSpPr>
          <p:nvPr/>
        </p:nvCxnSpPr>
        <p:spPr>
          <a:xfrm>
            <a:off x="6235819" y="2259741"/>
            <a:ext cx="0" cy="77099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17CA0B5-1704-7049-B632-9DAF02BD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3655"/>
            <a:ext cx="115062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DDB5F7-AC49-F74F-8664-9CFDBDA70BA7}"/>
              </a:ext>
            </a:extLst>
          </p:cNvPr>
          <p:cNvSpPr/>
          <p:nvPr/>
        </p:nvSpPr>
        <p:spPr>
          <a:xfrm>
            <a:off x="5527971" y="3602182"/>
            <a:ext cx="1191491" cy="1787236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16676-5881-0E43-B64C-E40D2DB841FA}"/>
              </a:ext>
            </a:extLst>
          </p:cNvPr>
          <p:cNvSpPr txBox="1"/>
          <p:nvPr/>
        </p:nvSpPr>
        <p:spPr>
          <a:xfrm>
            <a:off x="5306291" y="6121634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high-</a:t>
            </a:r>
            <a:r>
              <a:rPr lang="de-DE" b="1" dirty="0" err="1">
                <a:solidFill>
                  <a:srgbClr val="C00000"/>
                </a:solidFill>
              </a:rPr>
              <a:t>volatility</a:t>
            </a:r>
            <a:r>
              <a:rPr lang="de-DE" dirty="0"/>
              <a:t> </a:t>
            </a:r>
            <a:r>
              <a:rPr lang="de-DE" dirty="0" err="1"/>
              <a:t>regime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5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22E63D-BD22-D742-B864-3A2F647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64043"/>
            <a:ext cx="115062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DDCDDB-EDB5-9247-BCAC-495201FF7038}"/>
              </a:ext>
            </a:extLst>
          </p:cNvPr>
          <p:cNvSpPr txBox="1"/>
          <p:nvPr/>
        </p:nvSpPr>
        <p:spPr>
          <a:xfrm>
            <a:off x="2812467" y="5456610"/>
            <a:ext cx="34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/>
              <a:t>mean</a:t>
            </a:r>
            <a:r>
              <a:rPr lang="de-DE" b="1" dirty="0"/>
              <a:t>:     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	             </a:t>
            </a:r>
            <a:r>
              <a:rPr lang="de-DE" dirty="0">
                <a:solidFill>
                  <a:srgbClr val="C00000"/>
                </a:solidFill>
              </a:rPr>
              <a:t>0.0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de-DE" b="1" dirty="0" err="1"/>
              <a:t>std</a:t>
            </a:r>
            <a:r>
              <a:rPr lang="de-DE" b="1" dirty="0"/>
              <a:t> </a:t>
            </a:r>
            <a:r>
              <a:rPr lang="de-DE" b="1" dirty="0" err="1"/>
              <a:t>dev</a:t>
            </a:r>
            <a:r>
              <a:rPr lang="de-DE" b="1" dirty="0"/>
              <a:t>: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0.006	           </a:t>
            </a:r>
            <a:r>
              <a:rPr lang="de-DE" dirty="0">
                <a:solidFill>
                  <a:srgbClr val="C00000"/>
                </a:solidFill>
              </a:rPr>
              <a:t>0.022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stationary</a:t>
            </a:r>
            <a:r>
              <a:rPr lang="de-DE" sz="2400" dirty="0"/>
              <a:t> vs. </a:t>
            </a:r>
            <a:r>
              <a:rPr lang="de-DE" sz="2400" b="1" dirty="0"/>
              <a:t>non-</a:t>
            </a:r>
            <a:r>
              <a:rPr lang="de-DE" sz="2400" b="1" dirty="0" err="1"/>
              <a:t>stationary</a:t>
            </a:r>
            <a:endParaRPr lang="de-DE" sz="2400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3C5AA-9756-DB45-803E-65F1054F2B0F}"/>
              </a:ext>
            </a:extLst>
          </p:cNvPr>
          <p:cNvSpPr txBox="1"/>
          <p:nvPr/>
        </p:nvSpPr>
        <p:spPr>
          <a:xfrm>
            <a:off x="365769" y="1316182"/>
            <a:ext cx="11687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Discussion</a:t>
            </a:r>
            <a:r>
              <a:rPr lang="de-DE" sz="2000" dirty="0"/>
              <a:t> on 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/ </a:t>
            </a:r>
            <a:r>
              <a:rPr lang="de-DE" sz="2000" b="1" dirty="0" err="1"/>
              <a:t>challenges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market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b="1" dirty="0" err="1"/>
              <a:t>no</a:t>
            </a:r>
            <a:r>
              <a:rPr lang="de-DE" sz="2000" b="1" dirty="0"/>
              <a:t> (</a:t>
            </a:r>
            <a:r>
              <a:rPr lang="de-DE" sz="2000" b="1" dirty="0" err="1"/>
              <a:t>known</a:t>
            </a:r>
            <a:r>
              <a:rPr lang="de-DE" sz="2000" b="1" dirty="0"/>
              <a:t>) </a:t>
            </a:r>
            <a:r>
              <a:rPr lang="de-DE" sz="2000" b="1" dirty="0" err="1"/>
              <a:t>seasonality</a:t>
            </a:r>
            <a:r>
              <a:rPr lang="de-DE" sz="2000" b="1" dirty="0"/>
              <a:t> </a:t>
            </a:r>
            <a:r>
              <a:rPr lang="de-DE" sz="2000" b="1" dirty="0" err="1"/>
              <a:t>pattern</a:t>
            </a:r>
            <a:r>
              <a:rPr lang="de-DE" sz="2000" dirty="0"/>
              <a:t>,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trends</a:t>
            </a:r>
            <a:r>
              <a:rPr lang="de-DE" sz="2000" dirty="0"/>
              <a:t>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alternate</a:t>
            </a:r>
            <a:r>
              <a:rPr lang="de-DE" sz="2000" dirty="0"/>
              <a:t> in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cycle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reliable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trend</a:t>
            </a:r>
            <a:r>
              <a:rPr lang="de-DE" sz="2000" dirty="0"/>
              <a:t>, </a:t>
            </a:r>
            <a:r>
              <a:rPr lang="de-DE" sz="2000" b="1" dirty="0" err="1"/>
              <a:t>multistep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will </a:t>
            </a:r>
            <a:r>
              <a:rPr lang="de-DE" sz="2000" b="1" dirty="0" err="1"/>
              <a:t>fail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Need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predict</a:t>
            </a:r>
            <a:r>
              <a:rPr lang="de-DE" sz="2000" b="1" dirty="0"/>
              <a:t> „</a:t>
            </a:r>
            <a:r>
              <a:rPr lang="de-DE" sz="2000" b="1" dirty="0" err="1"/>
              <a:t>regime</a:t>
            </a:r>
            <a:r>
              <a:rPr lang="de-DE" sz="2000" b="1" dirty="0"/>
              <a:t> </a:t>
            </a:r>
            <a:r>
              <a:rPr lang="de-DE" sz="2000" b="1" dirty="0" err="1"/>
              <a:t>shifts</a:t>
            </a:r>
            <a:r>
              <a:rPr lang="de-DE" sz="2000" b="1" dirty="0"/>
              <a:t>“ </a:t>
            </a:r>
            <a:r>
              <a:rPr lang="de-DE" sz="2000" b="1" dirty="0" err="1"/>
              <a:t>as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(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classifacation</a:t>
            </a:r>
            <a:r>
              <a:rPr lang="de-DE" sz="2000" dirty="0"/>
              <a:t>: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currently</a:t>
            </a:r>
            <a:r>
              <a:rPr lang="de-DE" sz="2000" dirty="0"/>
              <a:t> in </a:t>
            </a:r>
            <a:r>
              <a:rPr lang="de-DE" sz="2000" dirty="0" err="1"/>
              <a:t>bull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bear</a:t>
            </a:r>
            <a:r>
              <a:rPr lang="de-DE" sz="2000" dirty="0"/>
              <a:t> </a:t>
            </a:r>
            <a:r>
              <a:rPr lang="de-DE" sz="2000" dirty="0" err="1"/>
              <a:t>market).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Series of </a:t>
            </a:r>
            <a:r>
              <a:rPr lang="de-DE" sz="2000" b="1" dirty="0"/>
              <a:t>relative changes </a:t>
            </a:r>
            <a:r>
              <a:rPr lang="de-DE" sz="2000" dirty="0"/>
              <a:t>still comes with </a:t>
            </a:r>
            <a:r>
              <a:rPr lang="de-DE" sz="2000" b="1" dirty="0"/>
              <a:t>non-stationary</a:t>
            </a:r>
            <a:r>
              <a:rPr lang="de-DE" sz="2000" dirty="0"/>
              <a:t> summary statistics. Mean zero, but varying variance over time: high / low volatility </a:t>
            </a:r>
            <a:r>
              <a:rPr lang="de-DE" sz="2000" b="1" dirty="0"/>
              <a:t>regimes</a:t>
            </a:r>
            <a:r>
              <a:rPr lang="de-DE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Stock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movements</a:t>
            </a:r>
            <a:r>
              <a:rPr lang="de-DE" sz="2000" dirty="0"/>
              <a:t> </a:t>
            </a:r>
            <a:r>
              <a:rPr lang="de-DE" sz="2000" b="1" dirty="0" err="1"/>
              <a:t>cannot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/>
              <a:t>predicted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their</a:t>
            </a:r>
            <a:r>
              <a:rPr lang="de-DE" sz="2000" b="1" dirty="0"/>
              <a:t> </a:t>
            </a:r>
            <a:r>
              <a:rPr lang="de-DE" sz="2000" b="1" dirty="0" err="1"/>
              <a:t>own</a:t>
            </a:r>
            <a:r>
              <a:rPr lang="de-DE" sz="2000" b="1" dirty="0"/>
              <a:t> </a:t>
            </a:r>
            <a:r>
              <a:rPr lang="de-DE" sz="2000" b="1" dirty="0" err="1"/>
              <a:t>history</a:t>
            </a:r>
            <a:r>
              <a:rPr lang="de-DE" sz="2000" b="1" dirty="0"/>
              <a:t> </a:t>
            </a:r>
            <a:r>
              <a:rPr lang="de-DE" sz="2000" dirty="0" err="1"/>
              <a:t>alone</a:t>
            </a:r>
            <a:r>
              <a:rPr lang="de-DE" sz="2000" dirty="0"/>
              <a:t> (</a:t>
            </a: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 err="1">
                <a:sym typeface="Wingdings" pitchFamily="2" charset="2"/>
              </a:rPr>
              <a:t>random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walk</a:t>
            </a:r>
            <a:r>
              <a:rPr lang="de-DE" sz="2000" dirty="0">
                <a:sym typeface="Wingdings" pitchFamily="2" charset="2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itchFamily="2" charset="2"/>
              </a:rPr>
              <a:t>Require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>
                <a:sym typeface="Wingdings" pitchFamily="2" charset="2"/>
              </a:rPr>
              <a:t>additional </a:t>
            </a:r>
            <a:r>
              <a:rPr lang="de-DE" sz="2000" b="1" dirty="0" err="1">
                <a:sym typeface="Wingdings" pitchFamily="2" charset="2"/>
              </a:rPr>
              <a:t>information</a:t>
            </a:r>
            <a:r>
              <a:rPr lang="de-DE" sz="2000" b="1" dirty="0">
                <a:sym typeface="Wingdings" pitchFamily="2" charset="2"/>
              </a:rPr>
              <a:t> </a:t>
            </a:r>
            <a:r>
              <a:rPr lang="de-DE" sz="2000" dirty="0">
                <a:sym typeface="Wingdings" pitchFamily="2" charset="2"/>
              </a:rPr>
              <a:t>in </a:t>
            </a:r>
            <a:r>
              <a:rPr lang="de-DE" sz="2000" dirty="0" err="1">
                <a:sym typeface="Wingdings" pitchFamily="2" charset="2"/>
              </a:rPr>
              <a:t>terms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additional </a:t>
            </a:r>
            <a:r>
              <a:rPr lang="de-DE" sz="2000" dirty="0" err="1">
                <a:sym typeface="Wingdings" pitchFamily="2" charset="2"/>
              </a:rPr>
              <a:t>external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input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features</a:t>
            </a:r>
            <a:r>
              <a:rPr lang="de-DE" sz="2000" dirty="0">
                <a:sym typeface="Wingdings" pitchFamily="2" charset="2"/>
              </a:rPr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229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Macintosh PowerPoint</Application>
  <PresentationFormat>Breitbild</PresentationFormat>
  <Paragraphs>199</Paragraphs>
  <Slides>22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97</cp:revision>
  <dcterms:created xsi:type="dcterms:W3CDTF">2022-02-08T07:54:03Z</dcterms:created>
  <dcterms:modified xsi:type="dcterms:W3CDTF">2022-03-02T05:30:21Z</dcterms:modified>
</cp:coreProperties>
</file>