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64" r:id="rId3"/>
    <p:sldId id="265" r:id="rId4"/>
    <p:sldId id="266" r:id="rId5"/>
    <p:sldId id="283" r:id="rId6"/>
    <p:sldId id="284" r:id="rId7"/>
    <p:sldId id="305" r:id="rId8"/>
    <p:sldId id="306" r:id="rId9"/>
    <p:sldId id="297" r:id="rId10"/>
    <p:sldId id="285" r:id="rId11"/>
    <p:sldId id="287" r:id="rId12"/>
    <p:sldId id="308" r:id="rId13"/>
    <p:sldId id="307" r:id="rId14"/>
    <p:sldId id="286" r:id="rId15"/>
    <p:sldId id="288" r:id="rId16"/>
    <p:sldId id="299" r:id="rId17"/>
    <p:sldId id="282" r:id="rId18"/>
    <p:sldId id="300" r:id="rId19"/>
    <p:sldId id="289" r:id="rId20"/>
    <p:sldId id="295" r:id="rId21"/>
    <p:sldId id="309" r:id="rId22"/>
    <p:sldId id="290" r:id="rId23"/>
    <p:sldId id="301" r:id="rId24"/>
    <p:sldId id="302" r:id="rId25"/>
    <p:sldId id="303" r:id="rId26"/>
    <p:sldId id="304" r:id="rId27"/>
    <p:sldId id="291" r:id="rId28"/>
    <p:sldId id="292" r:id="rId29"/>
    <p:sldId id="296" r:id="rId30"/>
    <p:sldId id="293" r:id="rId31"/>
    <p:sldId id="269" r:id="rId32"/>
    <p:sldId id="310" r:id="rId33"/>
    <p:sldId id="298" r:id="rId34"/>
    <p:sldId id="294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56"/>
    <p:restoredTop sz="94679"/>
  </p:normalViewPr>
  <p:slideViewPr>
    <p:cSldViewPr snapToGrid="0" snapToObjects="1">
      <p:cViewPr>
        <p:scale>
          <a:sx n="110" d="100"/>
          <a:sy n="110" d="100"/>
        </p:scale>
        <p:origin x="1008" y="14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01.04.22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41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5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5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5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83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94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983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8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9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57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20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905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16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59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697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0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7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29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07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3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90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52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01.04.22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01.04.22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01.04.22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01.04.22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01.04.22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01.04.22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01.04.22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01.04.22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01.04.22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01.04.22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01.04.22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01.04.22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3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Classification </a:t>
            </a:r>
            <a:r>
              <a:rPr lang="de-DE" sz="3000" dirty="0" err="1"/>
              <a:t>of </a:t>
            </a:r>
            <a:r>
              <a:rPr lang="de-DE" sz="3000" b="1" dirty="0" err="1"/>
              <a:t>sst anomaly fields </a:t>
            </a:r>
            <a:r>
              <a:rPr lang="de-DE" sz="3000" dirty="0" err="1"/>
              <a:t>(ENSO)</a:t>
            </a:r>
            <a:endParaRPr lang="de-DE" sz="3000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Layer-wise relevance propagation </a:t>
            </a:r>
            <a:r>
              <a:rPr lang="de-DE" sz="3000" dirty="0"/>
              <a:t>(LRP)</a:t>
            </a:r>
          </a:p>
          <a:p>
            <a:endParaRPr lang="de-DE" sz="3000" b="1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000" b="1" i="1" dirty="0"/>
              <a:t>ESN_exp08_LRP</a:t>
            </a:r>
            <a:r>
              <a:rPr lang="de-DE" sz="2000" i="1" dirty="0"/>
              <a:t>.ipynb .. </a:t>
            </a:r>
            <a:r>
              <a:rPr lang="de-DE" sz="2000" b="1" i="1" dirty="0"/>
              <a:t>ESN_exp08_LRP_part5</a:t>
            </a:r>
            <a:r>
              <a:rPr lang="de-DE" sz="2000" i="1" dirty="0"/>
              <a:t>.ipynb</a:t>
            </a:r>
          </a:p>
          <a:p>
            <a:r>
              <a:rPr lang="de-DE" sz="2000" b="1" i="1" dirty="0"/>
              <a:t>ESN_exp09_Classification_LRP </a:t>
            </a:r>
            <a:r>
              <a:rPr lang="de-DE" sz="2000" i="1" dirty="0"/>
              <a:t>.. </a:t>
            </a:r>
            <a:r>
              <a:rPr lang="de-DE" sz="2000" b="1" i="1" dirty="0"/>
              <a:t>ESN_exp09_Classification_LRP_part4</a:t>
            </a:r>
            <a:r>
              <a:rPr lang="de-DE" sz="20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Linear Regression: Classification and „LRP“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“hard“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unscaled </a:t>
            </a:r>
            <a:r>
              <a:rPr lang="de-DE" b="1"/>
              <a:t>continuous</a:t>
            </a:r>
            <a:r>
              <a:rPr lang="de-DE"/>
              <a:t> normalized sst anomaly index as </a:t>
            </a:r>
            <a:r>
              <a:rPr lang="de-DE" b="1"/>
              <a:t>target</a:t>
            </a:r>
            <a:r>
              <a:rPr lang="de-DE"/>
              <a:t>.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100% </a:t>
            </a:r>
            <a:r>
              <a:rPr lang="de-DE"/>
              <a:t>for El Nino / La Nina samples</a:t>
            </a:r>
          </a:p>
          <a:p>
            <a:r>
              <a:rPr lang="de-DE"/>
              <a:t>(Fidelity is close to perfect!)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671AD0-E734-9041-B7C0-55ABFC1E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1" y="3904700"/>
            <a:ext cx="7187341" cy="28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CEA9055-8CA8-6247-A7EB-D6DE447F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1" y="4614910"/>
            <a:ext cx="8382000" cy="17526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EAB1376-D890-8C43-9F5E-E80B075D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6324867"/>
            <a:ext cx="6540500" cy="4826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8570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CEA9055-8CA8-6247-A7EB-D6DE447F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1" y="4614910"/>
            <a:ext cx="8382000" cy="17526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EAB1376-D890-8C43-9F5E-E80B075D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6324867"/>
            <a:ext cx="6540500" cy="4826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D5866378-1406-484A-BD35-F67A3F343AD0}"/>
              </a:ext>
            </a:extLst>
          </p:cNvPr>
          <p:cNvSpPr/>
          <p:nvPr/>
        </p:nvSpPr>
        <p:spPr>
          <a:xfrm>
            <a:off x="4196687" y="4478638"/>
            <a:ext cx="3688356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0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CEA9055-8CA8-6247-A7EB-D6DE447F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1" y="4614910"/>
            <a:ext cx="8382000" cy="17526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EAB1376-D890-8C43-9F5E-E80B075D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6324867"/>
            <a:ext cx="6540500" cy="4826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82D97B8F-6180-1B47-BC7B-11E643C628E6}"/>
              </a:ext>
            </a:extLst>
          </p:cNvPr>
          <p:cNvSpPr/>
          <p:nvPr/>
        </p:nvSpPr>
        <p:spPr>
          <a:xfrm>
            <a:off x="8104105" y="4478638"/>
            <a:ext cx="3688356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82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371D167F-1F1B-3146-BD1F-4C2F2FE2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318273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3D69CC-719F-7D4F-9BE1-345A1048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132520"/>
            <a:ext cx="4711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36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2. Multilayer Perceptron (MLP): Classification and LRP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6707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“hard“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 targets </a:t>
            </a:r>
            <a:r>
              <a:rPr lang="de-DE"/>
              <a:t>(needed for LRP).</a:t>
            </a:r>
          </a:p>
          <a:p>
            <a:endParaRPr lang="de-DE" b="1"/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98% </a:t>
            </a:r>
            <a:r>
              <a:rPr lang="de-DE"/>
              <a:t>for El Nino / La Nina samples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13005F-7B69-7F44-8282-8CF9669E810F}"/>
              </a:ext>
            </a:extLst>
          </p:cNvPr>
          <p:cNvSpPr txBox="1"/>
          <p:nvPr/>
        </p:nvSpPr>
        <p:spPr>
          <a:xfrm>
            <a:off x="7759149" y="315042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95B12-2261-484F-A87F-69EA834BC5AF}"/>
              </a:ext>
            </a:extLst>
          </p:cNvPr>
          <p:cNvSpPr txBox="1"/>
          <p:nvPr/>
        </p:nvSpPr>
        <p:spPr>
          <a:xfrm>
            <a:off x="7759149" y="3323999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86E476-7BC3-3C4A-B028-862329B3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4" y="4621427"/>
            <a:ext cx="7029028" cy="19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77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for </a:t>
            </a:r>
            <a:r>
              <a:rPr lang="de-DE" sz="2400" b="1" dirty="0"/>
              <a:t>„coupled“</a:t>
            </a:r>
            <a:r>
              <a:rPr lang="de-DE" sz="2400" dirty="0"/>
              <a:t> </a:t>
            </a:r>
            <a:r>
              <a:rPr lang="de-DE" sz="2400" b="1" dirty="0"/>
              <a:t>baseESN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B1E2D1-A0FA-7A41-902B-D454445722DA}"/>
              </a:ext>
            </a:extLst>
          </p:cNvPr>
          <p:cNvGrpSpPr/>
          <p:nvPr/>
        </p:nvGrpSpPr>
        <p:grpSpPr>
          <a:xfrm>
            <a:off x="317500" y="1089032"/>
            <a:ext cx="9664700" cy="2215417"/>
            <a:chOff x="2034212" y="4543432"/>
            <a:chExt cx="9664700" cy="221541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F7E214-BD67-1C48-BA84-BB2F367A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D64F367B-F265-D940-ACB8-0CD174A5DF3A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9D9D7A-0367-C64C-A0CB-35C3E7ED3161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7741BC26-2324-3141-B3D4-977011CC0F15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3D5EC58-29DC-8447-AA24-3436F3E0EEFD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8F39BE34-66AA-7D4C-9E99-803AAD2660BB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C473D6-A348-9F43-A352-116A801EA377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4797477-1234-6E4C-80DA-DC8B57C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6045"/>
            <a:ext cx="4822590" cy="152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/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„coupled“ baseESN </a:t>
                </a:r>
                <a:r>
                  <a:rPr lang="de-DE"/>
                  <a:t>simplifies reservoir state transition: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feed whole sst anomaly field in first timestep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couple each gridpoint to exactly one reservoir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no additional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let reservoir swing, total timesteps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b</a:t>
                </a:r>
                <a:r>
                  <a:rPr lang="de-DE" baseline="-25000"/>
                  <a:t>in</a:t>
                </a:r>
                <a:r>
                  <a:rPr lang="de-DE"/>
                  <a:t>=b</a:t>
                </a:r>
                <a:r>
                  <a:rPr lang="de-DE" baseline="-25000"/>
                  <a:t>res</a:t>
                </a:r>
                <a:r>
                  <a:rPr lang="de-DE"/>
                  <a:t>=0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blipFill>
                <a:blip r:embed="rId5"/>
                <a:stretch>
                  <a:fillRect l="-922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1F49CE7-153B-FD42-9732-B77E8FE17044}"/>
              </a:ext>
            </a:extLst>
          </p:cNvPr>
          <p:cNvSpPr/>
          <p:nvPr/>
        </p:nvSpPr>
        <p:spPr>
          <a:xfrm>
            <a:off x="5981700" y="4220645"/>
            <a:ext cx="4911490" cy="152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7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791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C58DB23-AAF0-EF4E-A5F1-44B9B922116C}"/>
              </a:ext>
            </a:extLst>
          </p:cNvPr>
          <p:cNvSpPr/>
          <p:nvPr/>
        </p:nvSpPr>
        <p:spPr>
          <a:xfrm>
            <a:off x="21262" y="1156739"/>
            <a:ext cx="3129711" cy="280819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Abgerundetes Rechteck 104">
            <a:extLst>
              <a:ext uri="{FF2B5EF4-FFF2-40B4-BE49-F238E27FC236}">
                <a16:creationId xmlns:a16="http://schemas.microsoft.com/office/drawing/2014/main" id="{5408CA41-F134-0E4A-A6E9-B000FE509149}"/>
              </a:ext>
            </a:extLst>
          </p:cNvPr>
          <p:cNvSpPr/>
          <p:nvPr/>
        </p:nvSpPr>
        <p:spPr>
          <a:xfrm>
            <a:off x="5721424" y="137095"/>
            <a:ext cx="3628638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5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Abgerundetes Rechteck 105">
            <a:extLst>
              <a:ext uri="{FF2B5EF4-FFF2-40B4-BE49-F238E27FC236}">
                <a16:creationId xmlns:a16="http://schemas.microsoft.com/office/drawing/2014/main" id="{148E4592-A07B-CF47-85A3-36FE142AC173}"/>
              </a:ext>
            </a:extLst>
          </p:cNvPr>
          <p:cNvSpPr/>
          <p:nvPr/>
        </p:nvSpPr>
        <p:spPr>
          <a:xfrm>
            <a:off x="5961123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Abgerundetes Rechteck 106">
            <a:extLst>
              <a:ext uri="{FF2B5EF4-FFF2-40B4-BE49-F238E27FC236}">
                <a16:creationId xmlns:a16="http://schemas.microsoft.com/office/drawing/2014/main" id="{9675D60C-BF35-5349-8985-BBFD37CB4FDE}"/>
              </a:ext>
            </a:extLst>
          </p:cNvPr>
          <p:cNvSpPr/>
          <p:nvPr/>
        </p:nvSpPr>
        <p:spPr>
          <a:xfrm>
            <a:off x="8350996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1D04D71D-9415-9846-B709-13DBE850A7E7}"/>
              </a:ext>
            </a:extLst>
          </p:cNvPr>
          <p:cNvSpPr/>
          <p:nvPr/>
        </p:nvSpPr>
        <p:spPr>
          <a:xfrm>
            <a:off x="5721424" y="739469"/>
            <a:ext cx="3628638" cy="46166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9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</a:t>
            </a:r>
            <a:r>
              <a:rPr lang="de-DE"/>
              <a:t> with quantile limits 0.005% and 0.995%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</a:t>
            </a:r>
            <a:r>
              <a:rPr lang="de-DE"/>
              <a:t>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tanh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3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98% / 98%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43DECEE-7538-EB4D-A559-7F8CD364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1446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6CE5DBD-5C3C-CE47-97C8-30E6EE62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545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1550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0F8EC14-72BC-B445-B6CA-8E1866335B09}"/>
              </a:ext>
            </a:extLst>
          </p:cNvPr>
          <p:cNvGrpSpPr/>
          <p:nvPr/>
        </p:nvGrpSpPr>
        <p:grpSpPr>
          <a:xfrm>
            <a:off x="1314840" y="4391775"/>
            <a:ext cx="9664700" cy="2215417"/>
            <a:chOff x="2034212" y="4543432"/>
            <a:chExt cx="9664700" cy="2215417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21F144F-F161-DC43-8F74-7176CAA7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D31BE6FB-0B5F-1F4D-A26C-A0F6F284D9E3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F4B64C9-1A87-7A44-A09D-AC0F331118AD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8605090-7DF4-9641-AAF5-DE9A7170E4CA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961AC05-7F60-1945-B5EA-FEF952911527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7BCFD436-29AF-4F4E-9D96-EFE8CC7C48A4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6384E1E-1C0F-3648-8AF5-2D384BE32976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Mixed</a:t>
            </a:r>
            <a:r>
              <a:rPr lang="de-DE"/>
              <a:t>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FF0000"/>
                </a:solidFill>
              </a:rPr>
              <a:t>un-capped</a:t>
            </a:r>
            <a:r>
              <a:rPr lang="de-DE"/>
              <a:t> inputs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</a:t>
            </a:r>
            <a:r>
              <a:rPr lang="de-DE">
                <a:solidFill>
                  <a:srgbClr val="FF0000"/>
                </a:solidFill>
              </a:rPr>
              <a:t>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continuous sst anomaly index as </a:t>
            </a:r>
            <a:r>
              <a:rPr lang="de-DE" b="1">
                <a:solidFill>
                  <a:srgbClr val="FF0000"/>
                </a:solidFill>
              </a:rPr>
              <a:t>single target</a:t>
            </a:r>
            <a:endParaRPr lang="de-DE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FF0000"/>
                </a:solidFill>
              </a:rPr>
              <a:t>sigmoid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3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98% / 100%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356E6-F9E2-C84E-8BD3-549CBA8E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93782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3BB260-F69A-9D40-851A-650F194F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36808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52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2E57F9-3BB6-6240-A20F-2C7B35750895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A00A614-01CF-BA43-9671-123FB05E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" y="1559615"/>
            <a:ext cx="165100" cy="2095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1F5F02E-0EDA-6047-8592-2522D692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4" y="1559615"/>
            <a:ext cx="76200" cy="2095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732A5BD-6DEC-7140-9BA3-5EF02F975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58" y="1559615"/>
            <a:ext cx="76200" cy="20955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AF5E3D2-1EE5-A749-A3F9-FA0C0847D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33" y="1559615"/>
            <a:ext cx="76200" cy="20955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117AC10-43A5-0348-8001-7DA6C9C9F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608" y="1559615"/>
            <a:ext cx="76200" cy="20955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61F0B4C-06BA-9844-971D-6E806AFC3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420" y="1559615"/>
            <a:ext cx="3556000" cy="20955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4B420C6-55D2-F44C-8B8B-76AC026F3256}"/>
              </a:ext>
            </a:extLst>
          </p:cNvPr>
          <p:cNvSpPr txBox="1"/>
          <p:nvPr/>
        </p:nvSpPr>
        <p:spPr>
          <a:xfrm>
            <a:off x="4389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84EE66C-C598-4C41-926E-2735C95774E1}"/>
              </a:ext>
            </a:extLst>
          </p:cNvPr>
          <p:cNvSpPr txBox="1"/>
          <p:nvPr/>
        </p:nvSpPr>
        <p:spPr>
          <a:xfrm>
            <a:off x="6617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323919B-C47C-DC4D-B1C4-74FA6BCDBC8E}"/>
              </a:ext>
            </a:extLst>
          </p:cNvPr>
          <p:cNvSpPr txBox="1"/>
          <p:nvPr/>
        </p:nvSpPr>
        <p:spPr>
          <a:xfrm>
            <a:off x="884582" y="4595046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0B87A17-9F8B-7446-BB39-3A13FC3F01A0}"/>
              </a:ext>
            </a:extLst>
          </p:cNvPr>
          <p:cNvSpPr txBox="1"/>
          <p:nvPr/>
        </p:nvSpPr>
        <p:spPr>
          <a:xfrm>
            <a:off x="11073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1E17FD7-2C08-8946-AC11-102AE839DCBF}"/>
              </a:ext>
            </a:extLst>
          </p:cNvPr>
          <p:cNvSpPr txBox="1"/>
          <p:nvPr/>
        </p:nvSpPr>
        <p:spPr>
          <a:xfrm>
            <a:off x="13301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t=5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98226DB-C159-E440-A9D0-B46FBD0B10D8}"/>
              </a:ext>
            </a:extLst>
          </p:cNvPr>
          <p:cNvCxnSpPr>
            <a:endCxn id="20" idx="2"/>
          </p:cNvCxnSpPr>
          <p:nvPr/>
        </p:nvCxnSpPr>
        <p:spPr>
          <a:xfrm flipV="1">
            <a:off x="636105" y="3655115"/>
            <a:ext cx="0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9302FE5-DCA8-2240-967D-0353FE055933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808384" y="3655115"/>
            <a:ext cx="76198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F466F51-0865-DE4D-9249-3FC4A8F535E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954158" y="3655115"/>
            <a:ext cx="133491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F81E438-C89C-1B46-930B-067AC430DBF8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099933" y="3655115"/>
            <a:ext cx="175449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01BA69-7811-534F-A879-ECADC42B237A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1245708" y="3655115"/>
            <a:ext cx="249303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3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3" name="Freihandform 2">
            <a:extLst>
              <a:ext uri="{FF2B5EF4-FFF2-40B4-BE49-F238E27FC236}">
                <a16:creationId xmlns:a16="http://schemas.microsoft.com/office/drawing/2014/main" id="{52E4384D-8CEC-A949-92D7-DE98A6449CA9}"/>
              </a:ext>
            </a:extLst>
          </p:cNvPr>
          <p:cNvSpPr/>
          <p:nvPr/>
        </p:nvSpPr>
        <p:spPr>
          <a:xfrm>
            <a:off x="5692449" y="4005330"/>
            <a:ext cx="5437019" cy="2704563"/>
          </a:xfrm>
          <a:custGeom>
            <a:avLst/>
            <a:gdLst>
              <a:gd name="connsiteX0" fmla="*/ 2524272 w 5437019"/>
              <a:gd name="connsiteY0" fmla="*/ 2678805 h 2704563"/>
              <a:gd name="connsiteX1" fmla="*/ 2369726 w 5437019"/>
              <a:gd name="connsiteY1" fmla="*/ 2665926 h 2704563"/>
              <a:gd name="connsiteX2" fmla="*/ 2240937 w 5437019"/>
              <a:gd name="connsiteY2" fmla="*/ 2653047 h 2704563"/>
              <a:gd name="connsiteX3" fmla="*/ 1970481 w 5437019"/>
              <a:gd name="connsiteY3" fmla="*/ 2678805 h 2704563"/>
              <a:gd name="connsiteX4" fmla="*/ 1764419 w 5437019"/>
              <a:gd name="connsiteY4" fmla="*/ 2704563 h 2704563"/>
              <a:gd name="connsiteX5" fmla="*/ 1326537 w 5437019"/>
              <a:gd name="connsiteY5" fmla="*/ 2691684 h 2704563"/>
              <a:gd name="connsiteX6" fmla="*/ 721230 w 5437019"/>
              <a:gd name="connsiteY6" fmla="*/ 2678805 h 2704563"/>
              <a:gd name="connsiteX7" fmla="*/ 450774 w 5437019"/>
              <a:gd name="connsiteY7" fmla="*/ 2665926 h 2704563"/>
              <a:gd name="connsiteX8" fmla="*/ 360621 w 5437019"/>
              <a:gd name="connsiteY8" fmla="*/ 2653047 h 2704563"/>
              <a:gd name="connsiteX9" fmla="*/ 244712 w 5437019"/>
              <a:gd name="connsiteY9" fmla="*/ 2588653 h 2704563"/>
              <a:gd name="connsiteX10" fmla="*/ 128802 w 5437019"/>
              <a:gd name="connsiteY10" fmla="*/ 2524259 h 2704563"/>
              <a:gd name="connsiteX11" fmla="*/ 77286 w 5437019"/>
              <a:gd name="connsiteY11" fmla="*/ 2485622 h 2704563"/>
              <a:gd name="connsiteX12" fmla="*/ 12892 w 5437019"/>
              <a:gd name="connsiteY12" fmla="*/ 2369712 h 2704563"/>
              <a:gd name="connsiteX13" fmla="*/ 13 w 5437019"/>
              <a:gd name="connsiteY13" fmla="*/ 1635616 h 2704563"/>
              <a:gd name="connsiteX14" fmla="*/ 25771 w 5437019"/>
              <a:gd name="connsiteY14" fmla="*/ 1300766 h 2704563"/>
              <a:gd name="connsiteX15" fmla="*/ 51528 w 5437019"/>
              <a:gd name="connsiteY15" fmla="*/ 914400 h 2704563"/>
              <a:gd name="connsiteX16" fmla="*/ 77286 w 5437019"/>
              <a:gd name="connsiteY16" fmla="*/ 528033 h 2704563"/>
              <a:gd name="connsiteX17" fmla="*/ 90165 w 5437019"/>
              <a:gd name="connsiteY17" fmla="*/ 489397 h 2704563"/>
              <a:gd name="connsiteX18" fmla="*/ 115923 w 5437019"/>
              <a:gd name="connsiteY18" fmla="*/ 450760 h 2704563"/>
              <a:gd name="connsiteX19" fmla="*/ 141681 w 5437019"/>
              <a:gd name="connsiteY19" fmla="*/ 360608 h 2704563"/>
              <a:gd name="connsiteX20" fmla="*/ 180317 w 5437019"/>
              <a:gd name="connsiteY20" fmla="*/ 334850 h 2704563"/>
              <a:gd name="connsiteX21" fmla="*/ 257590 w 5437019"/>
              <a:gd name="connsiteY21" fmla="*/ 309093 h 2704563"/>
              <a:gd name="connsiteX22" fmla="*/ 592441 w 5437019"/>
              <a:gd name="connsiteY22" fmla="*/ 321971 h 2704563"/>
              <a:gd name="connsiteX23" fmla="*/ 940171 w 5437019"/>
              <a:gd name="connsiteY23" fmla="*/ 347729 h 2704563"/>
              <a:gd name="connsiteX24" fmla="*/ 1918965 w 5437019"/>
              <a:gd name="connsiteY24" fmla="*/ 360608 h 2704563"/>
              <a:gd name="connsiteX25" fmla="*/ 3116700 w 5437019"/>
              <a:gd name="connsiteY25" fmla="*/ 386366 h 2704563"/>
              <a:gd name="connsiteX26" fmla="*/ 3400036 w 5437019"/>
              <a:gd name="connsiteY26" fmla="*/ 360608 h 2704563"/>
              <a:gd name="connsiteX27" fmla="*/ 3760644 w 5437019"/>
              <a:gd name="connsiteY27" fmla="*/ 347729 h 2704563"/>
              <a:gd name="connsiteX28" fmla="*/ 3863675 w 5437019"/>
              <a:gd name="connsiteY28" fmla="*/ 321971 h 2704563"/>
              <a:gd name="connsiteX29" fmla="*/ 3902312 w 5437019"/>
              <a:gd name="connsiteY29" fmla="*/ 296214 h 2704563"/>
              <a:gd name="connsiteX30" fmla="*/ 3979585 w 5437019"/>
              <a:gd name="connsiteY30" fmla="*/ 270456 h 2704563"/>
              <a:gd name="connsiteX31" fmla="*/ 4018221 w 5437019"/>
              <a:gd name="connsiteY31" fmla="*/ 257577 h 2704563"/>
              <a:gd name="connsiteX32" fmla="*/ 4069737 w 5437019"/>
              <a:gd name="connsiteY32" fmla="*/ 244698 h 2704563"/>
              <a:gd name="connsiteX33" fmla="*/ 4147010 w 5437019"/>
              <a:gd name="connsiteY33" fmla="*/ 218940 h 2704563"/>
              <a:gd name="connsiteX34" fmla="*/ 4301557 w 5437019"/>
              <a:gd name="connsiteY34" fmla="*/ 167425 h 2704563"/>
              <a:gd name="connsiteX35" fmla="*/ 4378830 w 5437019"/>
              <a:gd name="connsiteY35" fmla="*/ 141667 h 2704563"/>
              <a:gd name="connsiteX36" fmla="*/ 4417466 w 5437019"/>
              <a:gd name="connsiteY36" fmla="*/ 128788 h 2704563"/>
              <a:gd name="connsiteX37" fmla="*/ 4468982 w 5437019"/>
              <a:gd name="connsiteY37" fmla="*/ 115909 h 2704563"/>
              <a:gd name="connsiteX38" fmla="*/ 4546255 w 5437019"/>
              <a:gd name="connsiteY38" fmla="*/ 90152 h 2704563"/>
              <a:gd name="connsiteX39" fmla="*/ 4597771 w 5437019"/>
              <a:gd name="connsiteY39" fmla="*/ 77273 h 2704563"/>
              <a:gd name="connsiteX40" fmla="*/ 4675044 w 5437019"/>
              <a:gd name="connsiteY40" fmla="*/ 51515 h 2704563"/>
              <a:gd name="connsiteX41" fmla="*/ 4713681 w 5437019"/>
              <a:gd name="connsiteY41" fmla="*/ 38636 h 2704563"/>
              <a:gd name="connsiteX42" fmla="*/ 4752317 w 5437019"/>
              <a:gd name="connsiteY42" fmla="*/ 25757 h 2704563"/>
              <a:gd name="connsiteX43" fmla="*/ 4906864 w 5437019"/>
              <a:gd name="connsiteY43" fmla="*/ 0 h 2704563"/>
              <a:gd name="connsiteX44" fmla="*/ 5138683 w 5437019"/>
              <a:gd name="connsiteY44" fmla="*/ 12878 h 2704563"/>
              <a:gd name="connsiteX45" fmla="*/ 5254593 w 5437019"/>
              <a:gd name="connsiteY45" fmla="*/ 77273 h 2704563"/>
              <a:gd name="connsiteX46" fmla="*/ 5383382 w 5437019"/>
              <a:gd name="connsiteY46" fmla="*/ 180304 h 2704563"/>
              <a:gd name="connsiteX47" fmla="*/ 5409140 w 5437019"/>
              <a:gd name="connsiteY47" fmla="*/ 218940 h 2704563"/>
              <a:gd name="connsiteX48" fmla="*/ 5409140 w 5437019"/>
              <a:gd name="connsiteY48" fmla="*/ 618185 h 2704563"/>
              <a:gd name="connsiteX49" fmla="*/ 5396261 w 5437019"/>
              <a:gd name="connsiteY49" fmla="*/ 669701 h 2704563"/>
              <a:gd name="connsiteX50" fmla="*/ 5383382 w 5437019"/>
              <a:gd name="connsiteY50" fmla="*/ 746974 h 2704563"/>
              <a:gd name="connsiteX51" fmla="*/ 5370503 w 5437019"/>
              <a:gd name="connsiteY51" fmla="*/ 785611 h 2704563"/>
              <a:gd name="connsiteX52" fmla="*/ 5357624 w 5437019"/>
              <a:gd name="connsiteY52" fmla="*/ 837126 h 2704563"/>
              <a:gd name="connsiteX53" fmla="*/ 5318988 w 5437019"/>
              <a:gd name="connsiteY53" fmla="*/ 1017431 h 2704563"/>
              <a:gd name="connsiteX54" fmla="*/ 5306109 w 5437019"/>
              <a:gd name="connsiteY54" fmla="*/ 1056067 h 2704563"/>
              <a:gd name="connsiteX55" fmla="*/ 5241714 w 5437019"/>
              <a:gd name="connsiteY55" fmla="*/ 1133340 h 2704563"/>
              <a:gd name="connsiteX56" fmla="*/ 5203078 w 5437019"/>
              <a:gd name="connsiteY56" fmla="*/ 1159098 h 2704563"/>
              <a:gd name="connsiteX57" fmla="*/ 5151562 w 5437019"/>
              <a:gd name="connsiteY57" fmla="*/ 1197735 h 2704563"/>
              <a:gd name="connsiteX58" fmla="*/ 5009895 w 5437019"/>
              <a:gd name="connsiteY58" fmla="*/ 1249250 h 2704563"/>
              <a:gd name="connsiteX59" fmla="*/ 4945500 w 5437019"/>
              <a:gd name="connsiteY59" fmla="*/ 1275008 h 2704563"/>
              <a:gd name="connsiteX60" fmla="*/ 4855348 w 5437019"/>
              <a:gd name="connsiteY60" fmla="*/ 1300766 h 2704563"/>
              <a:gd name="connsiteX61" fmla="*/ 4803833 w 5437019"/>
              <a:gd name="connsiteY61" fmla="*/ 1326524 h 2704563"/>
              <a:gd name="connsiteX62" fmla="*/ 4765196 w 5437019"/>
              <a:gd name="connsiteY62" fmla="*/ 1339402 h 2704563"/>
              <a:gd name="connsiteX63" fmla="*/ 4700802 w 5437019"/>
              <a:gd name="connsiteY63" fmla="*/ 1378039 h 2704563"/>
              <a:gd name="connsiteX64" fmla="*/ 4636407 w 5437019"/>
              <a:gd name="connsiteY64" fmla="*/ 1390918 h 2704563"/>
              <a:gd name="connsiteX65" fmla="*/ 4597771 w 5437019"/>
              <a:gd name="connsiteY65" fmla="*/ 1403797 h 2704563"/>
              <a:gd name="connsiteX66" fmla="*/ 4494740 w 5437019"/>
              <a:gd name="connsiteY66" fmla="*/ 1429555 h 2704563"/>
              <a:gd name="connsiteX67" fmla="*/ 4443224 w 5437019"/>
              <a:gd name="connsiteY67" fmla="*/ 1442433 h 2704563"/>
              <a:gd name="connsiteX68" fmla="*/ 4404588 w 5437019"/>
              <a:gd name="connsiteY68" fmla="*/ 1481070 h 2704563"/>
              <a:gd name="connsiteX69" fmla="*/ 4327314 w 5437019"/>
              <a:gd name="connsiteY69" fmla="*/ 1506828 h 2704563"/>
              <a:gd name="connsiteX70" fmla="*/ 4275799 w 5437019"/>
              <a:gd name="connsiteY70" fmla="*/ 1545464 h 2704563"/>
              <a:gd name="connsiteX71" fmla="*/ 4224283 w 5437019"/>
              <a:gd name="connsiteY71" fmla="*/ 1596980 h 2704563"/>
              <a:gd name="connsiteX72" fmla="*/ 4172768 w 5437019"/>
              <a:gd name="connsiteY72" fmla="*/ 1622738 h 2704563"/>
              <a:gd name="connsiteX73" fmla="*/ 4134131 w 5437019"/>
              <a:gd name="connsiteY73" fmla="*/ 1661374 h 2704563"/>
              <a:gd name="connsiteX74" fmla="*/ 4082616 w 5437019"/>
              <a:gd name="connsiteY74" fmla="*/ 1700011 h 2704563"/>
              <a:gd name="connsiteX75" fmla="*/ 4043979 w 5437019"/>
              <a:gd name="connsiteY75" fmla="*/ 1738647 h 2704563"/>
              <a:gd name="connsiteX76" fmla="*/ 3928069 w 5437019"/>
              <a:gd name="connsiteY76" fmla="*/ 1828800 h 2704563"/>
              <a:gd name="connsiteX77" fmla="*/ 3863675 w 5437019"/>
              <a:gd name="connsiteY77" fmla="*/ 1893194 h 2704563"/>
              <a:gd name="connsiteX78" fmla="*/ 3812159 w 5437019"/>
              <a:gd name="connsiteY78" fmla="*/ 1931831 h 2704563"/>
              <a:gd name="connsiteX79" fmla="*/ 3670492 w 5437019"/>
              <a:gd name="connsiteY79" fmla="*/ 2060619 h 2704563"/>
              <a:gd name="connsiteX80" fmla="*/ 3631855 w 5437019"/>
              <a:gd name="connsiteY80" fmla="*/ 2112135 h 2704563"/>
              <a:gd name="connsiteX81" fmla="*/ 3593219 w 5437019"/>
              <a:gd name="connsiteY81" fmla="*/ 2150771 h 2704563"/>
              <a:gd name="connsiteX82" fmla="*/ 3567461 w 5437019"/>
              <a:gd name="connsiteY82" fmla="*/ 2189408 h 2704563"/>
              <a:gd name="connsiteX83" fmla="*/ 3528824 w 5437019"/>
              <a:gd name="connsiteY83" fmla="*/ 2228045 h 2704563"/>
              <a:gd name="connsiteX84" fmla="*/ 3503066 w 5437019"/>
              <a:gd name="connsiteY84" fmla="*/ 2266681 h 2704563"/>
              <a:gd name="connsiteX85" fmla="*/ 3464430 w 5437019"/>
              <a:gd name="connsiteY85" fmla="*/ 2305318 h 2704563"/>
              <a:gd name="connsiteX86" fmla="*/ 3374278 w 5437019"/>
              <a:gd name="connsiteY86" fmla="*/ 2421228 h 2704563"/>
              <a:gd name="connsiteX87" fmla="*/ 3297005 w 5437019"/>
              <a:gd name="connsiteY87" fmla="*/ 2472743 h 2704563"/>
              <a:gd name="connsiteX88" fmla="*/ 3219731 w 5437019"/>
              <a:gd name="connsiteY88" fmla="*/ 2498501 h 2704563"/>
              <a:gd name="connsiteX89" fmla="*/ 3181095 w 5437019"/>
              <a:gd name="connsiteY89" fmla="*/ 2511380 h 2704563"/>
              <a:gd name="connsiteX90" fmla="*/ 3129579 w 5437019"/>
              <a:gd name="connsiteY90" fmla="*/ 2524259 h 2704563"/>
              <a:gd name="connsiteX91" fmla="*/ 3052306 w 5437019"/>
              <a:gd name="connsiteY91" fmla="*/ 2550016 h 2704563"/>
              <a:gd name="connsiteX92" fmla="*/ 2975033 w 5437019"/>
              <a:gd name="connsiteY92" fmla="*/ 2575774 h 2704563"/>
              <a:gd name="connsiteX93" fmla="*/ 2936396 w 5437019"/>
              <a:gd name="connsiteY93" fmla="*/ 2588653 h 2704563"/>
              <a:gd name="connsiteX94" fmla="*/ 2833365 w 5437019"/>
              <a:gd name="connsiteY94" fmla="*/ 2614411 h 2704563"/>
              <a:gd name="connsiteX95" fmla="*/ 2704576 w 5437019"/>
              <a:gd name="connsiteY95" fmla="*/ 2640169 h 2704563"/>
              <a:gd name="connsiteX96" fmla="*/ 2588666 w 5437019"/>
              <a:gd name="connsiteY96" fmla="*/ 2665926 h 2704563"/>
              <a:gd name="connsiteX97" fmla="*/ 2446999 w 5437019"/>
              <a:gd name="connsiteY97" fmla="*/ 2665926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437019" h="2704563">
                <a:moveTo>
                  <a:pt x="2524272" y="2678805"/>
                </a:moveTo>
                <a:lnTo>
                  <a:pt x="2369726" y="2665926"/>
                </a:lnTo>
                <a:cubicBezTo>
                  <a:pt x="2326759" y="2662020"/>
                  <a:pt x="2284081" y="2653047"/>
                  <a:pt x="2240937" y="2653047"/>
                </a:cubicBezTo>
                <a:cubicBezTo>
                  <a:pt x="2108209" y="2653047"/>
                  <a:pt x="2081059" y="2664983"/>
                  <a:pt x="1970481" y="2678805"/>
                </a:cubicBezTo>
                <a:cubicBezTo>
                  <a:pt x="1710783" y="2711268"/>
                  <a:pt x="1981775" y="2673512"/>
                  <a:pt x="1764419" y="2704563"/>
                </a:cubicBezTo>
                <a:lnTo>
                  <a:pt x="1326537" y="2691684"/>
                </a:lnTo>
                <a:lnTo>
                  <a:pt x="721230" y="2678805"/>
                </a:lnTo>
                <a:cubicBezTo>
                  <a:pt x="631015" y="2676152"/>
                  <a:pt x="540926" y="2670219"/>
                  <a:pt x="450774" y="2665926"/>
                </a:cubicBezTo>
                <a:cubicBezTo>
                  <a:pt x="420723" y="2661633"/>
                  <a:pt x="389907" y="2661034"/>
                  <a:pt x="360621" y="2653047"/>
                </a:cubicBezTo>
                <a:cubicBezTo>
                  <a:pt x="336355" y="2646429"/>
                  <a:pt x="260847" y="2597617"/>
                  <a:pt x="244712" y="2588653"/>
                </a:cubicBezTo>
                <a:cubicBezTo>
                  <a:pt x="171062" y="2547736"/>
                  <a:pt x="209326" y="2577941"/>
                  <a:pt x="128802" y="2524259"/>
                </a:cubicBezTo>
                <a:cubicBezTo>
                  <a:pt x="110942" y="2512352"/>
                  <a:pt x="91547" y="2501665"/>
                  <a:pt x="77286" y="2485622"/>
                </a:cubicBezTo>
                <a:cubicBezTo>
                  <a:pt x="30050" y="2432481"/>
                  <a:pt x="30382" y="2422181"/>
                  <a:pt x="12892" y="2369712"/>
                </a:cubicBezTo>
                <a:cubicBezTo>
                  <a:pt x="8599" y="2125013"/>
                  <a:pt x="13" y="1880352"/>
                  <a:pt x="13" y="1635616"/>
                </a:cubicBezTo>
                <a:cubicBezTo>
                  <a:pt x="13" y="1412895"/>
                  <a:pt x="-1432" y="1436781"/>
                  <a:pt x="25771" y="1300766"/>
                </a:cubicBezTo>
                <a:cubicBezTo>
                  <a:pt x="45464" y="1103842"/>
                  <a:pt x="39964" y="1180387"/>
                  <a:pt x="51528" y="914400"/>
                </a:cubicBezTo>
                <a:cubicBezTo>
                  <a:pt x="60705" y="703326"/>
                  <a:pt x="38010" y="665496"/>
                  <a:pt x="77286" y="528033"/>
                </a:cubicBezTo>
                <a:cubicBezTo>
                  <a:pt x="81015" y="514980"/>
                  <a:pt x="84094" y="501539"/>
                  <a:pt x="90165" y="489397"/>
                </a:cubicBezTo>
                <a:cubicBezTo>
                  <a:pt x="97087" y="475553"/>
                  <a:pt x="107337" y="463639"/>
                  <a:pt x="115923" y="450760"/>
                </a:cubicBezTo>
                <a:cubicBezTo>
                  <a:pt x="116764" y="447394"/>
                  <a:pt x="134963" y="369006"/>
                  <a:pt x="141681" y="360608"/>
                </a:cubicBezTo>
                <a:cubicBezTo>
                  <a:pt x="151350" y="348521"/>
                  <a:pt x="166173" y="341136"/>
                  <a:pt x="180317" y="334850"/>
                </a:cubicBezTo>
                <a:cubicBezTo>
                  <a:pt x="205128" y="323823"/>
                  <a:pt x="257590" y="309093"/>
                  <a:pt x="257590" y="309093"/>
                </a:cubicBezTo>
                <a:lnTo>
                  <a:pt x="592441" y="321971"/>
                </a:lnTo>
                <a:cubicBezTo>
                  <a:pt x="945519" y="342146"/>
                  <a:pt x="350507" y="335183"/>
                  <a:pt x="940171" y="347729"/>
                </a:cubicBezTo>
                <a:lnTo>
                  <a:pt x="1918965" y="360608"/>
                </a:lnTo>
                <a:lnTo>
                  <a:pt x="3116700" y="386366"/>
                </a:lnTo>
                <a:cubicBezTo>
                  <a:pt x="3223587" y="374490"/>
                  <a:pt x="3286943" y="366125"/>
                  <a:pt x="3400036" y="360608"/>
                </a:cubicBezTo>
                <a:cubicBezTo>
                  <a:pt x="3520172" y="354748"/>
                  <a:pt x="3640441" y="352022"/>
                  <a:pt x="3760644" y="347729"/>
                </a:cubicBezTo>
                <a:cubicBezTo>
                  <a:pt x="3785138" y="342830"/>
                  <a:pt x="3837273" y="335172"/>
                  <a:pt x="3863675" y="321971"/>
                </a:cubicBezTo>
                <a:cubicBezTo>
                  <a:pt x="3877519" y="315049"/>
                  <a:pt x="3888168" y="302500"/>
                  <a:pt x="3902312" y="296214"/>
                </a:cubicBezTo>
                <a:cubicBezTo>
                  <a:pt x="3927123" y="285187"/>
                  <a:pt x="3953827" y="279042"/>
                  <a:pt x="3979585" y="270456"/>
                </a:cubicBezTo>
                <a:cubicBezTo>
                  <a:pt x="3992464" y="266163"/>
                  <a:pt x="4005051" y="260870"/>
                  <a:pt x="4018221" y="257577"/>
                </a:cubicBezTo>
                <a:cubicBezTo>
                  <a:pt x="4035393" y="253284"/>
                  <a:pt x="4052783" y="249784"/>
                  <a:pt x="4069737" y="244698"/>
                </a:cubicBezTo>
                <a:cubicBezTo>
                  <a:pt x="4095743" y="236896"/>
                  <a:pt x="4121252" y="227526"/>
                  <a:pt x="4147010" y="218940"/>
                </a:cubicBezTo>
                <a:lnTo>
                  <a:pt x="4301557" y="167425"/>
                </a:lnTo>
                <a:lnTo>
                  <a:pt x="4378830" y="141667"/>
                </a:lnTo>
                <a:cubicBezTo>
                  <a:pt x="4391709" y="137374"/>
                  <a:pt x="4404296" y="132081"/>
                  <a:pt x="4417466" y="128788"/>
                </a:cubicBezTo>
                <a:cubicBezTo>
                  <a:pt x="4434638" y="124495"/>
                  <a:pt x="4452028" y="120995"/>
                  <a:pt x="4468982" y="115909"/>
                </a:cubicBezTo>
                <a:cubicBezTo>
                  <a:pt x="4494988" y="108107"/>
                  <a:pt x="4519915" y="96737"/>
                  <a:pt x="4546255" y="90152"/>
                </a:cubicBezTo>
                <a:cubicBezTo>
                  <a:pt x="4563427" y="85859"/>
                  <a:pt x="4580817" y="82359"/>
                  <a:pt x="4597771" y="77273"/>
                </a:cubicBezTo>
                <a:cubicBezTo>
                  <a:pt x="4623777" y="69471"/>
                  <a:pt x="4649286" y="60101"/>
                  <a:pt x="4675044" y="51515"/>
                </a:cubicBezTo>
                <a:lnTo>
                  <a:pt x="4713681" y="38636"/>
                </a:lnTo>
                <a:cubicBezTo>
                  <a:pt x="4726560" y="34343"/>
                  <a:pt x="4739005" y="28419"/>
                  <a:pt x="4752317" y="25757"/>
                </a:cubicBezTo>
                <a:cubicBezTo>
                  <a:pt x="4846478" y="6925"/>
                  <a:pt x="4795042" y="15974"/>
                  <a:pt x="4906864" y="0"/>
                </a:cubicBezTo>
                <a:cubicBezTo>
                  <a:pt x="4984137" y="4293"/>
                  <a:pt x="5061639" y="5541"/>
                  <a:pt x="5138683" y="12878"/>
                </a:cubicBezTo>
                <a:cubicBezTo>
                  <a:pt x="5178353" y="16656"/>
                  <a:pt x="5230638" y="61303"/>
                  <a:pt x="5254593" y="77273"/>
                </a:cubicBezTo>
                <a:cubicBezTo>
                  <a:pt x="5300364" y="107787"/>
                  <a:pt x="5347709" y="137497"/>
                  <a:pt x="5383382" y="180304"/>
                </a:cubicBezTo>
                <a:cubicBezTo>
                  <a:pt x="5393291" y="192195"/>
                  <a:pt x="5400554" y="206061"/>
                  <a:pt x="5409140" y="218940"/>
                </a:cubicBezTo>
                <a:cubicBezTo>
                  <a:pt x="5459102" y="368826"/>
                  <a:pt x="5430944" y="269330"/>
                  <a:pt x="5409140" y="618185"/>
                </a:cubicBezTo>
                <a:cubicBezTo>
                  <a:pt x="5408036" y="635851"/>
                  <a:pt x="5399732" y="652344"/>
                  <a:pt x="5396261" y="669701"/>
                </a:cubicBezTo>
                <a:cubicBezTo>
                  <a:pt x="5391140" y="695307"/>
                  <a:pt x="5389047" y="721483"/>
                  <a:pt x="5383382" y="746974"/>
                </a:cubicBezTo>
                <a:cubicBezTo>
                  <a:pt x="5380437" y="760226"/>
                  <a:pt x="5374233" y="772558"/>
                  <a:pt x="5370503" y="785611"/>
                </a:cubicBezTo>
                <a:cubicBezTo>
                  <a:pt x="5365640" y="802630"/>
                  <a:pt x="5361333" y="819819"/>
                  <a:pt x="5357624" y="837126"/>
                </a:cubicBezTo>
                <a:cubicBezTo>
                  <a:pt x="5344961" y="896217"/>
                  <a:pt x="5335785" y="958639"/>
                  <a:pt x="5318988" y="1017431"/>
                </a:cubicBezTo>
                <a:cubicBezTo>
                  <a:pt x="5315259" y="1030484"/>
                  <a:pt x="5312180" y="1043925"/>
                  <a:pt x="5306109" y="1056067"/>
                </a:cubicBezTo>
                <a:cubicBezTo>
                  <a:pt x="5291635" y="1085014"/>
                  <a:pt x="5266130" y="1112993"/>
                  <a:pt x="5241714" y="1133340"/>
                </a:cubicBezTo>
                <a:cubicBezTo>
                  <a:pt x="5229823" y="1143249"/>
                  <a:pt x="5215673" y="1150101"/>
                  <a:pt x="5203078" y="1159098"/>
                </a:cubicBezTo>
                <a:cubicBezTo>
                  <a:pt x="5185611" y="1171574"/>
                  <a:pt x="5170326" y="1187311"/>
                  <a:pt x="5151562" y="1197735"/>
                </a:cubicBezTo>
                <a:cubicBezTo>
                  <a:pt x="5115353" y="1217851"/>
                  <a:pt x="5046392" y="1234651"/>
                  <a:pt x="5009895" y="1249250"/>
                </a:cubicBezTo>
                <a:cubicBezTo>
                  <a:pt x="4988430" y="1257836"/>
                  <a:pt x="4967432" y="1267697"/>
                  <a:pt x="4945500" y="1275008"/>
                </a:cubicBezTo>
                <a:cubicBezTo>
                  <a:pt x="4896489" y="1291345"/>
                  <a:pt x="4898755" y="1282163"/>
                  <a:pt x="4855348" y="1300766"/>
                </a:cubicBezTo>
                <a:cubicBezTo>
                  <a:pt x="4837702" y="1308329"/>
                  <a:pt x="4821479" y="1318961"/>
                  <a:pt x="4803833" y="1326524"/>
                </a:cubicBezTo>
                <a:cubicBezTo>
                  <a:pt x="4791355" y="1331872"/>
                  <a:pt x="4777338" y="1333331"/>
                  <a:pt x="4765196" y="1339402"/>
                </a:cubicBezTo>
                <a:cubicBezTo>
                  <a:pt x="4742807" y="1350597"/>
                  <a:pt x="4724044" y="1368742"/>
                  <a:pt x="4700802" y="1378039"/>
                </a:cubicBezTo>
                <a:cubicBezTo>
                  <a:pt x="4680478" y="1386169"/>
                  <a:pt x="4657643" y="1385609"/>
                  <a:pt x="4636407" y="1390918"/>
                </a:cubicBezTo>
                <a:cubicBezTo>
                  <a:pt x="4623237" y="1394211"/>
                  <a:pt x="4610868" y="1400225"/>
                  <a:pt x="4597771" y="1403797"/>
                </a:cubicBezTo>
                <a:cubicBezTo>
                  <a:pt x="4563618" y="1413112"/>
                  <a:pt x="4529084" y="1420969"/>
                  <a:pt x="4494740" y="1429555"/>
                </a:cubicBezTo>
                <a:lnTo>
                  <a:pt x="4443224" y="1442433"/>
                </a:lnTo>
                <a:cubicBezTo>
                  <a:pt x="4430345" y="1455312"/>
                  <a:pt x="4420509" y="1472225"/>
                  <a:pt x="4404588" y="1481070"/>
                </a:cubicBezTo>
                <a:cubicBezTo>
                  <a:pt x="4380854" y="1494256"/>
                  <a:pt x="4327314" y="1506828"/>
                  <a:pt x="4327314" y="1506828"/>
                </a:cubicBezTo>
                <a:cubicBezTo>
                  <a:pt x="4310142" y="1519707"/>
                  <a:pt x="4291953" y="1531330"/>
                  <a:pt x="4275799" y="1545464"/>
                </a:cubicBezTo>
                <a:cubicBezTo>
                  <a:pt x="4257523" y="1561456"/>
                  <a:pt x="4243711" y="1582409"/>
                  <a:pt x="4224283" y="1596980"/>
                </a:cubicBezTo>
                <a:cubicBezTo>
                  <a:pt x="4208924" y="1608499"/>
                  <a:pt x="4188391" y="1611579"/>
                  <a:pt x="4172768" y="1622738"/>
                </a:cubicBezTo>
                <a:cubicBezTo>
                  <a:pt x="4157947" y="1633324"/>
                  <a:pt x="4147960" y="1649521"/>
                  <a:pt x="4134131" y="1661374"/>
                </a:cubicBezTo>
                <a:cubicBezTo>
                  <a:pt x="4117834" y="1675343"/>
                  <a:pt x="4098913" y="1686042"/>
                  <a:pt x="4082616" y="1700011"/>
                </a:cubicBezTo>
                <a:cubicBezTo>
                  <a:pt x="4068787" y="1711864"/>
                  <a:pt x="4057971" y="1726987"/>
                  <a:pt x="4043979" y="1738647"/>
                </a:cubicBezTo>
                <a:cubicBezTo>
                  <a:pt x="4006376" y="1769982"/>
                  <a:pt x="3962680" y="1794189"/>
                  <a:pt x="3928069" y="1828800"/>
                </a:cubicBezTo>
                <a:cubicBezTo>
                  <a:pt x="3906604" y="1850265"/>
                  <a:pt x="3886363" y="1873027"/>
                  <a:pt x="3863675" y="1893194"/>
                </a:cubicBezTo>
                <a:cubicBezTo>
                  <a:pt x="3847632" y="1907455"/>
                  <a:pt x="3827982" y="1917327"/>
                  <a:pt x="3812159" y="1931831"/>
                </a:cubicBezTo>
                <a:cubicBezTo>
                  <a:pt x="3660192" y="2071134"/>
                  <a:pt x="3761647" y="1999850"/>
                  <a:pt x="3670492" y="2060619"/>
                </a:cubicBezTo>
                <a:cubicBezTo>
                  <a:pt x="3657613" y="2077791"/>
                  <a:pt x="3645824" y="2095838"/>
                  <a:pt x="3631855" y="2112135"/>
                </a:cubicBezTo>
                <a:cubicBezTo>
                  <a:pt x="3620002" y="2125963"/>
                  <a:pt x="3604879" y="2136779"/>
                  <a:pt x="3593219" y="2150771"/>
                </a:cubicBezTo>
                <a:cubicBezTo>
                  <a:pt x="3583310" y="2162662"/>
                  <a:pt x="3577370" y="2177517"/>
                  <a:pt x="3567461" y="2189408"/>
                </a:cubicBezTo>
                <a:cubicBezTo>
                  <a:pt x="3555801" y="2203400"/>
                  <a:pt x="3540484" y="2214053"/>
                  <a:pt x="3528824" y="2228045"/>
                </a:cubicBezTo>
                <a:cubicBezTo>
                  <a:pt x="3518915" y="2239936"/>
                  <a:pt x="3512975" y="2254790"/>
                  <a:pt x="3503066" y="2266681"/>
                </a:cubicBezTo>
                <a:cubicBezTo>
                  <a:pt x="3491406" y="2280673"/>
                  <a:pt x="3475612" y="2290941"/>
                  <a:pt x="3464430" y="2305318"/>
                </a:cubicBezTo>
                <a:cubicBezTo>
                  <a:pt x="3421830" y="2360090"/>
                  <a:pt x="3423614" y="2382855"/>
                  <a:pt x="3374278" y="2421228"/>
                </a:cubicBezTo>
                <a:cubicBezTo>
                  <a:pt x="3349842" y="2440234"/>
                  <a:pt x="3326373" y="2462954"/>
                  <a:pt x="3297005" y="2472743"/>
                </a:cubicBezTo>
                <a:lnTo>
                  <a:pt x="3219731" y="2498501"/>
                </a:lnTo>
                <a:cubicBezTo>
                  <a:pt x="3206852" y="2502794"/>
                  <a:pt x="3194265" y="2508087"/>
                  <a:pt x="3181095" y="2511380"/>
                </a:cubicBezTo>
                <a:cubicBezTo>
                  <a:pt x="3163923" y="2515673"/>
                  <a:pt x="3146533" y="2519173"/>
                  <a:pt x="3129579" y="2524259"/>
                </a:cubicBezTo>
                <a:cubicBezTo>
                  <a:pt x="3103573" y="2532061"/>
                  <a:pt x="3078064" y="2541430"/>
                  <a:pt x="3052306" y="2550016"/>
                </a:cubicBezTo>
                <a:lnTo>
                  <a:pt x="2975033" y="2575774"/>
                </a:lnTo>
                <a:cubicBezTo>
                  <a:pt x="2962154" y="2580067"/>
                  <a:pt x="2949566" y="2585360"/>
                  <a:pt x="2936396" y="2588653"/>
                </a:cubicBezTo>
                <a:cubicBezTo>
                  <a:pt x="2902052" y="2597239"/>
                  <a:pt x="2868078" y="2607468"/>
                  <a:pt x="2833365" y="2614411"/>
                </a:cubicBezTo>
                <a:cubicBezTo>
                  <a:pt x="2790435" y="2622997"/>
                  <a:pt x="2746109" y="2626325"/>
                  <a:pt x="2704576" y="2640169"/>
                </a:cubicBezTo>
                <a:cubicBezTo>
                  <a:pt x="2659684" y="2655132"/>
                  <a:pt x="2643710" y="2662688"/>
                  <a:pt x="2588666" y="2665926"/>
                </a:cubicBezTo>
                <a:cubicBezTo>
                  <a:pt x="2541525" y="2668699"/>
                  <a:pt x="2494221" y="2665926"/>
                  <a:pt x="2446999" y="266592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3632893" y="897089"/>
            <a:ext cx="2099240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6695151" y="923428"/>
            <a:ext cx="1817269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A1FC4AFC-F20B-814B-B675-067FEA3372DD}"/>
              </a:ext>
            </a:extLst>
          </p:cNvPr>
          <p:cNvSpPr/>
          <p:nvPr/>
        </p:nvSpPr>
        <p:spPr>
          <a:xfrm>
            <a:off x="8240590" y="1847717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9D717A47-E8B9-8243-909F-121D73C73639}"/>
              </a:ext>
            </a:extLst>
          </p:cNvPr>
          <p:cNvSpPr/>
          <p:nvPr/>
        </p:nvSpPr>
        <p:spPr>
          <a:xfrm>
            <a:off x="5793626" y="1836448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Abgerundetes Rechteck 135">
            <a:extLst>
              <a:ext uri="{FF2B5EF4-FFF2-40B4-BE49-F238E27FC236}">
                <a16:creationId xmlns:a16="http://schemas.microsoft.com/office/drawing/2014/main" id="{8C4F0FA3-71DD-7B4D-BC06-A2919C824EC7}"/>
              </a:ext>
            </a:extLst>
          </p:cNvPr>
          <p:cNvSpPr/>
          <p:nvPr/>
        </p:nvSpPr>
        <p:spPr>
          <a:xfrm>
            <a:off x="783709" y="1741810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18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8739319" y="884199"/>
            <a:ext cx="2614481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>
            <a:extLst>
              <a:ext uri="{FF2B5EF4-FFF2-40B4-BE49-F238E27FC236}">
                <a16:creationId xmlns:a16="http://schemas.microsoft.com/office/drawing/2014/main" id="{4CC61F67-1A65-7647-BB52-410B5D92E9B1}"/>
              </a:ext>
            </a:extLst>
          </p:cNvPr>
          <p:cNvSpPr/>
          <p:nvPr/>
        </p:nvSpPr>
        <p:spPr>
          <a:xfrm>
            <a:off x="5679583" y="2975020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reihandform 136">
            <a:extLst>
              <a:ext uri="{FF2B5EF4-FFF2-40B4-BE49-F238E27FC236}">
                <a16:creationId xmlns:a16="http://schemas.microsoft.com/office/drawing/2014/main" id="{C08FF9FB-EA9D-4346-86C8-D2E1F6BBA137}"/>
              </a:ext>
            </a:extLst>
          </p:cNvPr>
          <p:cNvSpPr/>
          <p:nvPr/>
        </p:nvSpPr>
        <p:spPr>
          <a:xfrm>
            <a:off x="8185811" y="2921364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0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5943987" y="896256"/>
            <a:ext cx="5569726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B6735704-3F6B-2E45-AE9D-160AD9265A7B}"/>
              </a:ext>
            </a:extLst>
          </p:cNvPr>
          <p:cNvSpPr/>
          <p:nvPr/>
        </p:nvSpPr>
        <p:spPr>
          <a:xfrm>
            <a:off x="8252543" y="1833245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F276F21F-9B7F-F745-AA7A-DA1358E2FFA8}"/>
              </a:ext>
            </a:extLst>
          </p:cNvPr>
          <p:cNvSpPr/>
          <p:nvPr/>
        </p:nvSpPr>
        <p:spPr>
          <a:xfrm>
            <a:off x="5834187" y="1801070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0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78B03033-A0EC-8844-83D5-8860C98B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71212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quantile limits 0.005% and 0.995%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one-hot</a:t>
                </a:r>
                <a:r>
                  <a:rPr lang="de-DE"/>
                  <a:t>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95% / 96%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4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B553237-C52A-034B-8BDB-5C3D655C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21612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7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6B9F178-D788-554D-8B3D-C4CC3223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29" y="4075519"/>
            <a:ext cx="3352800" cy="1854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ADA61A-21C9-7D44-9886-0C3873027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89" y="2221319"/>
            <a:ext cx="3352800" cy="1854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B31B71-B010-5C4B-8B97-8CA505D99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70" y="935369"/>
            <a:ext cx="3352800" cy="185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1562316" y="2833433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16" y="2833433"/>
                <a:ext cx="127370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D262C87-F8C6-AE40-A762-94FFA92B3367}"/>
                  </a:ext>
                </a:extLst>
              </p:cNvPr>
              <p:cNvSpPr txBox="1"/>
              <p:nvPr/>
            </p:nvSpPr>
            <p:spPr>
              <a:xfrm>
                <a:off x="5459147" y="4155252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D262C87-F8C6-AE40-A762-94FFA92B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47" y="4155252"/>
                <a:ext cx="1273706" cy="369332"/>
              </a:xfrm>
              <a:prstGeom prst="rect">
                <a:avLst/>
              </a:prstGeom>
              <a:blipFill>
                <a:blip r:embed="rId7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708F5-4E05-D04B-A55B-4272711D09AB}"/>
                  </a:ext>
                </a:extLst>
              </p:cNvPr>
              <p:cNvSpPr txBox="1"/>
              <p:nvPr/>
            </p:nvSpPr>
            <p:spPr>
              <a:xfrm>
                <a:off x="9345347" y="5967659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0.1</a:t>
                </a: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708F5-4E05-D04B-A55B-4272711D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47" y="5967659"/>
                <a:ext cx="1273706" cy="369332"/>
              </a:xfrm>
              <a:prstGeom prst="rect">
                <a:avLst/>
              </a:prstGeom>
              <a:blipFill>
                <a:blip r:embed="rId8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613452" y="1038507"/>
                <a:ext cx="4593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de-DE" b="1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52" y="1038507"/>
                <a:ext cx="4593265" cy="646331"/>
              </a:xfrm>
              <a:prstGeom prst="rect">
                <a:avLst/>
              </a:prstGeom>
              <a:blipFill>
                <a:blip r:embed="rId9"/>
                <a:stretch>
                  <a:fillRect l="-1102" t="-3846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4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Mixed</a:t>
                </a:r>
                <a:r>
                  <a:rPr lang="de-DE"/>
                  <a:t>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>
                    <a:solidFill>
                      <a:srgbClr val="FF0000"/>
                    </a:solidFill>
                  </a:rPr>
                  <a:t>un-capped</a:t>
                </a:r>
                <a:r>
                  <a:rPr lang="de-DE"/>
                  <a:t> inputs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</a:t>
                </a:r>
                <a:r>
                  <a:rPr lang="de-DE">
                    <a:solidFill>
                      <a:srgbClr val="FF0000"/>
                    </a:solidFill>
                  </a:rPr>
                  <a:t>[0,1]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continuous sst anomaly index as </a:t>
                </a:r>
                <a:r>
                  <a:rPr lang="de-DE" b="1">
                    <a:solidFill>
                      <a:srgbClr val="FF0000"/>
                    </a:solidFill>
                  </a:rPr>
                  <a:t>single target</a:t>
                </a:r>
                <a:endParaRPr lang="de-DE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>
                    <a:solidFill>
                      <a:srgbClr val="FF0000"/>
                    </a:solidFill>
                  </a:rPr>
                  <a:t>sigmoid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96% / 100% </a:t>
                </a:r>
                <a:r>
                  <a:rPr lang="de-DE"/>
                  <a:t>for El Nino / La Nina</a:t>
                </a:r>
                <a:endParaRPr lang="de-DE" b="1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97% / </a:t>
                </a:r>
                <a:r>
                  <a:rPr lang="de-DE" b="1">
                    <a:solidFill>
                      <a:schemeClr val="accent6"/>
                    </a:solidFill>
                  </a:rPr>
                  <a:t>99%</a:t>
                </a:r>
                <a:r>
                  <a:rPr lang="de-DE" b="1">
                    <a:solidFill>
                      <a:srgbClr val="0070C0"/>
                    </a:solidFill>
                  </a:rPr>
                  <a:t>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3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6A5D43-4BED-8846-B501-A6BFDE38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763" y="3029129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565233A-0CE8-E54F-A8F5-6F9FEEF4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25" y="27331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481912" y="840254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1980-2009)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Normalize no rolling mean!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6A63B9-BA7F-C74C-8759-FF541648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99" y="3847546"/>
            <a:ext cx="9070201" cy="2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row by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no swapping </a:t>
                </a:r>
                <a:r>
                  <a:rPr lang="de-DE"/>
                  <a:t>of latitude and longitude, dimensions: (samples, lat, lon)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quantile limits 0.005% and 0.995%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one-hot</a:t>
                </a:r>
                <a:r>
                  <a:rPr lang="de-DE"/>
                  <a:t>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</a:t>
                </a:r>
                <a:r>
                  <a:rPr lang="de-DE">
                    <a:solidFill>
                      <a:srgbClr val="C00000"/>
                    </a:solidFill>
                  </a:rPr>
                  <a:t>0.01</a:t>
                </a:r>
                <a:r>
                  <a:rPr lang="de-DE"/>
                  <a:t>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95% / 93%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3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519754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>
            <a:cxnSpLocks/>
          </p:cNvCxnSpPr>
          <p:nvPr/>
        </p:nvCxnSpPr>
        <p:spPr>
          <a:xfrm>
            <a:off x="6230679" y="1632702"/>
            <a:ext cx="382772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>
            <a:off x="6883059" y="1632702"/>
            <a:ext cx="156838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E9C0AEC-9BD1-834C-99C4-29C86F2E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116895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E83E7614-71E9-8145-9948-ABB6BBD4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06588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2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ESN models also work on </a:t>
            </a:r>
            <a:r>
              <a:rPr lang="de-DE" b="1"/>
              <a:t>un-capped inputs</a:t>
            </a:r>
            <a:r>
              <a:rPr lang="de-DE"/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then </a:t>
            </a:r>
            <a:r>
              <a:rPr lang="de-DE" b="1"/>
              <a:t>don‘t find nice relevance maps </a:t>
            </a:r>
            <a:r>
              <a:rPr lang="de-DE"/>
              <a:t>highlighting Nino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Plus observe </a:t>
            </a:r>
            <a:r>
              <a:rPr lang="de-DE" b="1"/>
              <a:t>less artefacts in terms of stripes for col by col method</a:t>
            </a:r>
            <a:r>
              <a:rPr lang="de-DE"/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Coupled ESN requires very large reservoirs </a:t>
            </a:r>
            <a:r>
              <a:rPr lang="de-DE"/>
              <a:t>(lat x lon gridpoints = n</a:t>
            </a:r>
            <a:r>
              <a:rPr lang="de-DE" baseline="-25000"/>
              <a:t>res</a:t>
            </a:r>
            <a:r>
              <a:rPr lang="de-DE"/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Comparing </a:t>
            </a:r>
            <a:r>
              <a:rPr lang="de-DE" b="1"/>
              <a:t>number of trainable parameters</a:t>
            </a:r>
            <a:r>
              <a:rPr lang="de-DE"/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Linear Regression has 10.988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MLP (2 hidden layers with 8 units each) has some 88.000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couples ESN has 2.772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base ESN with column by column and row by row approach only work with n</a:t>
            </a:r>
            <a:r>
              <a:rPr lang="de-DE" baseline="-25000"/>
              <a:t>res</a:t>
            </a:r>
            <a:r>
              <a:rPr lang="de-DE"/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ESN models </a:t>
            </a:r>
            <a:r>
              <a:rPr lang="de-DE"/>
              <a:t>in this experiment are </a:t>
            </a:r>
            <a:r>
              <a:rPr lang="de-DE" b="1"/>
              <a:t>very sensitive </a:t>
            </a:r>
            <a:r>
              <a:rPr lang="de-DE"/>
              <a:t>to preparation of input data (e.g. scaling) and have some </a:t>
            </a:r>
            <a:r>
              <a:rPr lang="de-DE" b="1"/>
              <a:t>problems with noise and outliers </a:t>
            </a:r>
            <a:r>
              <a:rPr lang="de-DE"/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ESN models also work on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un-capped inputs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But then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don‘t find nice relevance maps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highlighting Nino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Plus observe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less artefacts in terms of stripes for col by col method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Coupled ESN requires very large reservoirs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(lat x lon gridpoints = n</a:t>
            </a:r>
            <a:r>
              <a:rPr lang="de-DE" baseline="-25000">
                <a:solidFill>
                  <a:schemeClr val="bg1">
                    <a:lumMod val="85000"/>
                  </a:schemeClr>
                </a:solidFill>
              </a:rPr>
              <a:t>res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Comparing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number of trainable parameters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Linear Regression has 10.988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MLP (2 hidden layers with 8 units each) has some 88.000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couples ESN has 2.772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base ESN with column by column and row by row approach only work with n</a:t>
            </a:r>
            <a:r>
              <a:rPr lang="de-DE" baseline="-25000">
                <a:solidFill>
                  <a:schemeClr val="bg1">
                    <a:lumMod val="85000"/>
                  </a:schemeClr>
                </a:solidFill>
              </a:rPr>
              <a:t>res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ESN models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in this experiment are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very sensitive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to preparation of input data (e.g. scaling) and have some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problems with noise and outliers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D7D60A0-F4C0-E24B-BAAD-C923BA8C6CA1}"/>
              </a:ext>
            </a:extLst>
          </p:cNvPr>
          <p:cNvSpPr/>
          <p:nvPr/>
        </p:nvSpPr>
        <p:spPr>
          <a:xfrm>
            <a:off x="1551008" y="2991545"/>
            <a:ext cx="9513425" cy="3087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A91A4-CB5C-894B-9836-1703D647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00" y="3127006"/>
            <a:ext cx="7585886" cy="29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49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Next steps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Need to think about </a:t>
            </a:r>
            <a:r>
              <a:rPr lang="de-DE" b="1"/>
              <a:t>area-averaging for relevance maps</a:t>
            </a:r>
            <a:r>
              <a:rPr lang="de-DE"/>
              <a:t>!?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(invertible) </a:t>
            </a:r>
            <a:r>
              <a:rPr lang="de-DE" b="1"/>
              <a:t>transformation on sst field </a:t>
            </a:r>
            <a:r>
              <a:rPr lang="de-DE"/>
              <a:t>– like e.g. rotate coordinate system by 45%. 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Expect problems with col- / ro—wise approach. Whereas coupled ESN should be robust agains transformations, since we feed whole sst anomaly field (valid gridpoints) vectorized into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have to deal with </a:t>
            </a:r>
            <a:r>
              <a:rPr lang="de-DE" b="1"/>
              <a:t>sensitivity of coupled ESN </a:t>
            </a:r>
            <a:r>
              <a:rPr lang="de-DE"/>
              <a:t>models. Try: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alpha &lt; 1 (leaky reservoir)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include non-zero b</a:t>
            </a:r>
            <a:r>
              <a:rPr lang="de-DE" baseline="-25000"/>
              <a:t>in</a:t>
            </a:r>
            <a:r>
              <a:rPr lang="de-DE"/>
              <a:t> and b</a:t>
            </a:r>
            <a:r>
              <a:rPr lang="de-DE" baseline="-25000"/>
              <a:t>res</a:t>
            </a:r>
            <a:r>
              <a:rPr lang="de-DE"/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Alternatively scale inputs to [0,1]</a:t>
            </a:r>
            <a:endParaRPr lang="de-DE" sz="24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In combination with sigmoid activation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De-trend target index to have better balance in El Nino / La Nina events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…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Apply to ENSO (sst) and SAM (slp)</a:t>
            </a:r>
            <a:r>
              <a:rPr lang="de-DE"/>
              <a:t> obtained from </a:t>
            </a:r>
            <a:r>
              <a:rPr lang="de-DE" b="1"/>
              <a:t>FOCI</a:t>
            </a:r>
            <a:r>
              <a:rPr lang="de-DE"/>
              <a:t> model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Agglomerative relevance</a:t>
            </a:r>
            <a:r>
              <a:rPr lang="de-DE"/>
              <a:t>: Have redundant information in whole sst anomaly fields. Try bottom-up approach, how many gridpoints from sst field do we need to reach optimal accuracy?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Try transfer on some </a:t>
            </a:r>
            <a:r>
              <a:rPr lang="de-DE" b="1"/>
              <a:t>real problem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357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2020]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[Schaetti et al., 2017] „Echo State Networks-based Reservoir Computing for MNIST Handwritten Digits Recognition“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[Woodward et al., 2011] "A Reservoir Computing approach to Image Classification using Coupled Echo State and Back-Propagation Neural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Free online book „Mining massive data sets“ (</a:t>
            </a:r>
            <a:r>
              <a:rPr lang="de-DE">
                <a:hlinkClick r:id="rId2"/>
              </a:rPr>
              <a:t>http://www.mmds.org</a:t>
            </a:r>
            <a:r>
              <a:rPr lang="de-DE"/>
              <a:t>), shows two approaches to get largest eigenvalue and related eigenvector in ch. 11: „Power iteration“ and „CUR decomposition“</a:t>
            </a:r>
          </a:p>
        </p:txBody>
      </p:sp>
    </p:spTree>
    <p:extLst>
      <p:ext uri="{BB962C8B-B14F-4D97-AF65-F5344CB8AC3E}">
        <p14:creationId xmlns:p14="http://schemas.microsoft.com/office/powerpoint/2010/main" val="361034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594C02-CE06-D24D-A3D4-FD81267C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6" y="1062681"/>
            <a:ext cx="10330487" cy="506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F7E6E-07AE-3942-AC4B-376E591E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841461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AC5F6D-99E2-C24A-9040-381B08B1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24" y="3809125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</p:spTree>
    <p:extLst>
      <p:ext uri="{BB962C8B-B14F-4D97-AF65-F5344CB8AC3E}">
        <p14:creationId xmlns:p14="http://schemas.microsoft.com/office/powerpoint/2010/main" val="31836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7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7ABDFDD-59F6-2D46-B1F4-8D830B6F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05" y="3812370"/>
            <a:ext cx="5585161" cy="30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1923461" y="4304232"/>
            <a:ext cx="292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capped (0.005% quantile)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  <a:p>
            <a:r>
              <a:rPr lang="de-DE">
                <a:sym typeface="Wingdings" pitchFamily="2" charset="2"/>
              </a:rPr>
              <a:t> All models can handle un-capped input data. But for getting „nice“ relevance maps, prefere working on capped inputs, essential for ESN models (see later results…)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9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Agenda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365769" y="1165747"/>
            <a:ext cx="7838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b="1"/>
              <a:t>Classification</a:t>
            </a:r>
            <a:r>
              <a:rPr lang="de-DE" sz="2200"/>
              <a:t> of sst anomaly fields and </a:t>
            </a:r>
            <a:r>
              <a:rPr lang="de-DE" sz="2200" b="1"/>
              <a:t>LRP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Linear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Multilayer perceptron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„coupled“ baseESN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base ESN: </a:t>
            </a:r>
            <a:r>
              <a:rPr lang="de-DE" sz="2200"/>
              <a:t>feed inputs</a:t>
            </a:r>
            <a:r>
              <a:rPr lang="de-DE" sz="2200" b="1"/>
              <a:t> column by column </a:t>
            </a:r>
            <a:r>
              <a:rPr lang="de-DE" sz="2200"/>
              <a:t>or </a:t>
            </a:r>
            <a:r>
              <a:rPr lang="de-DE" sz="2200" b="1"/>
              <a:t>row by row</a:t>
            </a:r>
          </a:p>
        </p:txBody>
      </p:sp>
    </p:spTree>
    <p:extLst>
      <p:ext uri="{BB962C8B-B14F-4D97-AF65-F5344CB8AC3E}">
        <p14:creationId xmlns:p14="http://schemas.microsoft.com/office/powerpoint/2010/main" val="256066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2867</Words>
  <Application>Microsoft Macintosh PowerPoint</Application>
  <PresentationFormat>Breitbild</PresentationFormat>
  <Paragraphs>560</Paragraphs>
  <Slides>34</Slides>
  <Notes>27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243</cp:revision>
  <dcterms:created xsi:type="dcterms:W3CDTF">2022-02-08T07:54:03Z</dcterms:created>
  <dcterms:modified xsi:type="dcterms:W3CDTF">2022-04-01T08:08:25Z</dcterms:modified>
</cp:coreProperties>
</file>