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66" r:id="rId3"/>
    <p:sldId id="268" r:id="rId4"/>
    <p:sldId id="275" r:id="rId5"/>
    <p:sldId id="269" r:id="rId6"/>
    <p:sldId id="276" r:id="rId7"/>
    <p:sldId id="277" r:id="rId8"/>
    <p:sldId id="265" r:id="rId9"/>
    <p:sldId id="270" r:id="rId10"/>
    <p:sldId id="264" r:id="rId11"/>
    <p:sldId id="258" r:id="rId12"/>
    <p:sldId id="259" r:id="rId13"/>
    <p:sldId id="260" r:id="rId14"/>
    <p:sldId id="261" r:id="rId15"/>
    <p:sldId id="262" r:id="rId16"/>
    <p:sldId id="263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6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1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93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27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1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991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2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F40E-0BE7-7441-94CB-0CED3EF25F1E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1804085" y="902043"/>
            <a:ext cx="834081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ESN_exp01</a:t>
            </a:r>
            <a:r>
              <a:rPr lang="de-DE" sz="2400" dirty="0"/>
              <a:t>.ipynb </a:t>
            </a:r>
            <a:r>
              <a:rPr lang="de-DE" sz="2400" dirty="0" err="1"/>
              <a:t>covers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first</a:t>
            </a:r>
            <a:r>
              <a:rPr lang="de-DE" sz="2400" dirty="0"/>
              <a:t> </a:t>
            </a:r>
            <a:r>
              <a:rPr lang="de-DE" sz="2400" dirty="0" err="1"/>
              <a:t>systematic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an </a:t>
            </a:r>
            <a:r>
              <a:rPr lang="de-DE" sz="2400" dirty="0" err="1"/>
              <a:t>basic</a:t>
            </a:r>
            <a:r>
              <a:rPr lang="de-DE" sz="2400" dirty="0"/>
              <a:t> ESNs.</a:t>
            </a:r>
          </a:p>
          <a:p>
            <a:pPr marL="285750" indent="-285750">
              <a:buFontTx/>
              <a:buChar char="-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. But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form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 ESN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Later</a:t>
            </a:r>
            <a:r>
              <a:rPr lang="de-DE" dirty="0"/>
              <a:t> tune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,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,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sz="2400" b="1" dirty="0"/>
              <a:t>Agenda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ESN: Setup, </a:t>
            </a: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, </a:t>
            </a:r>
            <a:r>
              <a:rPr lang="de-DE" dirty="0" err="1"/>
              <a:t>training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Gridsearch</a:t>
            </a:r>
            <a:r>
              <a:rPr lang="de-DE" dirty="0"/>
              <a:t> on </a:t>
            </a:r>
            <a:r>
              <a:rPr lang="de-DE" dirty="0" err="1"/>
              <a:t>parameters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(</a:t>
            </a:r>
            <a:r>
              <a:rPr lang="de-DE" dirty="0" err="1"/>
              <a:t>n_res</a:t>
            </a:r>
            <a:r>
              <a:rPr lang="de-DE" dirty="0"/>
              <a:t>) vs. Input </a:t>
            </a:r>
            <a:r>
              <a:rPr lang="de-DE" dirty="0" err="1"/>
              <a:t>length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Analyse </a:t>
            </a:r>
            <a:r>
              <a:rPr lang="de-DE" dirty="0" err="1"/>
              <a:t>convergence</a:t>
            </a:r>
            <a:r>
              <a:rPr lang="de-DE" dirty="0"/>
              <a:t> / </a:t>
            </a:r>
            <a:r>
              <a:rPr lang="de-DE" dirty="0" err="1"/>
              <a:t>divergence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(hyper-)</a:t>
            </a:r>
            <a:r>
              <a:rPr lang="de-DE" dirty="0" err="1"/>
              <a:t>parameters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='</a:t>
            </a:r>
            <a:r>
              <a:rPr lang="de-DE" dirty="0" err="1">
                <a:solidFill>
                  <a:srgbClr val="FF0000"/>
                </a:solidFill>
              </a:rPr>
              <a:t>tanh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9DEDE3-9AEB-0448-98D2-74C3B396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14" y="1"/>
            <a:ext cx="6100118" cy="32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2A129A0-45FC-3C43-94F5-6092F5E4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14" y="3565715"/>
            <a:ext cx="6100119" cy="32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E84D26E-7ACF-ED4D-A3E8-8EC627A7DBB5}"/>
              </a:ext>
            </a:extLst>
          </p:cNvPr>
          <p:cNvSpPr txBox="1"/>
          <p:nvPr/>
        </p:nvSpPr>
        <p:spPr>
          <a:xfrm>
            <a:off x="580767" y="4621427"/>
            <a:ext cx="4015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Not </a:t>
            </a: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/ </a:t>
            </a:r>
            <a:r>
              <a:rPr lang="de-DE" dirty="0" err="1">
                <a:sym typeface="Wingdings" pitchFamily="2" charset="2"/>
              </a:rPr>
              <a:t>reproducible</a:t>
            </a:r>
            <a:endParaRPr lang="de-DE" dirty="0">
              <a:sym typeface="Wingdings" pitchFamily="2" charset="2"/>
            </a:endParaRPr>
          </a:p>
          <a:p>
            <a:r>
              <a:rPr lang="de-DE" dirty="0" err="1">
                <a:sym typeface="Wingdings" pitchFamily="2" charset="2"/>
              </a:rPr>
              <a:t>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could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mean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that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some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while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others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don‘t</a:t>
            </a:r>
            <a:r>
              <a:rPr lang="de-DE" dirty="0">
                <a:sym typeface="Wingdings" pitchFamily="2" charset="2"/>
              </a:rPr>
              <a:t>. </a:t>
            </a:r>
            <a:r>
              <a:rPr lang="de-DE" dirty="0" err="1">
                <a:sym typeface="Wingdings" pitchFamily="2" charset="2"/>
              </a:rPr>
              <a:t>Here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always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show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same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</a:t>
            </a:r>
            <a:r>
              <a:rPr lang="de-DE" dirty="0">
                <a:sym typeface="Wingdings" pitchFamily="2" charset="2"/>
              </a:rPr>
              <a:t>, but ist </a:t>
            </a:r>
            <a:r>
              <a:rPr lang="de-DE" dirty="0" err="1">
                <a:sym typeface="Wingdings" pitchFamily="2" charset="2"/>
              </a:rPr>
              <a:t>behavior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changes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different </a:t>
            </a:r>
            <a:r>
              <a:rPr lang="de-DE" dirty="0" err="1">
                <a:sym typeface="Wingdings" pitchFamily="2" charset="2"/>
              </a:rPr>
              <a:t>initializations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</a:t>
            </a:r>
            <a:r>
              <a:rPr lang="de-DE" dirty="0" err="1">
                <a:solidFill>
                  <a:srgbClr val="FF0000"/>
                </a:solidFill>
              </a:rPr>
              <a:t>False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='</a:t>
            </a:r>
            <a:r>
              <a:rPr lang="de-DE" dirty="0" err="1">
                <a:solidFill>
                  <a:srgbClr val="FF0000"/>
                </a:solidFill>
              </a:rPr>
              <a:t>tanh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140B35-E779-C447-810E-A0ABABDC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3" y="180434"/>
            <a:ext cx="6169327" cy="32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50192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Not </a:t>
            </a: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/ but </a:t>
            </a:r>
            <a:r>
              <a:rPr lang="de-DE" dirty="0" err="1">
                <a:sym typeface="Wingdings" pitchFamily="2" charset="2"/>
              </a:rPr>
              <a:t>reproducible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So </a:t>
            </a:r>
            <a:r>
              <a:rPr lang="de-DE" dirty="0" err="1">
                <a:sym typeface="Wingdings" pitchFamily="2" charset="2"/>
              </a:rPr>
              <a:t>working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un-scaled</a:t>
            </a:r>
            <a:r>
              <a:rPr lang="de-DE" dirty="0">
                <a:sym typeface="Wingdings" pitchFamily="2" charset="2"/>
              </a:rPr>
              <a:t> relative </a:t>
            </a:r>
            <a:r>
              <a:rPr lang="de-DE" dirty="0" err="1">
                <a:sym typeface="Wingdings" pitchFamily="2" charset="2"/>
              </a:rPr>
              <a:t>changes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some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major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oscillation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patterns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992A27-540E-934B-9F40-EB12CAEC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45" y="3565714"/>
            <a:ext cx="6100120" cy="32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47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</a:t>
            </a:r>
            <a:r>
              <a:rPr lang="de-DE" dirty="0" err="1">
                <a:solidFill>
                  <a:srgbClr val="FF0000"/>
                </a:solidFill>
              </a:rPr>
              <a:t>False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633784"/>
            <a:ext cx="4015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/ </a:t>
            </a:r>
            <a:r>
              <a:rPr lang="de-DE" dirty="0" err="1">
                <a:sym typeface="Wingdings" pitchFamily="2" charset="2"/>
              </a:rPr>
              <a:t>reproducible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The </a:t>
            </a:r>
            <a:r>
              <a:rPr lang="de-DE" dirty="0" err="1">
                <a:sym typeface="Wingdings" pitchFamily="2" charset="2"/>
              </a:rPr>
              <a:t>combination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un-scaled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inputs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sigmoid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transition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function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reproducibly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 – after </a:t>
            </a:r>
            <a:r>
              <a:rPr lang="de-DE" dirty="0" err="1">
                <a:sym typeface="Wingdings" pitchFamily="2" charset="2"/>
              </a:rPr>
              <a:t>only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few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steps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3335D-2B6E-694D-B9B6-C8B56A745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2" y="0"/>
            <a:ext cx="6100124" cy="330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8E1753-3844-4645-AABE-173C5274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908" y="3409742"/>
            <a:ext cx="6236048" cy="333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82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621427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Best </a:t>
            </a:r>
            <a:r>
              <a:rPr lang="de-DE" dirty="0" err="1">
                <a:sym typeface="Wingdings" pitchFamily="2" charset="2"/>
              </a:rPr>
              <a:t>stability</a:t>
            </a:r>
            <a:r>
              <a:rPr lang="de-DE" dirty="0">
                <a:sym typeface="Wingdings" pitchFamily="2" charset="2"/>
              </a:rPr>
              <a:t>: </a:t>
            </a:r>
            <a:r>
              <a:rPr lang="de-DE" dirty="0" err="1">
                <a:sym typeface="Wingdings" pitchFamily="2" charset="2"/>
              </a:rPr>
              <a:t>Scaled</a:t>
            </a:r>
            <a:r>
              <a:rPr lang="de-DE" dirty="0">
                <a:sym typeface="Wingdings" pitchFamily="2" charset="2"/>
              </a:rPr>
              <a:t> + </a:t>
            </a:r>
            <a:r>
              <a:rPr lang="de-DE" dirty="0" err="1">
                <a:sym typeface="Wingdings" pitchFamily="2" charset="2"/>
              </a:rPr>
              <a:t>sigmoid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Find fast </a:t>
            </a:r>
            <a:r>
              <a:rPr lang="de-DE" dirty="0" err="1">
                <a:sym typeface="Wingdings" pitchFamily="2" charset="2"/>
              </a:rPr>
              <a:t>converging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 in a </a:t>
            </a:r>
            <a:r>
              <a:rPr lang="de-DE" dirty="0" err="1">
                <a:sym typeface="Wingdings" pitchFamily="2" charset="2"/>
              </a:rPr>
              <a:t>quite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narrow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 after </a:t>
            </a:r>
            <a:r>
              <a:rPr lang="de-DE" dirty="0" err="1">
                <a:sym typeface="Wingdings" pitchFamily="2" charset="2"/>
              </a:rPr>
              <a:t>only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few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steps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CEEC6E-0BB9-A540-86CD-AC636C72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10" y="0"/>
            <a:ext cx="6095350" cy="330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A12D3C2-3FF4-BD4B-AA61-D25CE03C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504" y="3557590"/>
            <a:ext cx="6164728" cy="330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6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1.0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94421"/>
            <a:ext cx="4015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Lowering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from</a:t>
            </a:r>
            <a:r>
              <a:rPr lang="de-DE" dirty="0">
                <a:sym typeface="Wingdings" pitchFamily="2" charset="2"/>
              </a:rPr>
              <a:t> 1.2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1.0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even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better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behavior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even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smaller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8F4468-551D-7D41-B662-563558380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689" y="0"/>
            <a:ext cx="6354712" cy="344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67DC1F1-7362-AD43-A217-5288DF67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50" y="3440844"/>
            <a:ext cx="6343651" cy="343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8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0.5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48470"/>
            <a:ext cx="401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Further </a:t>
            </a:r>
            <a:r>
              <a:rPr lang="de-DE" dirty="0" err="1">
                <a:sym typeface="Wingdings" pitchFamily="2" charset="2"/>
              </a:rPr>
              <a:t>lowering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from</a:t>
            </a:r>
            <a:r>
              <a:rPr lang="de-DE" dirty="0">
                <a:sym typeface="Wingdings" pitchFamily="2" charset="2"/>
              </a:rPr>
              <a:t> 1.0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0.5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more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noise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301D45-61FE-A54A-8FB8-09AA8F201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2" y="12680"/>
            <a:ext cx="6351373" cy="343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8580C73-6C71-7940-A429-92802318F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34" y="3599682"/>
            <a:ext cx="6423665" cy="343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427128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2.0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04392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Going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opposite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direction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try</a:t>
            </a:r>
            <a:r>
              <a:rPr lang="de-DE" dirty="0">
                <a:sym typeface="Wingdings" pitchFamily="2" charset="2"/>
              </a:rPr>
              <a:t> larger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: Reservoir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show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very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good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narrow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C4F4673-E529-E742-A196-4098CD2C1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88" y="0"/>
            <a:ext cx="6207726" cy="336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99CE078-E16B-7F47-B48A-5E7601E4D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16" y="3463628"/>
            <a:ext cx="6207726" cy="33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4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427128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5.0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04392"/>
            <a:ext cx="4015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Even larger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 still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however</a:t>
            </a:r>
            <a:r>
              <a:rPr lang="de-DE" dirty="0">
                <a:sym typeface="Wingdings" pitchFamily="2" charset="2"/>
              </a:rPr>
              <a:t>, initial </a:t>
            </a:r>
            <a:r>
              <a:rPr lang="de-DE" dirty="0" err="1">
                <a:sym typeface="Wingdings" pitchFamily="2" charset="2"/>
              </a:rPr>
              <a:t>timesteps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show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damped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oscillation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F8794F9-63D3-6E41-A4C6-02E39ADE8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93" y="120182"/>
            <a:ext cx="6051262" cy="33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064E105-E26E-4B46-A016-43EA28361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91" y="3542404"/>
            <a:ext cx="6051263" cy="32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427128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10.0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04392"/>
            <a:ext cx="401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Choosing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too</a:t>
            </a:r>
            <a:r>
              <a:rPr lang="de-DE" dirty="0">
                <a:sym typeface="Wingdings" pitchFamily="2" charset="2"/>
              </a:rPr>
              <a:t> high </a:t>
            </a:r>
            <a:r>
              <a:rPr lang="de-DE" dirty="0" err="1">
                <a:sym typeface="Wingdings" pitchFamily="2" charset="2"/>
              </a:rPr>
              <a:t>destroys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expected</a:t>
            </a:r>
            <a:r>
              <a:rPr lang="de-DE" dirty="0">
                <a:sym typeface="Wingdings" pitchFamily="2" charset="2"/>
              </a:rPr>
              <a:t>. </a:t>
            </a:r>
            <a:endParaRPr lang="de-DE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3256860-A3BB-1345-AEA0-BD025CC8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69" y="0"/>
            <a:ext cx="6186101" cy="338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B677E9AA-8D54-D740-8B18-DD5A1348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63" y="3475453"/>
            <a:ext cx="6084407" cy="33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8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A6F88767-EB72-E744-998A-F7A6EC6D44FE}"/>
              </a:ext>
            </a:extLst>
          </p:cNvPr>
          <p:cNvSpPr txBox="1"/>
          <p:nvPr/>
        </p:nvSpPr>
        <p:spPr>
          <a:xfrm>
            <a:off x="0" y="431733"/>
            <a:ext cx="47820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Repeat </a:t>
            </a:r>
            <a:r>
              <a:rPr lang="de-DE" b="1" dirty="0" err="1"/>
              <a:t>gridsearch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optimized</a:t>
            </a:r>
            <a:endParaRPr lang="de-DE" b="1" dirty="0"/>
          </a:p>
          <a:p>
            <a:r>
              <a:rPr lang="de-DE" b="1" dirty="0" err="1"/>
              <a:t>scaling</a:t>
            </a:r>
            <a:r>
              <a:rPr lang="de-DE" b="1" dirty="0"/>
              <a:t>, </a:t>
            </a:r>
            <a:r>
              <a:rPr lang="de-DE" b="1" dirty="0" err="1"/>
              <a:t>activation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</a:p>
          <a:p>
            <a:r>
              <a:rPr lang="de-DE" b="1" dirty="0" err="1"/>
              <a:t>spectral</a:t>
            </a:r>
            <a:r>
              <a:rPr lang="de-DE" b="1" dirty="0"/>
              <a:t> </a:t>
            </a:r>
            <a:r>
              <a:rPr lang="de-DE" b="1" dirty="0" err="1"/>
              <a:t>radius</a:t>
            </a:r>
            <a:endParaRPr lang="de-DE" b="1" dirty="0"/>
          </a:p>
          <a:p>
            <a:endParaRPr lang="de-DE" dirty="0"/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r>
              <a:rPr lang="de-DE" dirty="0" err="1">
                <a:solidFill>
                  <a:srgbClr val="FF0000"/>
                </a:solidFill>
              </a:rPr>
              <a:t>spectral_radius</a:t>
            </a:r>
            <a:r>
              <a:rPr lang="de-DE" dirty="0">
                <a:solidFill>
                  <a:srgbClr val="FF0000"/>
                </a:solidFill>
              </a:rPr>
              <a:t> = 1.2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‘</a:t>
            </a:r>
          </a:p>
          <a:p>
            <a:r>
              <a:rPr lang="de-DE" dirty="0" err="1">
                <a:solidFill>
                  <a:srgbClr val="FF0000"/>
                </a:solidFill>
              </a:rPr>
              <a:t>scaled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inputs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E304E4B-402D-154D-9E03-60594AD1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52322"/>
            <a:ext cx="7239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F3DD1163-9637-F543-8528-C39A7E1B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714921"/>
            <a:ext cx="68834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04039D7-490F-9043-85CD-11D30D542290}"/>
              </a:ext>
            </a:extLst>
          </p:cNvPr>
          <p:cNvSpPr txBox="1"/>
          <p:nvPr/>
        </p:nvSpPr>
        <p:spPr>
          <a:xfrm>
            <a:off x="8773297" y="4717241"/>
            <a:ext cx="3418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 Find 200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input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length</a:t>
            </a:r>
            <a:r>
              <a:rPr lang="de-DE" dirty="0">
                <a:sym typeface="Wingdings" pitchFamily="2" charset="2"/>
              </a:rPr>
              <a:t> 10 </a:t>
            </a:r>
            <a:r>
              <a:rPr lang="de-DE" dirty="0" err="1">
                <a:sym typeface="Wingdings" pitchFamily="2" charset="2"/>
              </a:rPr>
              <a:t>steps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optimum</a:t>
            </a:r>
            <a:r>
              <a:rPr lang="de-DE" dirty="0">
                <a:sym typeface="Wingdings" pitchFamily="2" charset="2"/>
              </a:rPr>
              <a:t>, in </a:t>
            </a:r>
            <a:r>
              <a:rPr lang="de-DE" dirty="0" err="1">
                <a:sym typeface="Wingdings" pitchFamily="2" charset="2"/>
              </a:rPr>
              <a:t>terms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accuracy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taking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mae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account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) Echo State Network consists of three layers: input layer,... | Download  Scientific Diagram">
            <a:extLst>
              <a:ext uri="{FF2B5EF4-FFF2-40B4-BE49-F238E27FC236}">
                <a16:creationId xmlns:a16="http://schemas.microsoft.com/office/drawing/2014/main" id="{474792AF-B830-7249-BEBF-6E7C84A6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22" y="362533"/>
            <a:ext cx="7052873" cy="61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1C141A7-CACB-134A-BF2F-AC50797F7B39}"/>
              </a:ext>
            </a:extLst>
          </p:cNvPr>
          <p:cNvSpPr/>
          <p:nvPr/>
        </p:nvSpPr>
        <p:spPr>
          <a:xfrm>
            <a:off x="2200760" y="4417017"/>
            <a:ext cx="8927024" cy="2293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setup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0F236B-6F7C-0B48-8D2E-E2EC066BCC32}"/>
              </a:ext>
            </a:extLst>
          </p:cNvPr>
          <p:cNvSpPr txBox="1"/>
          <p:nvPr/>
        </p:nvSpPr>
        <p:spPr>
          <a:xfrm>
            <a:off x="2200761" y="4928461"/>
            <a:ext cx="3669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input</a:t>
            </a:r>
            <a:r>
              <a:rPr lang="de-DE" b="1" dirty="0"/>
              <a:t> </a:t>
            </a:r>
            <a:r>
              <a:rPr lang="de-DE" dirty="0" err="1"/>
              <a:t>unit</a:t>
            </a:r>
            <a:r>
              <a:rPr lang="de-DE" dirty="0"/>
              <a:t>,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output</a:t>
            </a:r>
            <a:r>
              <a:rPr lang="de-DE" b="1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n_res</a:t>
            </a:r>
            <a:r>
              <a:rPr lang="de-DE" b="1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867AE-6F1C-D349-98CC-5A2BF0B9EC13}"/>
              </a:ext>
            </a:extLst>
          </p:cNvPr>
          <p:cNvSpPr txBox="1"/>
          <p:nvPr/>
        </p:nvSpPr>
        <p:spPr>
          <a:xfrm>
            <a:off x="6321344" y="4928461"/>
            <a:ext cx="5607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Input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b="1" dirty="0" err="1"/>
              <a:t>W_in</a:t>
            </a:r>
            <a:r>
              <a:rPr lang="de-DE" dirty="0"/>
              <a:t>: (</a:t>
            </a:r>
            <a:r>
              <a:rPr lang="de-DE" dirty="0" err="1"/>
              <a:t>n_res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 1)</a:t>
            </a:r>
          </a:p>
          <a:p>
            <a:pPr marL="285750" indent="-285750">
              <a:buFontTx/>
              <a:buChar char="-"/>
            </a:pPr>
            <a:r>
              <a:rPr lang="de-DE" dirty="0"/>
              <a:t>Output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b="1" dirty="0" err="1"/>
              <a:t>W_out</a:t>
            </a:r>
            <a:r>
              <a:rPr lang="de-DE" dirty="0"/>
              <a:t>: (1 </a:t>
            </a: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n_res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Reservoir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b="1" dirty="0" err="1"/>
              <a:t>W_res</a:t>
            </a:r>
            <a:r>
              <a:rPr lang="de-DE" dirty="0"/>
              <a:t>: (</a:t>
            </a:r>
            <a:r>
              <a:rPr lang="de-DE" dirty="0" err="1"/>
              <a:t>n_res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n_res</a:t>
            </a:r>
            <a:r>
              <a:rPr lang="de-DE" dirty="0"/>
              <a:t>)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sparse</a:t>
            </a:r>
            <a:r>
              <a:rPr lang="de-DE" dirty="0">
                <a:sym typeface="Wingdings" pitchFamily="2" charset="2"/>
              </a:rPr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44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427128"/>
            <a:ext cx="47820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Set „</a:t>
            </a:r>
            <a:r>
              <a:rPr lang="de-DE" b="1" dirty="0" err="1"/>
              <a:t>more-or-less</a:t>
            </a:r>
            <a:r>
              <a:rPr lang="de-DE" b="1" dirty="0"/>
              <a:t>“ </a:t>
            </a:r>
            <a:r>
              <a:rPr lang="de-DE" b="1" dirty="0" err="1"/>
              <a:t>optimum</a:t>
            </a:r>
            <a:r>
              <a:rPr lang="de-DE" b="1" dirty="0"/>
              <a:t> </a:t>
            </a:r>
            <a:r>
              <a:rPr lang="de-DE" b="1" dirty="0" err="1"/>
              <a:t>parameters</a:t>
            </a:r>
            <a:endParaRPr lang="de-DE" b="1" dirty="0"/>
          </a:p>
          <a:p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play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SPARSITY:</a:t>
            </a:r>
          </a:p>
          <a:p>
            <a:endParaRPr lang="de-DE" dirty="0"/>
          </a:p>
          <a:p>
            <a:r>
              <a:rPr lang="de-DE" dirty="0" err="1"/>
              <a:t>input_length</a:t>
            </a:r>
            <a:r>
              <a:rPr lang="de-DE" dirty="0"/>
              <a:t> = 10</a:t>
            </a:r>
          </a:p>
          <a:p>
            <a:r>
              <a:rPr lang="de-DE" dirty="0" err="1"/>
              <a:t>n_res</a:t>
            </a:r>
            <a:r>
              <a:rPr lang="de-DE" dirty="0"/>
              <a:t>=200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</a:t>
            </a:r>
          </a:p>
          <a:p>
            <a:r>
              <a:rPr lang="de-DE" dirty="0" err="1"/>
              <a:t>scaled_YN</a:t>
            </a:r>
            <a:r>
              <a:rPr lang="de-DE" dirty="0"/>
              <a:t>=True</a:t>
            </a:r>
          </a:p>
          <a:p>
            <a:r>
              <a:rPr lang="de-DE" dirty="0" err="1"/>
              <a:t>activation</a:t>
            </a:r>
            <a:r>
              <a:rPr lang="de-DE" dirty="0"/>
              <a:t>= '</a:t>
            </a:r>
            <a:r>
              <a:rPr lang="de-DE" dirty="0" err="1"/>
              <a:t>sigmoid</a:t>
            </a:r>
            <a:r>
              <a:rPr lang="de-DE" dirty="0"/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04392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olidFill>
                  <a:srgbClr val="FF0000"/>
                </a:solidFill>
                <a:sym typeface="Wingdings" pitchFamily="2" charset="2"/>
              </a:rPr>
              <a:t>Sparsity</a:t>
            </a:r>
            <a:r>
              <a:rPr lang="de-DE" dirty="0">
                <a:solidFill>
                  <a:srgbClr val="FF0000"/>
                </a:solidFill>
                <a:sym typeface="Wingdings" pitchFamily="2" charset="2"/>
              </a:rPr>
              <a:t> 0.5 </a:t>
            </a:r>
            <a:r>
              <a:rPr lang="de-DE" dirty="0" err="1">
                <a:sym typeface="Wingdings" pitchFamily="2" charset="2"/>
              </a:rPr>
              <a:t>shows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best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accuracy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mae</a:t>
            </a:r>
            <a:r>
              <a:rPr lang="de-DE" dirty="0">
                <a:sym typeface="Wingdings" pitchFamily="2" charset="2"/>
              </a:rPr>
              <a:t>, but still </a:t>
            </a:r>
            <a:r>
              <a:rPr lang="de-DE" dirty="0" err="1">
                <a:sym typeface="Wingdings" pitchFamily="2" charset="2"/>
              </a:rPr>
              <a:t>lousy</a:t>
            </a:r>
            <a:r>
              <a:rPr lang="de-DE" dirty="0">
                <a:sym typeface="Wingdings" pitchFamily="2" charset="2"/>
              </a:rPr>
              <a:t> (</a:t>
            </a:r>
            <a:r>
              <a:rPr lang="de-DE" dirty="0" err="1">
                <a:sym typeface="Wingdings" pitchFamily="2" charset="2"/>
              </a:rPr>
              <a:t>acc</a:t>
            </a:r>
            <a:r>
              <a:rPr lang="de-DE" dirty="0">
                <a:sym typeface="Wingdings" pitchFamily="2" charset="2"/>
              </a:rPr>
              <a:t> = 53%).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not </a:t>
            </a:r>
            <a:r>
              <a:rPr lang="de-DE" dirty="0" err="1">
                <a:sym typeface="Wingdings" pitchFamily="2" charset="2"/>
              </a:rPr>
              <a:t>affected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significantly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972A9F2-CB5A-4341-9883-218D3E90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90" y="0"/>
            <a:ext cx="6183552" cy="334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7EB72648-48DE-2444-A52E-534D08AD8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89" y="3522512"/>
            <a:ext cx="6183552" cy="334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6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) Echo State Network consists of three layers: input layer,... | Download  Scientific Diagram">
            <a:extLst>
              <a:ext uri="{FF2B5EF4-FFF2-40B4-BE49-F238E27FC236}">
                <a16:creationId xmlns:a16="http://schemas.microsoft.com/office/drawing/2014/main" id="{474792AF-B830-7249-BEBF-6E7C84A6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22" y="362533"/>
            <a:ext cx="7052873" cy="61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1C141A7-CACB-134A-BF2F-AC50797F7B39}"/>
              </a:ext>
            </a:extLst>
          </p:cNvPr>
          <p:cNvSpPr/>
          <p:nvPr/>
        </p:nvSpPr>
        <p:spPr>
          <a:xfrm>
            <a:off x="2200760" y="4417017"/>
            <a:ext cx="8927024" cy="2293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initialization</a:t>
            </a:r>
            <a:endParaRPr lang="de-DE" sz="2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867AE-6F1C-D349-98CC-5A2BF0B9EC13}"/>
              </a:ext>
            </a:extLst>
          </p:cNvPr>
          <p:cNvSpPr txBox="1"/>
          <p:nvPr/>
        </p:nvSpPr>
        <p:spPr>
          <a:xfrm>
            <a:off x="488197" y="4870587"/>
            <a:ext cx="11387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/>
              <a:t>W_in</a:t>
            </a:r>
            <a:r>
              <a:rPr lang="de-DE" dirty="0"/>
              <a:t>: Initialize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uniform </a:t>
            </a:r>
            <a:r>
              <a:rPr lang="de-DE" dirty="0" err="1"/>
              <a:t>distribution</a:t>
            </a:r>
            <a:r>
              <a:rPr lang="de-DE" dirty="0"/>
              <a:t>,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[-1,1] </a:t>
            </a:r>
          </a:p>
          <a:p>
            <a:pPr marL="285750" indent="-285750">
              <a:buFontTx/>
              <a:buChar char="-"/>
            </a:pPr>
            <a:r>
              <a:rPr lang="de-DE" b="1" dirty="0" err="1"/>
              <a:t>W_res</a:t>
            </a:r>
            <a:r>
              <a:rPr lang="de-DE" dirty="0"/>
              <a:t>: </a:t>
            </a:r>
            <a:r>
              <a:rPr lang="de-DE" dirty="0" err="1"/>
              <a:t>Choose</a:t>
            </a:r>
            <a:r>
              <a:rPr lang="de-DE" dirty="0"/>
              <a:t> „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“, </a:t>
            </a:r>
            <a:r>
              <a:rPr lang="de-DE" dirty="0" err="1"/>
              <a:t>default</a:t>
            </a:r>
            <a:r>
              <a:rPr lang="de-DE" dirty="0"/>
              <a:t> 1.2,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Eigenvalue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W_res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/>
              <a:t> determines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b="1" dirty="0" err="1"/>
              <a:t>W_temp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: 0.2),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uniform </a:t>
            </a:r>
            <a:r>
              <a:rPr lang="de-DE" dirty="0" err="1"/>
              <a:t>dist</a:t>
            </a:r>
            <a:r>
              <a:rPr lang="de-DE" dirty="0"/>
              <a:t>. in </a:t>
            </a:r>
            <a:r>
              <a:rPr lang="de-DE" dirty="0" err="1"/>
              <a:t>range</a:t>
            </a:r>
            <a:r>
              <a:rPr lang="de-DE" dirty="0"/>
              <a:t> [-1,1]</a:t>
            </a:r>
          </a:p>
          <a:p>
            <a:pPr marL="742950" lvl="1" indent="-285750">
              <a:buFontTx/>
              <a:buChar char="-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Eigenvalue </a:t>
            </a:r>
            <a:r>
              <a:rPr lang="de-DE" b="1" dirty="0" err="1"/>
              <a:t>max_ev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b="1" dirty="0" err="1"/>
              <a:t>W_temp</a:t>
            </a:r>
            <a:r>
              <a:rPr lang="de-DE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Set </a:t>
            </a:r>
            <a:r>
              <a:rPr lang="de-DE" b="1" dirty="0" err="1"/>
              <a:t>W_res</a:t>
            </a:r>
            <a:r>
              <a:rPr lang="de-DE" b="1" dirty="0"/>
              <a:t> </a:t>
            </a:r>
            <a:r>
              <a:rPr lang="de-DE" dirty="0"/>
              <a:t>= </a:t>
            </a:r>
            <a:r>
              <a:rPr lang="de-DE" dirty="0" err="1"/>
              <a:t>spectral_rad</a:t>
            </a:r>
            <a:r>
              <a:rPr lang="de-DE" dirty="0"/>
              <a:t> </a:t>
            </a:r>
            <a:r>
              <a:rPr lang="de-DE" b="1" dirty="0"/>
              <a:t>* </a:t>
            </a:r>
            <a:r>
              <a:rPr lang="de-DE" dirty="0" err="1"/>
              <a:t>W_temp</a:t>
            </a:r>
            <a:r>
              <a:rPr lang="de-DE" dirty="0"/>
              <a:t> </a:t>
            </a:r>
            <a:r>
              <a:rPr lang="de-DE" b="1" dirty="0"/>
              <a:t>/</a:t>
            </a:r>
            <a:r>
              <a:rPr lang="de-DE" dirty="0"/>
              <a:t> </a:t>
            </a:r>
            <a:r>
              <a:rPr lang="de-DE" dirty="0" err="1"/>
              <a:t>max_ev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2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initialization</a:t>
            </a:r>
            <a:endParaRPr lang="de-DE" sz="2400" b="1" dirty="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ACF8E8B2-EB83-C642-9AE2-B297EA0E0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39" y="832537"/>
            <a:ext cx="9026439" cy="501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3542888-5C3C-2943-B5E3-82E60788D7E8}"/>
              </a:ext>
            </a:extLst>
          </p:cNvPr>
          <p:cNvSpPr txBox="1"/>
          <p:nvPr/>
        </p:nvSpPr>
        <p:spPr>
          <a:xfrm>
            <a:off x="480376" y="6025463"/>
            <a:ext cx="1051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ym typeface="Wingdings" pitchFamily="2" charset="2"/>
              </a:rPr>
              <a:t> max. Eigenvalue </a:t>
            </a:r>
            <a:r>
              <a:rPr lang="de-DE" sz="2400" dirty="0" err="1">
                <a:sym typeface="Wingdings" pitchFamily="2" charset="2"/>
              </a:rPr>
              <a:t>used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for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initialization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process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of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W_res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is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found</a:t>
            </a:r>
            <a:r>
              <a:rPr lang="de-DE" sz="2400" dirty="0">
                <a:sym typeface="Wingdings" pitchFamily="2" charset="2"/>
              </a:rPr>
              <a:t> in </a:t>
            </a:r>
            <a:r>
              <a:rPr lang="de-DE" sz="2400" dirty="0" err="1">
                <a:sym typeface="Wingdings" pitchFamily="2" charset="2"/>
              </a:rPr>
              <a:t>narrow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range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1666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) Echo State Network consists of three layers: input layer,... | Download  Scientific Diagram">
            <a:extLst>
              <a:ext uri="{FF2B5EF4-FFF2-40B4-BE49-F238E27FC236}">
                <a16:creationId xmlns:a16="http://schemas.microsoft.com/office/drawing/2014/main" id="{474792AF-B830-7249-BEBF-6E7C84A6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22" y="119458"/>
            <a:ext cx="7052873" cy="61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1C141A7-CACB-134A-BF2F-AC50797F7B39}"/>
              </a:ext>
            </a:extLst>
          </p:cNvPr>
          <p:cNvSpPr/>
          <p:nvPr/>
        </p:nvSpPr>
        <p:spPr>
          <a:xfrm>
            <a:off x="2200760" y="4185519"/>
            <a:ext cx="8927024" cy="2293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training</a:t>
            </a:r>
            <a:endParaRPr lang="de-DE" sz="2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867AE-6F1C-D349-98CC-5A2BF0B9EC13}"/>
              </a:ext>
            </a:extLst>
          </p:cNvPr>
          <p:cNvSpPr txBox="1"/>
          <p:nvPr/>
        </p:nvSpPr>
        <p:spPr>
          <a:xfrm>
            <a:off x="476621" y="4569646"/>
            <a:ext cx="115031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Feed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(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b="1" dirty="0"/>
              <a:t>T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/>
              <a:t>Reservoir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b="1" dirty="0"/>
              <a:t>x(t)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b="1" dirty="0" err="1"/>
              <a:t>u</a:t>
            </a:r>
            <a:r>
              <a:rPr lang="de-DE" b="1" dirty="0"/>
              <a:t>(t)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b="1" dirty="0"/>
              <a:t>x(t-1)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de-DE" sz="2000" dirty="0">
                <a:highlight>
                  <a:srgbClr val="FFFF00"/>
                </a:highlight>
              </a:rPr>
              <a:t>x(t) = </a:t>
            </a:r>
            <a:r>
              <a:rPr lang="de-DE" sz="2000" dirty="0" err="1">
                <a:highlight>
                  <a:srgbClr val="FFFF00"/>
                </a:highlight>
              </a:rPr>
              <a:t>activation</a:t>
            </a:r>
            <a:r>
              <a:rPr lang="de-DE" sz="2000" dirty="0">
                <a:highlight>
                  <a:srgbClr val="FFFF00"/>
                </a:highlight>
              </a:rPr>
              <a:t>[</a:t>
            </a:r>
            <a:r>
              <a:rPr lang="de-DE" sz="2000" dirty="0" err="1">
                <a:highlight>
                  <a:srgbClr val="FFFF00"/>
                </a:highlight>
              </a:rPr>
              <a:t>W_in</a:t>
            </a:r>
            <a:r>
              <a:rPr lang="de-DE" sz="2000" dirty="0">
                <a:highlight>
                  <a:srgbClr val="FFFF00"/>
                </a:highlight>
              </a:rPr>
              <a:t> * </a:t>
            </a:r>
            <a:r>
              <a:rPr lang="de-DE" sz="2000" dirty="0" err="1">
                <a:highlight>
                  <a:srgbClr val="FFFF00"/>
                </a:highlight>
              </a:rPr>
              <a:t>u</a:t>
            </a:r>
            <a:r>
              <a:rPr lang="de-DE" sz="2000" dirty="0">
                <a:highlight>
                  <a:srgbClr val="FFFF00"/>
                </a:highlight>
              </a:rPr>
              <a:t>(t) + </a:t>
            </a:r>
            <a:r>
              <a:rPr lang="de-DE" sz="2000" dirty="0" err="1">
                <a:highlight>
                  <a:srgbClr val="FFFF00"/>
                </a:highlight>
              </a:rPr>
              <a:t>W_res</a:t>
            </a:r>
            <a:r>
              <a:rPr lang="de-DE" sz="2000" dirty="0">
                <a:highlight>
                  <a:srgbClr val="FFFF00"/>
                </a:highlight>
              </a:rPr>
              <a:t> * x(t-1)]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‘</a:t>
            </a:r>
            <a:r>
              <a:rPr lang="de-DE" dirty="0" err="1"/>
              <a:t>activation</a:t>
            </a:r>
            <a:r>
              <a:rPr lang="de-DE" dirty="0"/>
              <a:t>‘ </a:t>
            </a:r>
            <a:r>
              <a:rPr lang="de-DE" dirty="0" err="1"/>
              <a:t>denotes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(‚</a:t>
            </a:r>
            <a:r>
              <a:rPr lang="de-DE" dirty="0" err="1"/>
              <a:t>tanh</a:t>
            </a:r>
            <a:r>
              <a:rPr lang="de-DE" dirty="0"/>
              <a:t>‘, ‚</a:t>
            </a:r>
            <a:r>
              <a:rPr lang="de-DE" dirty="0" err="1"/>
              <a:t>sigmoid</a:t>
            </a:r>
            <a:r>
              <a:rPr lang="de-DE" dirty="0"/>
              <a:t>‘,…).</a:t>
            </a:r>
          </a:p>
          <a:p>
            <a:pPr marL="285750" indent="-285750">
              <a:buFontTx/>
              <a:buChar char="-"/>
            </a:pPr>
            <a:r>
              <a:rPr lang="de-DE" dirty="0"/>
              <a:t>Keep final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b="1" dirty="0" err="1"/>
              <a:t>n_res</a:t>
            </a:r>
            <a:r>
              <a:rPr lang="de-DE" b="1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b="1" dirty="0" err="1"/>
              <a:t>n_samples</a:t>
            </a:r>
            <a:r>
              <a:rPr lang="de-DE" b="1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in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: (</a:t>
            </a:r>
            <a:r>
              <a:rPr lang="de-DE" dirty="0" err="1"/>
              <a:t>n_res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n_samples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b="1" dirty="0" err="1"/>
              <a:t>W_out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b="1" dirty="0"/>
              <a:t>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 Y </a:t>
            </a:r>
            <a:r>
              <a:rPr lang="de-DE" b="1" dirty="0"/>
              <a:t>=</a:t>
            </a:r>
            <a:r>
              <a:rPr lang="de-DE" dirty="0"/>
              <a:t> </a:t>
            </a:r>
            <a:r>
              <a:rPr lang="de-DE" dirty="0" err="1"/>
              <a:t>W_out</a:t>
            </a:r>
            <a:r>
              <a:rPr lang="de-DE" dirty="0"/>
              <a:t> </a:t>
            </a:r>
            <a:r>
              <a:rPr lang="de-DE" b="1" dirty="0"/>
              <a:t>*</a:t>
            </a:r>
            <a:r>
              <a:rPr lang="de-DE" dirty="0"/>
              <a:t> X.</a:t>
            </a:r>
          </a:p>
          <a:p>
            <a:pPr marL="285750" indent="-285750">
              <a:buFontTx/>
              <a:buChar char="-"/>
            </a:pPr>
            <a:r>
              <a:rPr lang="de-DE" dirty="0"/>
              <a:t>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reverse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targets</a:t>
            </a:r>
            <a:r>
              <a:rPr lang="de-DE" dirty="0"/>
              <a:t> </a:t>
            </a:r>
            <a:r>
              <a:rPr lang="de-DE" b="1" dirty="0"/>
              <a:t>Y</a:t>
            </a:r>
            <a:r>
              <a:rPr lang="de-DE" dirty="0"/>
              <a:t>, but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b="1" dirty="0" err="1"/>
              <a:t>W_out</a:t>
            </a:r>
            <a:r>
              <a:rPr lang="de-DE" dirty="0"/>
              <a:t>, </a:t>
            </a:r>
            <a:r>
              <a:rPr lang="de-DE" dirty="0" err="1"/>
              <a:t>yet</a:t>
            </a:r>
            <a:r>
              <a:rPr lang="de-DE" dirty="0"/>
              <a:t>: </a:t>
            </a:r>
            <a:r>
              <a:rPr lang="de-DE" dirty="0" err="1"/>
              <a:t>W_out</a:t>
            </a:r>
            <a:r>
              <a:rPr lang="de-DE" dirty="0"/>
              <a:t> </a:t>
            </a:r>
            <a:r>
              <a:rPr lang="de-DE" b="1" dirty="0"/>
              <a:t>=</a:t>
            </a:r>
            <a:r>
              <a:rPr lang="de-DE" dirty="0"/>
              <a:t> Y </a:t>
            </a:r>
            <a:r>
              <a:rPr lang="de-DE" b="1" dirty="0"/>
              <a:t>*</a:t>
            </a:r>
            <a:r>
              <a:rPr lang="de-DE" dirty="0"/>
              <a:t> X</a:t>
            </a:r>
            <a:r>
              <a:rPr lang="de-DE" baseline="30000" dirty="0"/>
              <a:t>-1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not a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.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b="1" dirty="0"/>
              <a:t>pseudo-inverse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X </a:t>
            </a:r>
            <a:r>
              <a:rPr lang="de-DE" dirty="0" err="1"/>
              <a:t>encounters</a:t>
            </a:r>
            <a:r>
              <a:rPr lang="de-DE" dirty="0"/>
              <a:t> </a:t>
            </a:r>
            <a:r>
              <a:rPr lang="de-DE" b="1" dirty="0" err="1"/>
              <a:t>singular</a:t>
            </a:r>
            <a:r>
              <a:rPr lang="de-DE" b="1" dirty="0"/>
              <a:t> 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decomposition</a:t>
            </a:r>
            <a:r>
              <a:rPr lang="de-DE" b="1" dirty="0"/>
              <a:t> </a:t>
            </a:r>
            <a:r>
              <a:rPr lang="de-DE" dirty="0"/>
              <a:t>(SVD).</a:t>
            </a:r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53877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training</a:t>
            </a:r>
            <a:endParaRPr lang="de-DE" sz="2400" b="1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E14A20E-13D6-EE41-8E5C-23CD4E50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91" y="3382415"/>
            <a:ext cx="6526255" cy="347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59F8D5C-35BD-5541-B623-D85C7DB02FAE}"/>
              </a:ext>
            </a:extLst>
          </p:cNvPr>
          <p:cNvSpPr txBox="1"/>
          <p:nvPr/>
        </p:nvSpPr>
        <p:spPr>
          <a:xfrm>
            <a:off x="535459" y="728526"/>
            <a:ext cx="10330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Question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? </a:t>
            </a:r>
          </a:p>
          <a:p>
            <a:pPr marL="285750" indent="-285750">
              <a:buFontTx/>
              <a:buChar char="-"/>
            </a:pPr>
            <a:r>
              <a:rPr lang="de-DE" dirty="0"/>
              <a:t>Do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?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,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linear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final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relativ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use</a:t>
            </a:r>
            <a:r>
              <a:rPr lang="de-DE" dirty="0"/>
              <a:t> '</a:t>
            </a:r>
            <a:r>
              <a:rPr lang="de-DE" dirty="0" err="1"/>
              <a:t>sigmoid</a:t>
            </a:r>
            <a:r>
              <a:rPr lang="de-DE" dirty="0"/>
              <a:t>' </a:t>
            </a:r>
            <a:r>
              <a:rPr lang="de-DE" dirty="0" err="1"/>
              <a:t>activation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stick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10d, 100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 1.2, </a:t>
            </a:r>
            <a:r>
              <a:rPr lang="de-DE" dirty="0" err="1"/>
              <a:t>sparsity</a:t>
            </a:r>
            <a:r>
              <a:rPr lang="de-DE" dirty="0"/>
              <a:t> 0.2.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3D8803B-0F54-A74C-9C40-DD8D017DC959}"/>
              </a:ext>
            </a:extLst>
          </p:cNvPr>
          <p:cNvSpPr txBox="1"/>
          <p:nvPr/>
        </p:nvSpPr>
        <p:spPr>
          <a:xfrm>
            <a:off x="407773" y="4448432"/>
            <a:ext cx="362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That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really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broad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output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weights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needs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further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investigated</a:t>
            </a:r>
            <a:r>
              <a:rPr lang="de-DE" dirty="0">
                <a:sym typeface="Wingdings" pitchFamily="2" charset="2"/>
              </a:rPr>
              <a:t>! </a:t>
            </a:r>
            <a:r>
              <a:rPr lang="de-DE" dirty="0" err="1">
                <a:sym typeface="Wingdings" pitchFamily="2" charset="2"/>
              </a:rPr>
              <a:t>Expected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something</a:t>
            </a:r>
            <a:r>
              <a:rPr lang="de-DE" dirty="0">
                <a:sym typeface="Wingdings" pitchFamily="2" charset="2"/>
              </a:rPr>
              <a:t> in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 [-1,1].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83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training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9F8D5C-35BD-5541-B623-D85C7DB02FAE}"/>
              </a:ext>
            </a:extLst>
          </p:cNvPr>
          <p:cNvSpPr txBox="1"/>
          <p:nvPr/>
        </p:nvSpPr>
        <p:spPr>
          <a:xfrm>
            <a:off x="535459" y="728526"/>
            <a:ext cx="1033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Show </a:t>
            </a:r>
            <a:r>
              <a:rPr lang="de-DE" b="1" dirty="0" err="1"/>
              <a:t>here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n_res</a:t>
            </a:r>
            <a:r>
              <a:rPr lang="de-DE" dirty="0"/>
              <a:t> final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x(T)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sample? 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1A1EB31-E87A-0A46-AB37-E38801267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54" y="1789884"/>
            <a:ext cx="8260321" cy="439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1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0DC2C2-06A3-9C49-BF06-A3BC0F6C9139}"/>
              </a:ext>
            </a:extLst>
          </p:cNvPr>
          <p:cNvSpPr txBox="1"/>
          <p:nvPr/>
        </p:nvSpPr>
        <p:spPr>
          <a:xfrm>
            <a:off x="8056605" y="698081"/>
            <a:ext cx="299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scaled</a:t>
            </a:r>
            <a:r>
              <a:rPr lang="de-DE" dirty="0"/>
              <a:t> relative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.</a:t>
            </a:r>
          </a:p>
          <a:p>
            <a:r>
              <a:rPr lang="de-DE" dirty="0"/>
              <a:t>(min/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[0,1])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EE52B9-4FE8-044C-93C3-DD96736EDF3A}"/>
              </a:ext>
            </a:extLst>
          </p:cNvPr>
          <p:cNvSpPr txBox="1"/>
          <p:nvPr/>
        </p:nvSpPr>
        <p:spPr>
          <a:xfrm>
            <a:off x="8056605" y="3946907"/>
            <a:ext cx="299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un-scaled</a:t>
            </a:r>
            <a:r>
              <a:rPr lang="de-DE" dirty="0"/>
              <a:t> relative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7C19-2D74-294C-8F80-1EA75ECDF962}"/>
              </a:ext>
            </a:extLst>
          </p:cNvPr>
          <p:cNvSpPr txBox="1"/>
          <p:nvPr/>
        </p:nvSpPr>
        <p:spPr>
          <a:xfrm>
            <a:off x="8204885" y="5298008"/>
            <a:ext cx="360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 Find 100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input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length</a:t>
            </a:r>
            <a:r>
              <a:rPr lang="de-DE" dirty="0">
                <a:sym typeface="Wingdings" pitchFamily="2" charset="2"/>
              </a:rPr>
              <a:t> 10 </a:t>
            </a:r>
            <a:r>
              <a:rPr lang="de-DE" dirty="0" err="1">
                <a:sym typeface="Wingdings" pitchFamily="2" charset="2"/>
              </a:rPr>
              <a:t>steps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optimum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independent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scaling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6F88767-EB72-E744-998A-F7A6EC6D44FE}"/>
              </a:ext>
            </a:extLst>
          </p:cNvPr>
          <p:cNvSpPr txBox="1"/>
          <p:nvPr/>
        </p:nvSpPr>
        <p:spPr>
          <a:xfrm>
            <a:off x="0" y="431733"/>
            <a:ext cx="47820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Base Parameters </a:t>
            </a:r>
          </a:p>
          <a:p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gridsearch</a:t>
            </a:r>
            <a:r>
              <a:rPr lang="de-DE" b="1" dirty="0"/>
              <a:t>:</a:t>
            </a:r>
          </a:p>
          <a:p>
            <a:endParaRPr lang="de-DE" dirty="0"/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r>
              <a:rPr lang="de-DE" dirty="0" err="1"/>
              <a:t>spectral_radius</a:t>
            </a:r>
            <a:r>
              <a:rPr lang="de-DE" dirty="0"/>
              <a:t> = 1.2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tanh</a:t>
            </a:r>
            <a:r>
              <a:rPr lang="de-DE" dirty="0"/>
              <a:t>'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4CDAB35-774C-8F4B-91CD-150DA0956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22" y="3532708"/>
            <a:ext cx="7239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FFF73A7-6022-C243-80DB-7D28DCA9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22" y="40454"/>
            <a:ext cx="7239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3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DC2F155-A63C-5C4A-AA2C-348E8900B954}"/>
              </a:ext>
            </a:extLst>
          </p:cNvPr>
          <p:cNvSpPr txBox="1"/>
          <p:nvPr/>
        </p:nvSpPr>
        <p:spPr>
          <a:xfrm>
            <a:off x="1309816" y="864973"/>
            <a:ext cx="9168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Next: </a:t>
            </a:r>
            <a:r>
              <a:rPr lang="de-DE" dirty="0" err="1"/>
              <a:t>analyse</a:t>
            </a:r>
            <a:r>
              <a:rPr lang="de-DE" dirty="0"/>
              <a:t> „</a:t>
            </a:r>
            <a:r>
              <a:rPr lang="de-DE" dirty="0" err="1"/>
              <a:t>Eche</a:t>
            </a:r>
            <a:r>
              <a:rPr lang="de-DE" dirty="0"/>
              <a:t> State Property“</a:t>
            </a:r>
          </a:p>
          <a:p>
            <a:endParaRPr lang="de-DE" dirty="0"/>
          </a:p>
          <a:p>
            <a:r>
              <a:rPr lang="de-DE" dirty="0"/>
              <a:t>Add formal </a:t>
            </a:r>
            <a:r>
              <a:rPr lang="de-DE" dirty="0" err="1"/>
              <a:t>definition</a:t>
            </a:r>
            <a:r>
              <a:rPr lang="de-DE" dirty="0"/>
              <a:t> plus </a:t>
            </a:r>
            <a:r>
              <a:rPr lang="de-DE" dirty="0" err="1"/>
              <a:t>sketch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875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1566</Words>
  <Application>Microsoft Macintosh PowerPoint</Application>
  <PresentationFormat>Breitbild</PresentationFormat>
  <Paragraphs>238</Paragraphs>
  <Slides>20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39</cp:revision>
  <dcterms:created xsi:type="dcterms:W3CDTF">2022-02-08T07:54:03Z</dcterms:created>
  <dcterms:modified xsi:type="dcterms:W3CDTF">2022-02-11T09:28:08Z</dcterms:modified>
</cp:coreProperties>
</file>