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25C6-E7A6-524E-BDB0-1E8EEA8929B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973A0-D247-7740-BBC6-78D139D5F5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02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973A0-D247-7740-BBC6-78D139D5F5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4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973A0-D247-7740-BBC6-78D139D5F5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23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7C5C-C781-1443-82ED-8AA5AEFE9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BFD290-3D47-E14A-8BC9-FF45767AF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89B72-7276-3A4A-A044-02250CD6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644DB-0514-A144-9F34-7371474C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5EB4D-9CBE-4347-A2C2-8CB8200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8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DD238-E3C5-FA40-B4BF-2138D35C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776FA4-43AD-E04E-AE16-2436F4C9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AC941-DC58-0C41-BE73-9E62AD3F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B71A-B6D9-3343-96AF-CE296BC6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A7B33-5CBD-C342-B59B-BE12D778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4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CDE591-E5B7-AA42-BBC8-9626B6FA1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43929-2921-6448-8B1E-8ED927206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439ED-5460-2E42-973C-65D3321B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277865-23FC-4C49-83A8-381CA507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8E392-B664-774A-8FFD-58772834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97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14E8D-781A-C34F-A272-6BDB8DC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D1022-BCA7-EE4E-8976-4ED7C2EF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3E97D-A17F-794C-8493-AC703470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FFC98C-6810-814D-B66B-5CF15186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ECEBE-30AA-A84B-9728-63FCB17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FBBC-5327-654C-A758-7BC6F4C5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E0F1FF-2470-D642-91D1-6B1E4FCD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61349E-9D68-A74D-BA02-EE825A2E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61FED4-2F02-784D-AAB6-A655C1A8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3A3FC-B0F9-A247-855E-4611820B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6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184E2-3B38-1F4A-AAA5-EABCDD7E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35701C-4AC7-D848-B26C-0CD5F531D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89A863-1289-3B47-8EB9-D38A43F3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6C5B0-3A0E-6E45-A907-03839642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982232-9639-454D-9E5D-139B08C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52A9E-F6EF-9142-B537-0D7434E1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5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EA68F-B223-144E-B0C2-282E0F5F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202FDB-7A11-5340-BD55-C3C7D1AD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085B2-9622-D547-83F2-60C60C8A0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EC763F-CB0E-464D-BA0C-E0FE73BE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181A75-1204-EC4A-B670-339B90788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375537-7D64-C843-A34A-0E3ECD07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3E64EC-16AD-A447-9DB6-0EA5C9D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C4CBD3-3214-C54E-9DC9-B639A2D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6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B794B-00F0-7C4A-A5CE-357FDCBA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3D762D-7E61-8C48-84D3-5A67F811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3AC81D-24F3-A74A-9C45-676058EE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674EED-756D-E548-A7BA-FBBE9BDF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04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418BE9-56B4-5246-B2D7-4119F5AB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7DC997-6433-A846-A310-ED719F02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16E0D9-4EF1-B34B-965D-6565A1DE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66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83F6F-6699-584E-8669-0724885A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45160-C569-3145-A52A-BAE85BD2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F63E7D-FD54-DC4F-B726-FAE0A4B77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08EAA9-3BEE-2F44-A90C-8C63AE6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E5D72-3904-F540-826A-9AE7E818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87A91-764B-7B4A-B264-808EDCD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9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F740-1398-044D-9F14-91ACF567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A09F50-0CEF-CB4F-8FA9-3DD7E8EEA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312C94-FA63-2647-BA13-1515CDA5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326FA0-7C49-F442-B012-A985C6E2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A346D5-9D23-2B44-B679-BCB4B5ED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C13CF-7675-DE4A-B691-B7795709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1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8C9FCE-F1E8-DA40-A7BE-1B5072E2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63AA5-44C3-3D42-B5A1-D0F9808B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7B7BA-5BD7-2248-81A2-1871B78A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1D9D-7720-E548-8D5C-2DA4E5349B80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17203-FE7A-9F49-9102-D1CA9A6BD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BE2CA2-5A89-B54D-B5C1-0B7522454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95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4ABBE8C-1C75-124D-AF93-C2D8B2FA1B40}"/>
              </a:ext>
            </a:extLst>
          </p:cNvPr>
          <p:cNvSpPr txBox="1"/>
          <p:nvPr/>
        </p:nvSpPr>
        <p:spPr>
          <a:xfrm>
            <a:off x="565079" y="431515"/>
            <a:ext cx="9914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„</a:t>
            </a:r>
            <a:r>
              <a:rPr lang="de-DE" b="1" dirty="0" err="1"/>
              <a:t>ESN_vs_CNNLSTM_amazon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/>
              <a:t>Amazon </a:t>
            </a:r>
            <a:r>
              <a:rPr lang="de-DE" b="1" dirty="0" err="1"/>
              <a:t>daily</a:t>
            </a:r>
            <a:r>
              <a:rPr lang="de-DE" b="1" dirty="0"/>
              <a:t> stock </a:t>
            </a:r>
            <a:r>
              <a:rPr lang="de-DE" b="1" dirty="0" err="1"/>
              <a:t>prices</a:t>
            </a:r>
            <a:r>
              <a:rPr lang="de-DE" dirty="0"/>
              <a:t>.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Models:</a:t>
            </a:r>
          </a:p>
          <a:p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Hybrid </a:t>
            </a:r>
            <a:r>
              <a:rPr lang="de-DE" b="1" dirty="0"/>
              <a:t>CNN/LSTM</a:t>
            </a:r>
            <a:r>
              <a:rPr lang="de-DE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2 CNN </a:t>
            </a:r>
            <a:r>
              <a:rPr lang="de-DE" dirty="0" err="1"/>
              <a:t>layers</a:t>
            </a:r>
            <a:r>
              <a:rPr lang="de-DE" dirty="0"/>
              <a:t> (10/20 </a:t>
            </a:r>
            <a:r>
              <a:rPr lang="de-DE" dirty="0" err="1"/>
              <a:t>filters</a:t>
            </a:r>
            <a:r>
              <a:rPr lang="de-DE" dirty="0"/>
              <a:t>, </a:t>
            </a:r>
            <a:r>
              <a:rPr lang="de-DE" dirty="0" err="1"/>
              <a:t>size</a:t>
            </a:r>
            <a:r>
              <a:rPr lang="de-DE" dirty="0"/>
              <a:t> 7/4)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2 LSTM </a:t>
            </a:r>
            <a:r>
              <a:rPr lang="de-DE" dirty="0" err="1"/>
              <a:t>layers</a:t>
            </a:r>
            <a:r>
              <a:rPr lang="de-DE" dirty="0"/>
              <a:t> (20/10 </a:t>
            </a:r>
            <a:r>
              <a:rPr lang="de-DE" dirty="0" err="1"/>
              <a:t>units</a:t>
            </a:r>
            <a:r>
              <a:rPr lang="de-DE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1 </a:t>
            </a:r>
            <a:r>
              <a:rPr lang="de-DE" dirty="0" err="1"/>
              <a:t>fc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0000"/>
                </a:solidFill>
              </a:rPr>
              <a:t>5.500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trainable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parameters</a:t>
            </a:r>
            <a:endParaRPr lang="de-DE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ESN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Basic form: Input / Reservoir (500 </a:t>
            </a:r>
            <a:r>
              <a:rPr lang="de-DE" dirty="0" err="1"/>
              <a:t>units</a:t>
            </a:r>
            <a:r>
              <a:rPr lang="de-DE" dirty="0"/>
              <a:t>) / 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Only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500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trainable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weights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8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3B861B-73DD-5F4B-BAA1-23027568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94"/>
            <a:ext cx="12192000" cy="653501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80BA8C7-F5AB-734E-83EB-23503BB70155}"/>
              </a:ext>
            </a:extLst>
          </p:cNvPr>
          <p:cNvSpPr txBox="1"/>
          <p:nvPr/>
        </p:nvSpPr>
        <p:spPr>
          <a:xfrm>
            <a:off x="1078787" y="1448656"/>
            <a:ext cx="5404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 Absolute stock </a:t>
            </a:r>
            <a:r>
              <a:rPr lang="de-DE" dirty="0" err="1"/>
              <a:t>prices</a:t>
            </a:r>
            <a:r>
              <a:rPr lang="de-DE" dirty="0"/>
              <a:t>.</a:t>
            </a:r>
          </a:p>
          <a:p>
            <a:r>
              <a:rPr lang="de-DE" dirty="0"/>
              <a:t>Models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relative </a:t>
            </a:r>
            <a:r>
              <a:rPr lang="de-DE" dirty="0" err="1"/>
              <a:t>changes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Input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differs</a:t>
            </a:r>
            <a:r>
              <a:rPr lang="de-DE" dirty="0"/>
              <a:t>: CNN/SLTM 16d, ESN 1500d.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A4D6F50-F8B6-5246-901D-3F1DD087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94"/>
            <a:ext cx="12192000" cy="653501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EEDAE2A-DECF-5A45-A45E-9ACD69281E08}"/>
              </a:ext>
            </a:extLst>
          </p:cNvPr>
          <p:cNvSpPr txBox="1"/>
          <p:nvPr/>
        </p:nvSpPr>
        <p:spPr>
          <a:xfrm>
            <a:off x="1315091" y="2219218"/>
            <a:ext cx="51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 </a:t>
            </a:r>
            <a:r>
              <a:rPr lang="de-DE" dirty="0" err="1"/>
              <a:t>fidelity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deceiving</a:t>
            </a:r>
            <a:r>
              <a:rPr lang="de-DE" dirty="0"/>
              <a:t>.</a:t>
            </a:r>
          </a:p>
          <a:p>
            <a:r>
              <a:rPr lang="de-DE" dirty="0" err="1"/>
              <a:t>Only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1-step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teacher-forcing</a:t>
            </a:r>
            <a:r>
              <a:rPr lang="de-DE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19203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46D133-D5A5-8F4C-A50A-11CC69ABC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68300"/>
            <a:ext cx="11849100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1D8396-31F5-864D-A02C-92770E2E5176}"/>
              </a:ext>
            </a:extLst>
          </p:cNvPr>
          <p:cNvSpPr txBox="1"/>
          <p:nvPr/>
        </p:nvSpPr>
        <p:spPr>
          <a:xfrm>
            <a:off x="5650787" y="4048018"/>
            <a:ext cx="426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Zoom in:</a:t>
            </a:r>
          </a:p>
          <a:p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equally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in 1-step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teacher-forcing</a:t>
            </a:r>
            <a:r>
              <a:rPr lang="de-DE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68115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9CA0296-1709-A342-A936-F2142985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68300"/>
            <a:ext cx="11849100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99639DC-B434-FC47-B8D3-01DEDF94FBFA}"/>
              </a:ext>
            </a:extLst>
          </p:cNvPr>
          <p:cNvSpPr txBox="1"/>
          <p:nvPr/>
        </p:nvSpPr>
        <p:spPr>
          <a:xfrm>
            <a:off x="6596009" y="1921267"/>
            <a:ext cx="388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„</a:t>
            </a:r>
            <a:r>
              <a:rPr lang="de-DE" dirty="0" err="1"/>
              <a:t>free-float</a:t>
            </a:r>
            <a:r>
              <a:rPr lang="de-DE" dirty="0"/>
              <a:t>“ </a:t>
            </a:r>
            <a:r>
              <a:rPr lang="de-DE" dirty="0" err="1"/>
              <a:t>modus</a:t>
            </a:r>
            <a:r>
              <a:rPr lang="de-DE" dirty="0"/>
              <a:t>: </a:t>
            </a:r>
          </a:p>
          <a:p>
            <a:r>
              <a:rPr lang="de-DE" dirty="0" err="1"/>
              <a:t>Now</a:t>
            </a:r>
            <a:r>
              <a:rPr lang="de-DE" dirty="0"/>
              <a:t> ESN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fidelity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06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19595A5-5385-DB4D-97DF-09DAD927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403350"/>
            <a:ext cx="7874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189DC34-3B24-8442-83B6-AA0052F9984E}"/>
              </a:ext>
            </a:extLst>
          </p:cNvPr>
          <p:cNvSpPr txBox="1"/>
          <p:nvPr/>
        </p:nvSpPr>
        <p:spPr>
          <a:xfrm>
            <a:off x="1428109" y="400693"/>
            <a:ext cx="594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CNN/LSTM: Fails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extreme </a:t>
            </a:r>
            <a:r>
              <a:rPr lang="de-DE" dirty="0" err="1"/>
              <a:t>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84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EEFDD67-346B-4F4F-8203-3198E0E5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403350"/>
            <a:ext cx="7874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1B392CA-0788-8243-B9E3-B718E5C7C03C}"/>
              </a:ext>
            </a:extLst>
          </p:cNvPr>
          <p:cNvSpPr txBox="1"/>
          <p:nvPr/>
        </p:nvSpPr>
        <p:spPr>
          <a:xfrm>
            <a:off x="1428109" y="400693"/>
            <a:ext cx="513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ESN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to</a:t>
            </a:r>
            <a:r>
              <a:rPr lang="de-DE" dirty="0"/>
              <a:t> „regime-</a:t>
            </a:r>
            <a:r>
              <a:rPr lang="de-DE" dirty="0" err="1"/>
              <a:t>shifts</a:t>
            </a:r>
            <a:r>
              <a:rPr lang="de-DE" dirty="0"/>
              <a:t>“: high-</a:t>
            </a:r>
            <a:r>
              <a:rPr lang="de-DE" dirty="0" err="1"/>
              <a:t>volatility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5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ACC308B-5E21-4E42-9ABF-8DEB980B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691026"/>
            <a:ext cx="112649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A85072-6483-B241-8646-5750F6EB8F0D}"/>
              </a:ext>
            </a:extLst>
          </p:cNvPr>
          <p:cNvSpPr txBox="1"/>
          <p:nvPr/>
        </p:nvSpPr>
        <p:spPr>
          <a:xfrm>
            <a:off x="1160979" y="213698"/>
            <a:ext cx="7941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multiple </a:t>
            </a:r>
            <a:r>
              <a:rPr lang="de-DE" b="1" dirty="0" err="1"/>
              <a:t>runs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20 </a:t>
            </a:r>
            <a:r>
              <a:rPr lang="de-DE" dirty="0" err="1"/>
              <a:t>runs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Higher </a:t>
            </a:r>
            <a:r>
              <a:rPr lang="de-DE" b="1" dirty="0" err="1"/>
              <a:t>stability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ESN, </a:t>
            </a:r>
            <a:r>
              <a:rPr lang="de-DE" dirty="0" err="1"/>
              <a:t>although</a:t>
            </a:r>
            <a:r>
              <a:rPr lang="de-DE" dirty="0"/>
              <a:t> CNN/LSTM </a:t>
            </a:r>
            <a:r>
              <a:rPr lang="de-DE" dirty="0" err="1"/>
              <a:t>can</a:t>
            </a:r>
            <a:r>
              <a:rPr lang="de-DE" dirty="0"/>
              <a:t> (</a:t>
            </a:r>
            <a:r>
              <a:rPr lang="de-DE" dirty="0" err="1"/>
              <a:t>randomly</a:t>
            </a:r>
            <a:r>
              <a:rPr lang="de-DE" dirty="0"/>
              <a:t>)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but not </a:t>
            </a:r>
            <a:r>
              <a:rPr lang="de-DE" b="1" dirty="0" err="1"/>
              <a:t>reproducible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/>
              <a:t>CNN/LSTM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outperforms</a:t>
            </a:r>
            <a:r>
              <a:rPr lang="de-DE" dirty="0"/>
              <a:t> ESN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mean</a:t>
            </a:r>
            <a:r>
              <a:rPr lang="de-DE" b="1" dirty="0"/>
              <a:t>-absolute </a:t>
            </a:r>
            <a:r>
              <a:rPr lang="de-DE" b="1" dirty="0" err="1"/>
              <a:t>error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8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Breitbild</PresentationFormat>
  <Paragraphs>30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8</cp:revision>
  <dcterms:created xsi:type="dcterms:W3CDTF">2022-02-03T08:48:10Z</dcterms:created>
  <dcterms:modified xsi:type="dcterms:W3CDTF">2022-02-03T09:24:10Z</dcterms:modified>
</cp:coreProperties>
</file>