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4" r:id="rId4"/>
    <p:sldId id="262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9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1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01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5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10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Wrap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b="1" dirty="0"/>
              <a:t> </a:t>
            </a:r>
            <a:r>
              <a:rPr lang="de-DE" sz="3000" dirty="0" err="1"/>
              <a:t>interim</a:t>
            </a:r>
            <a:r>
              <a:rPr lang="de-DE" sz="3000" dirty="0"/>
              <a:t>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setting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b="1" dirty="0" err="1"/>
              <a:t>train</a:t>
            </a:r>
            <a:r>
              <a:rPr lang="de-DE" sz="3000" b="1" dirty="0"/>
              <a:t> (</a:t>
            </a:r>
            <a:r>
              <a:rPr lang="de-DE" sz="3000" b="1" dirty="0" err="1"/>
              <a:t>Deep</a:t>
            </a:r>
            <a:r>
              <a:rPr lang="de-DE" sz="3000" b="1" dirty="0"/>
              <a:t>)ESN </a:t>
            </a:r>
            <a:r>
              <a:rPr lang="de-DE" sz="3000" b="1" dirty="0" err="1"/>
              <a:t>models</a:t>
            </a:r>
            <a:endParaRPr lang="de-DE" sz="3000" b="1" dirty="0"/>
          </a:p>
          <a:p>
            <a:pPr marL="457200" indent="-457200">
              <a:buFontTx/>
              <a:buChar char="-"/>
            </a:pPr>
            <a:r>
              <a:rPr lang="de-DE" sz="3000" b="1" dirty="0" err="1"/>
              <a:t>decomposing</a:t>
            </a:r>
            <a:r>
              <a:rPr lang="de-DE" sz="3000" b="1" dirty="0"/>
              <a:t> </a:t>
            </a:r>
            <a:r>
              <a:rPr lang="de-DE" sz="3000" b="1" dirty="0" err="1"/>
              <a:t>timeseries</a:t>
            </a:r>
            <a:endParaRPr lang="de-DE" sz="3000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400" b="1" i="1" dirty="0" err="1"/>
              <a:t>ESN_wrapUP_decomosition_and_DeepESN</a:t>
            </a:r>
            <a:r>
              <a:rPr lang="de-DE" sz="2400" i="1" dirty="0" err="1"/>
              <a:t>.ipynb</a:t>
            </a:r>
            <a:endParaRPr lang="de-DE" sz="2400" i="1" dirty="0"/>
          </a:p>
          <a:p>
            <a:r>
              <a:rPr lang="de-DE" sz="2400" b="1" i="1" dirty="0"/>
              <a:t>ESN_exp01 </a:t>
            </a:r>
            <a:r>
              <a:rPr lang="de-DE" sz="2400" i="1" dirty="0"/>
              <a:t>.. </a:t>
            </a:r>
            <a:r>
              <a:rPr lang="de-DE" sz="2400" b="1" i="1" dirty="0"/>
              <a:t>05</a:t>
            </a:r>
            <a:r>
              <a:rPr lang="de-DE" sz="2400" i="1" dirty="0"/>
              <a:t>.ipynb</a:t>
            </a:r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pic>
        <p:nvPicPr>
          <p:cNvPr id="1028" name="Grafik 1027">
            <a:extLst>
              <a:ext uri="{FF2B5EF4-FFF2-40B4-BE49-F238E27FC236}">
                <a16:creationId xmlns:a16="http://schemas.microsoft.com/office/drawing/2014/main" id="{EC7B4304-2DAC-3B4E-A29F-1F2C96B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0" y="4134370"/>
            <a:ext cx="11544300" cy="2616200"/>
          </a:xfrm>
          <a:prstGeom prst="rect">
            <a:avLst/>
          </a:prstGeom>
        </p:spPr>
      </p:pic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1F3CC-D7C3-A441-9C22-ED5F0BD3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12" y="5244024"/>
            <a:ext cx="9664700" cy="622300"/>
          </a:xfrm>
          <a:prstGeom prst="rect">
            <a:avLst/>
          </a:prstGeom>
        </p:spPr>
      </p:pic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257A0591-4741-4947-8268-D2E22D376836}"/>
              </a:ext>
            </a:extLst>
          </p:cNvPr>
          <p:cNvSpPr/>
          <p:nvPr/>
        </p:nvSpPr>
        <p:spPr>
          <a:xfrm rot="16200000">
            <a:off x="4172298" y="4829389"/>
            <a:ext cx="294177" cy="207099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04A4CE-3159-284E-B68D-82D071162868}"/>
              </a:ext>
            </a:extLst>
          </p:cNvPr>
          <p:cNvSpPr txBox="1"/>
          <p:nvPr/>
        </p:nvSpPr>
        <p:spPr>
          <a:xfrm>
            <a:off x="3016669" y="6112518"/>
            <a:ext cx="260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state</a:t>
            </a:r>
          </a:p>
        </p:txBody>
      </p:sp>
      <p:sp>
        <p:nvSpPr>
          <p:cNvPr id="47" name="Geschweifte Klammer links 46">
            <a:extLst>
              <a:ext uri="{FF2B5EF4-FFF2-40B4-BE49-F238E27FC236}">
                <a16:creationId xmlns:a16="http://schemas.microsoft.com/office/drawing/2014/main" id="{9961D986-8AFD-004B-BEB3-4F1D2F69B975}"/>
              </a:ext>
            </a:extLst>
          </p:cNvPr>
          <p:cNvSpPr/>
          <p:nvPr/>
        </p:nvSpPr>
        <p:spPr>
          <a:xfrm rot="5400000">
            <a:off x="7103876" y="4363457"/>
            <a:ext cx="287789" cy="16238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33D054D-3F92-594B-B21D-8687419C88A0}"/>
              </a:ext>
            </a:extLst>
          </p:cNvPr>
          <p:cNvSpPr txBox="1"/>
          <p:nvPr/>
        </p:nvSpPr>
        <p:spPr>
          <a:xfrm>
            <a:off x="6075190" y="4543432"/>
            <a:ext cx="26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2" name="Geschweifte Klammer links 61">
            <a:extLst>
              <a:ext uri="{FF2B5EF4-FFF2-40B4-BE49-F238E27FC236}">
                <a16:creationId xmlns:a16="http://schemas.microsoft.com/office/drawing/2014/main" id="{0D3EEC97-650B-2E43-8235-8156ABE00074}"/>
              </a:ext>
            </a:extLst>
          </p:cNvPr>
          <p:cNvSpPr/>
          <p:nvPr/>
        </p:nvSpPr>
        <p:spPr>
          <a:xfrm rot="16200000">
            <a:off x="9589766" y="4664463"/>
            <a:ext cx="294177" cy="243079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4B07B67-4CD4-C044-B6CC-0D72D2696EF8}"/>
              </a:ext>
            </a:extLst>
          </p:cNvPr>
          <p:cNvSpPr txBox="1"/>
          <p:nvPr/>
        </p:nvSpPr>
        <p:spPr>
          <a:xfrm>
            <a:off x="8438889" y="6112518"/>
            <a:ext cx="29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recurrence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reservoir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773E7A4-557E-E847-AD24-16A6E605A63C}"/>
              </a:ext>
            </a:extLst>
          </p:cNvPr>
          <p:cNvSpPr/>
          <p:nvPr/>
        </p:nvSpPr>
        <p:spPr>
          <a:xfrm>
            <a:off x="9174821" y="4375354"/>
            <a:ext cx="2970590" cy="139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D42A32-1F7B-CE49-BE9F-32A1C9B6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1637631"/>
            <a:ext cx="9099228" cy="49160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0042728" y="88669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0177628" y="171882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0401745" y="12688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10859523" y="11175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11290528" y="14901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0795922" y="16376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0408068" y="209360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10931523" y="23114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11285832" y="19485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>
            <a:cxnSpLocks/>
          </p:cNvCxnSpPr>
          <p:nvPr/>
        </p:nvCxnSpPr>
        <p:spPr>
          <a:xfrm flipV="1">
            <a:off x="10577549" y="120545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0566792" y="179082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0309908" y="145834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0313914" y="191190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10955632" y="177515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11035323" y="126154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0577549" y="221306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11147776" y="213814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0796799" y="150306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11365541" y="186802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9225237" y="127720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9274946" y="138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9279581" y="16002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9284216" y="181858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9288851" y="203687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9528435" y="130664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9606031" y="168577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10976966" y="96476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training</a:t>
            </a:r>
            <a:r>
              <a:rPr lang="de-DE" sz="2400" b="1" dirty="0"/>
              <a:t> output </a:t>
            </a:r>
            <a:r>
              <a:rPr lang="de-DE" sz="2400" b="1" dirty="0" err="1"/>
              <a:t>weights</a:t>
            </a:r>
            <a:r>
              <a:rPr lang="de-DE" sz="2400" b="1" dirty="0"/>
              <a:t> </a:t>
            </a:r>
            <a:r>
              <a:rPr lang="de-DE" sz="2400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bias</a:t>
            </a:r>
            <a:endParaRPr lang="de-DE" sz="2400" b="1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7677236" y="882960"/>
            <a:ext cx="33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428925" y="208928"/>
            <a:ext cx="27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Reservoir </a:t>
            </a:r>
            <a:r>
              <a:rPr lang="de-DE" b="1" dirty="0" err="1"/>
              <a:t>states</a:t>
            </a:r>
            <a:r>
              <a:rPr lang="de-DE" b="1" dirty="0"/>
              <a:t> X(T)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n_res)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53B4DB0-E71A-2045-83F4-05CF1293FE49}"/>
              </a:ext>
            </a:extLst>
          </p:cNvPr>
          <p:cNvSpPr txBox="1"/>
          <p:nvPr/>
        </p:nvSpPr>
        <p:spPr>
          <a:xfrm>
            <a:off x="9164988" y="4458198"/>
            <a:ext cx="300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class</a:t>
            </a:r>
            <a:r>
              <a:rPr lang="de-DE" sz="1400" u="sng" dirty="0"/>
              <a:t> / </a:t>
            </a:r>
            <a:r>
              <a:rPr lang="de-DE" sz="1400" u="sng" dirty="0" err="1"/>
              <a:t>functions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ESN </a:t>
            </a:r>
            <a:r>
              <a:rPr lang="de-DE" sz="1400" b="1" dirty="0" err="1"/>
              <a:t>layer</a:t>
            </a:r>
            <a:r>
              <a:rPr lang="de-DE" sz="1400" b="1" dirty="0"/>
              <a:t>: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tf.layer</a:t>
            </a:r>
            <a:endParaRPr lang="de-DE" sz="1400" dirty="0"/>
          </a:p>
          <a:p>
            <a:r>
              <a:rPr lang="de-DE" sz="1400" b="1" dirty="0" err="1"/>
              <a:t>setESN</a:t>
            </a:r>
            <a:r>
              <a:rPr lang="de-DE" sz="1400" b="1" dirty="0"/>
              <a:t>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scaled</a:t>
            </a:r>
            <a:r>
              <a:rPr lang="de-DE" sz="1400" dirty="0"/>
              <a:t> W</a:t>
            </a:r>
            <a:r>
              <a:rPr lang="de-DE" sz="1400" baseline="-25000" dirty="0"/>
              <a:t>res</a:t>
            </a:r>
            <a:endParaRPr lang="de-DE" sz="1400" dirty="0"/>
          </a:p>
          <a:p>
            <a:r>
              <a:rPr lang="de-DE" sz="1400" b="1" dirty="0" err="1"/>
              <a:t>trainESN</a:t>
            </a:r>
            <a:r>
              <a:rPr lang="de-DE" sz="1400" b="1" dirty="0"/>
              <a:t>: </a:t>
            </a:r>
            <a:r>
              <a:rPr lang="de-DE" sz="1400" dirty="0" err="1"/>
              <a:t>train</a:t>
            </a:r>
            <a:r>
              <a:rPr lang="de-DE" sz="1400" dirty="0"/>
              <a:t> W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</a:t>
            </a:r>
            <a:r>
              <a:rPr lang="de-DE" sz="1400" baseline="-25000" dirty="0"/>
              <a:t>out</a:t>
            </a:r>
            <a:endParaRPr lang="de-DE" sz="1400" dirty="0"/>
          </a:p>
          <a:p>
            <a:r>
              <a:rPr lang="de-DE" sz="1400" b="1" dirty="0" err="1"/>
              <a:t>predESN</a:t>
            </a:r>
            <a:r>
              <a:rPr lang="de-DE" sz="1400" b="1" dirty="0"/>
              <a:t>: </a:t>
            </a:r>
            <a:r>
              <a:rPr lang="de-DE" sz="1400" dirty="0" err="1"/>
              <a:t>evaluate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183858" y="1397971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318758" y="22300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542875" y="178014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2000653" y="16288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2431658" y="20014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937052" y="214890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549198" y="26048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2072653" y="28227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2426962" y="24598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1718679" y="1716727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707922" y="2302096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451038" y="1969621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455044" y="2423176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2096762" y="2286434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2176453" y="1772825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718679" y="2724342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2288906" y="2649425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937929" y="2014343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2506671" y="2379298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366367" y="1788477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416076" y="18932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420711" y="21115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425346" y="23298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429981" y="254815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8702837" y="1935160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8757181" y="203237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8761816" y="225067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8766451" y="2468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649896" y="2398118"/>
            <a:ext cx="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747161" y="2197053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7951210" y="186390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out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2088600" y="150553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 ESN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Deep</a:t>
            </a:r>
            <a:r>
              <a:rPr lang="de-DE" sz="2400" b="1" dirty="0"/>
              <a:t> ESN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51511" y="284794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8345029" y="2762542"/>
            <a:ext cx="11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9450791" y="275627"/>
            <a:ext cx="26856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n_layers (N)</a:t>
            </a:r>
            <a:r>
              <a:rPr lang="de-DE" sz="1400" b="1" dirty="0"/>
              <a:t>: </a:t>
            </a:r>
            <a:r>
              <a:rPr lang="de-DE" sz="1400" dirty="0"/>
              <a:t>number of reservoirs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 </a:t>
            </a:r>
            <a:r>
              <a:rPr lang="de-DE" sz="1400" b="1" dirty="0">
                <a:solidFill>
                  <a:srgbClr val="FF0000"/>
                </a:solidFill>
              </a:rPr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l</a:t>
            </a:r>
            <a:r>
              <a:rPr lang="de-DE" sz="1400" dirty="0"/>
              <a:t> 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16383" y="92902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9469814" y="2014621"/>
            <a:ext cx="248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(n_res, n_res)</a:t>
            </a:r>
            <a:endParaRPr lang="de-DE" sz="1400" dirty="0"/>
          </a:p>
          <a:p>
            <a:r>
              <a:rPr lang="de-DE" sz="1400" dirty="0">
                <a:solidFill>
                  <a:srgbClr val="FF0000"/>
                </a:solidFill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(n_res, n_res) 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in</a:t>
            </a:r>
            <a:r>
              <a:rPr lang="de-DE" sz="1400" baseline="-25000" dirty="0"/>
              <a:t> 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u="sng" dirty="0"/>
              <a:t>Inputs </a:t>
            </a:r>
            <a:r>
              <a:rPr lang="de-DE" sz="1400" b="1" u="sng" dirty="0"/>
              <a:t>i</a:t>
            </a:r>
            <a:r>
              <a:rPr lang="de-DE" sz="1400" u="sng" baseline="30000" dirty="0"/>
              <a:t>l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1</a:t>
            </a:r>
            <a:r>
              <a:rPr lang="de-DE" sz="1400" dirty="0"/>
              <a:t> = </a:t>
            </a:r>
            <a:r>
              <a:rPr lang="de-DE" sz="1400" b="1" dirty="0"/>
              <a:t>U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l </a:t>
            </a:r>
            <a:r>
              <a:rPr lang="de-DE" sz="1400" dirty="0"/>
              <a:t>= </a:t>
            </a:r>
            <a:r>
              <a:rPr lang="de-DE" sz="1400" b="1" dirty="0"/>
              <a:t>X</a:t>
            </a:r>
            <a:r>
              <a:rPr lang="de-DE" sz="1400" baseline="30000" dirty="0"/>
              <a:t>l-1</a:t>
            </a:r>
            <a:endParaRPr lang="de-DE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C537A-3C2B-994A-9E1C-33BCEA7886B0}"/>
              </a:ext>
            </a:extLst>
          </p:cNvPr>
          <p:cNvSpPr/>
          <p:nvPr/>
        </p:nvSpPr>
        <p:spPr>
          <a:xfrm>
            <a:off x="3401929" y="139460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8F02BB-64FE-C648-9829-50329F5D431B}"/>
              </a:ext>
            </a:extLst>
          </p:cNvPr>
          <p:cNvSpPr/>
          <p:nvPr/>
        </p:nvSpPr>
        <p:spPr>
          <a:xfrm>
            <a:off x="3536829" y="22267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2D185-586B-D74F-8F08-829DFAB04512}"/>
              </a:ext>
            </a:extLst>
          </p:cNvPr>
          <p:cNvSpPr/>
          <p:nvPr/>
        </p:nvSpPr>
        <p:spPr>
          <a:xfrm>
            <a:off x="3760946" y="17767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B625A-53DB-644D-A938-1CDABA2F4C61}"/>
              </a:ext>
            </a:extLst>
          </p:cNvPr>
          <p:cNvSpPr/>
          <p:nvPr/>
        </p:nvSpPr>
        <p:spPr>
          <a:xfrm>
            <a:off x="4218724" y="16254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0CCA0D-84C3-C24A-BAE6-CACD5771A364}"/>
              </a:ext>
            </a:extLst>
          </p:cNvPr>
          <p:cNvSpPr/>
          <p:nvPr/>
        </p:nvSpPr>
        <p:spPr>
          <a:xfrm>
            <a:off x="4649729" y="19980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8E5564-2E12-2243-8D4A-5821F56F8789}"/>
              </a:ext>
            </a:extLst>
          </p:cNvPr>
          <p:cNvSpPr/>
          <p:nvPr/>
        </p:nvSpPr>
        <p:spPr>
          <a:xfrm>
            <a:off x="4155123" y="21455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72DA45-0E12-CB4D-8BCE-ED536B72F061}"/>
              </a:ext>
            </a:extLst>
          </p:cNvPr>
          <p:cNvSpPr/>
          <p:nvPr/>
        </p:nvSpPr>
        <p:spPr>
          <a:xfrm>
            <a:off x="3767269" y="26015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32E7D-CCDF-1749-8C6C-2806D82ABE51}"/>
              </a:ext>
            </a:extLst>
          </p:cNvPr>
          <p:cNvSpPr/>
          <p:nvPr/>
        </p:nvSpPr>
        <p:spPr>
          <a:xfrm>
            <a:off x="4290724" y="28193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EE0E41-0134-6F49-B562-64A2278D152B}"/>
              </a:ext>
            </a:extLst>
          </p:cNvPr>
          <p:cNvSpPr/>
          <p:nvPr/>
        </p:nvSpPr>
        <p:spPr>
          <a:xfrm>
            <a:off x="4645033" y="245645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EE9ECE-6CC0-6245-9C4E-328CE5F9D7DC}"/>
              </a:ext>
            </a:extLst>
          </p:cNvPr>
          <p:cNvCxnSpPr/>
          <p:nvPr/>
        </p:nvCxnSpPr>
        <p:spPr>
          <a:xfrm flipV="1">
            <a:off x="3936750" y="171336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9249CE3-824D-9144-B0CC-580C7E650D19}"/>
              </a:ext>
            </a:extLst>
          </p:cNvPr>
          <p:cNvCxnSpPr>
            <a:cxnSpLocks/>
          </p:cNvCxnSpPr>
          <p:nvPr/>
        </p:nvCxnSpPr>
        <p:spPr>
          <a:xfrm flipV="1">
            <a:off x="3925993" y="229873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38402-3EDD-194D-879E-94916E85B80E}"/>
              </a:ext>
            </a:extLst>
          </p:cNvPr>
          <p:cNvCxnSpPr>
            <a:cxnSpLocks/>
          </p:cNvCxnSpPr>
          <p:nvPr/>
        </p:nvCxnSpPr>
        <p:spPr>
          <a:xfrm flipV="1">
            <a:off x="3669109" y="196625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37D933-A1E2-8D44-B5CD-827A3F55E394}"/>
              </a:ext>
            </a:extLst>
          </p:cNvPr>
          <p:cNvCxnSpPr>
            <a:cxnSpLocks/>
          </p:cNvCxnSpPr>
          <p:nvPr/>
        </p:nvCxnSpPr>
        <p:spPr>
          <a:xfrm>
            <a:off x="3673115" y="241981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714C2E3-2719-7C44-B9F1-BB705E6E62E5}"/>
              </a:ext>
            </a:extLst>
          </p:cNvPr>
          <p:cNvCxnSpPr>
            <a:cxnSpLocks/>
          </p:cNvCxnSpPr>
          <p:nvPr/>
        </p:nvCxnSpPr>
        <p:spPr>
          <a:xfrm>
            <a:off x="4314833" y="228306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F7C116-D42C-B747-9DDD-582E2D9C1F85}"/>
              </a:ext>
            </a:extLst>
          </p:cNvPr>
          <p:cNvCxnSpPr>
            <a:cxnSpLocks/>
          </p:cNvCxnSpPr>
          <p:nvPr/>
        </p:nvCxnSpPr>
        <p:spPr>
          <a:xfrm>
            <a:off x="4394524" y="176945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5829827-B7BF-6846-B8E8-FBA5DDCAE458}"/>
              </a:ext>
            </a:extLst>
          </p:cNvPr>
          <p:cNvCxnSpPr>
            <a:cxnSpLocks/>
          </p:cNvCxnSpPr>
          <p:nvPr/>
        </p:nvCxnSpPr>
        <p:spPr>
          <a:xfrm>
            <a:off x="3936750" y="272097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4C958D2-1A63-4048-BAF6-FB2CB6AF5841}"/>
              </a:ext>
            </a:extLst>
          </p:cNvPr>
          <p:cNvCxnSpPr>
            <a:cxnSpLocks/>
          </p:cNvCxnSpPr>
          <p:nvPr/>
        </p:nvCxnSpPr>
        <p:spPr>
          <a:xfrm flipH="1">
            <a:off x="4506977" y="264605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ebogener Pfeil 76">
            <a:extLst>
              <a:ext uri="{FF2B5EF4-FFF2-40B4-BE49-F238E27FC236}">
                <a16:creationId xmlns:a16="http://schemas.microsoft.com/office/drawing/2014/main" id="{5F8D7197-8332-7544-8548-693746FE9CA5}"/>
              </a:ext>
            </a:extLst>
          </p:cNvPr>
          <p:cNvSpPr/>
          <p:nvPr/>
        </p:nvSpPr>
        <p:spPr>
          <a:xfrm>
            <a:off x="4156000" y="201097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Gebogener Pfeil 77">
            <a:extLst>
              <a:ext uri="{FF2B5EF4-FFF2-40B4-BE49-F238E27FC236}">
                <a16:creationId xmlns:a16="http://schemas.microsoft.com/office/drawing/2014/main" id="{062FFA11-AACD-9F44-B5B9-D3BF46604CEE}"/>
              </a:ext>
            </a:extLst>
          </p:cNvPr>
          <p:cNvSpPr/>
          <p:nvPr/>
        </p:nvSpPr>
        <p:spPr>
          <a:xfrm rot="4204466">
            <a:off x="4724742" y="237593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43C440C-9A44-D64C-AB22-BECEFC770741}"/>
              </a:ext>
            </a:extLst>
          </p:cNvPr>
          <p:cNvSpPr txBox="1"/>
          <p:nvPr/>
        </p:nvSpPr>
        <p:spPr>
          <a:xfrm>
            <a:off x="2858140" y="2404486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8B41ACAB-7CC3-6A40-B8DC-ACB545A8EC34}"/>
              </a:ext>
            </a:extLst>
          </p:cNvPr>
          <p:cNvSpPr/>
          <p:nvPr/>
        </p:nvSpPr>
        <p:spPr>
          <a:xfrm>
            <a:off x="2965232" y="219368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0F14161-5E62-434C-96B0-B90072567229}"/>
              </a:ext>
            </a:extLst>
          </p:cNvPr>
          <p:cNvSpPr txBox="1"/>
          <p:nvPr/>
        </p:nvSpPr>
        <p:spPr>
          <a:xfrm>
            <a:off x="4306671" y="1502171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BC55F8D-5C62-1D45-9312-51127517FBEA}"/>
              </a:ext>
            </a:extLst>
          </p:cNvPr>
          <p:cNvSpPr/>
          <p:nvPr/>
        </p:nvSpPr>
        <p:spPr>
          <a:xfrm>
            <a:off x="6144796" y="1391239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CF78FC-3C49-F647-90BF-156B1251A402}"/>
              </a:ext>
            </a:extLst>
          </p:cNvPr>
          <p:cNvSpPr/>
          <p:nvPr/>
        </p:nvSpPr>
        <p:spPr>
          <a:xfrm>
            <a:off x="6279696" y="22233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6620F7-D1C9-9A4D-9661-B13104D342D0}"/>
              </a:ext>
            </a:extLst>
          </p:cNvPr>
          <p:cNvSpPr/>
          <p:nvPr/>
        </p:nvSpPr>
        <p:spPr>
          <a:xfrm>
            <a:off x="6503813" y="17734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638670-3769-2140-AC5E-BFF2B8E100A6}"/>
              </a:ext>
            </a:extLst>
          </p:cNvPr>
          <p:cNvSpPr/>
          <p:nvPr/>
        </p:nvSpPr>
        <p:spPr>
          <a:xfrm>
            <a:off x="6961591" y="16220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DBA87-4985-1343-A94D-900DB14E518D}"/>
              </a:ext>
            </a:extLst>
          </p:cNvPr>
          <p:cNvSpPr/>
          <p:nvPr/>
        </p:nvSpPr>
        <p:spPr>
          <a:xfrm>
            <a:off x="7392596" y="19946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F2F3BE-525B-0D43-84C5-E5652D9A1BA3}"/>
              </a:ext>
            </a:extLst>
          </p:cNvPr>
          <p:cNvSpPr/>
          <p:nvPr/>
        </p:nvSpPr>
        <p:spPr>
          <a:xfrm>
            <a:off x="6897990" y="21421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784B11-8FCF-EC43-A87E-54DE1F20A439}"/>
              </a:ext>
            </a:extLst>
          </p:cNvPr>
          <p:cNvSpPr/>
          <p:nvPr/>
        </p:nvSpPr>
        <p:spPr>
          <a:xfrm>
            <a:off x="6510136" y="25981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18DD3A-54D5-B44B-8964-F3EC0F8E1EAA}"/>
              </a:ext>
            </a:extLst>
          </p:cNvPr>
          <p:cNvSpPr/>
          <p:nvPr/>
        </p:nvSpPr>
        <p:spPr>
          <a:xfrm>
            <a:off x="7033591" y="28160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4F0B72-BBCD-0247-BA53-8AB45824CA97}"/>
              </a:ext>
            </a:extLst>
          </p:cNvPr>
          <p:cNvSpPr/>
          <p:nvPr/>
        </p:nvSpPr>
        <p:spPr>
          <a:xfrm>
            <a:off x="7387900" y="24530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97F2D24-2595-6449-AE43-61A139A50EDA}"/>
              </a:ext>
            </a:extLst>
          </p:cNvPr>
          <p:cNvCxnSpPr/>
          <p:nvPr/>
        </p:nvCxnSpPr>
        <p:spPr>
          <a:xfrm flipV="1">
            <a:off x="6679617" y="1709995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0FFDF7D-04D0-C040-B8C3-4898D36715B4}"/>
              </a:ext>
            </a:extLst>
          </p:cNvPr>
          <p:cNvCxnSpPr>
            <a:cxnSpLocks/>
          </p:cNvCxnSpPr>
          <p:nvPr/>
        </p:nvCxnSpPr>
        <p:spPr>
          <a:xfrm flipV="1">
            <a:off x="6668860" y="2295364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B80EBA-135F-AE42-AD29-6F5C09C20365}"/>
              </a:ext>
            </a:extLst>
          </p:cNvPr>
          <p:cNvCxnSpPr>
            <a:cxnSpLocks/>
          </p:cNvCxnSpPr>
          <p:nvPr/>
        </p:nvCxnSpPr>
        <p:spPr>
          <a:xfrm flipV="1">
            <a:off x="6411976" y="1962889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0F7EF7F-7F06-A447-A3AC-9EA648D250D0}"/>
              </a:ext>
            </a:extLst>
          </p:cNvPr>
          <p:cNvCxnSpPr>
            <a:cxnSpLocks/>
          </p:cNvCxnSpPr>
          <p:nvPr/>
        </p:nvCxnSpPr>
        <p:spPr>
          <a:xfrm>
            <a:off x="6415982" y="2416444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97D66B-B863-A843-A9E1-99A4E2892A4A}"/>
              </a:ext>
            </a:extLst>
          </p:cNvPr>
          <p:cNvCxnSpPr>
            <a:cxnSpLocks/>
          </p:cNvCxnSpPr>
          <p:nvPr/>
        </p:nvCxnSpPr>
        <p:spPr>
          <a:xfrm>
            <a:off x="7057700" y="2279702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B45BCC2-E320-CC48-A90F-DD8B61AE1C2F}"/>
              </a:ext>
            </a:extLst>
          </p:cNvPr>
          <p:cNvCxnSpPr>
            <a:cxnSpLocks/>
          </p:cNvCxnSpPr>
          <p:nvPr/>
        </p:nvCxnSpPr>
        <p:spPr>
          <a:xfrm>
            <a:off x="7137391" y="1766093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12C5CF8-8224-3449-88D7-70A80F76CE1B}"/>
              </a:ext>
            </a:extLst>
          </p:cNvPr>
          <p:cNvCxnSpPr>
            <a:cxnSpLocks/>
          </p:cNvCxnSpPr>
          <p:nvPr/>
        </p:nvCxnSpPr>
        <p:spPr>
          <a:xfrm>
            <a:off x="6679617" y="2717610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837204-5B00-EF41-909F-DF9A94EF5307}"/>
              </a:ext>
            </a:extLst>
          </p:cNvPr>
          <p:cNvCxnSpPr>
            <a:cxnSpLocks/>
          </p:cNvCxnSpPr>
          <p:nvPr/>
        </p:nvCxnSpPr>
        <p:spPr>
          <a:xfrm flipH="1">
            <a:off x="7249844" y="2642693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bogener Pfeil 98">
            <a:extLst>
              <a:ext uri="{FF2B5EF4-FFF2-40B4-BE49-F238E27FC236}">
                <a16:creationId xmlns:a16="http://schemas.microsoft.com/office/drawing/2014/main" id="{154F550E-B1CF-D245-8EA3-35CFC6E9F9CA}"/>
              </a:ext>
            </a:extLst>
          </p:cNvPr>
          <p:cNvSpPr/>
          <p:nvPr/>
        </p:nvSpPr>
        <p:spPr>
          <a:xfrm>
            <a:off x="6898867" y="2007611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0" name="Gebogener Pfeil 99">
            <a:extLst>
              <a:ext uri="{FF2B5EF4-FFF2-40B4-BE49-F238E27FC236}">
                <a16:creationId xmlns:a16="http://schemas.microsoft.com/office/drawing/2014/main" id="{C8A95B09-3761-BF4B-B184-0210BECB2B8E}"/>
              </a:ext>
            </a:extLst>
          </p:cNvPr>
          <p:cNvSpPr/>
          <p:nvPr/>
        </p:nvSpPr>
        <p:spPr>
          <a:xfrm rot="4204466">
            <a:off x="7467609" y="2372566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DEDA739D-E969-C94E-8FC7-B2DD284211BA}"/>
              </a:ext>
            </a:extLst>
          </p:cNvPr>
          <p:cNvSpPr/>
          <p:nvPr/>
        </p:nvSpPr>
        <p:spPr>
          <a:xfrm>
            <a:off x="5708099" y="2190321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0F79FAC-A616-BF46-B898-5D63A2C983BA}"/>
              </a:ext>
            </a:extLst>
          </p:cNvPr>
          <p:cNvSpPr txBox="1"/>
          <p:nvPr/>
        </p:nvSpPr>
        <p:spPr>
          <a:xfrm>
            <a:off x="7029874" y="1479141"/>
            <a:ext cx="7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</a:t>
            </a:r>
            <a:r>
              <a:rPr lang="de-DE" baseline="30000" dirty="0" err="1"/>
              <a:t>N</a:t>
            </a:r>
            <a:r>
              <a:rPr lang="de-DE" baseline="-25000" dirty="0" err="1"/>
              <a:t>res</a:t>
            </a:r>
            <a:endParaRPr lang="de-DE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505600C-8873-CD4F-AA7F-4079BB31F927}"/>
              </a:ext>
            </a:extLst>
          </p:cNvPr>
          <p:cNvSpPr txBox="1"/>
          <p:nvPr/>
        </p:nvSpPr>
        <p:spPr>
          <a:xfrm>
            <a:off x="2927169" y="1836423"/>
            <a:ext cx="3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09F56A4-756A-A846-9D4E-306723FC2B30}"/>
              </a:ext>
            </a:extLst>
          </p:cNvPr>
          <p:cNvSpPr txBox="1"/>
          <p:nvPr/>
        </p:nvSpPr>
        <p:spPr>
          <a:xfrm>
            <a:off x="5589403" y="1867372"/>
            <a:ext cx="5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N-1</a:t>
            </a:r>
            <a:endParaRPr lang="de-DE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143E97-2278-094B-8BBF-EC0CCFC192F9}"/>
              </a:ext>
            </a:extLst>
          </p:cNvPr>
          <p:cNvSpPr txBox="1"/>
          <p:nvPr/>
        </p:nvSpPr>
        <p:spPr>
          <a:xfrm>
            <a:off x="5536596" y="2387028"/>
            <a:ext cx="6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N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846FBA-B245-8E42-8B83-F70759728037}"/>
              </a:ext>
            </a:extLst>
          </p:cNvPr>
          <p:cNvSpPr/>
          <p:nvPr/>
        </p:nvSpPr>
        <p:spPr>
          <a:xfrm>
            <a:off x="5287190" y="227201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1DE0B-9E6D-2243-81B9-59CDF89CAAC8}"/>
              </a:ext>
            </a:extLst>
          </p:cNvPr>
          <p:cNvSpPr/>
          <p:nvPr/>
        </p:nvSpPr>
        <p:spPr>
          <a:xfrm>
            <a:off x="5440474" y="2274219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D1D0F2-F9BE-4346-9CCB-4B5D70BA14C7}"/>
              </a:ext>
            </a:extLst>
          </p:cNvPr>
          <p:cNvSpPr txBox="1"/>
          <p:nvPr/>
        </p:nvSpPr>
        <p:spPr>
          <a:xfrm>
            <a:off x="3204348" y="89303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endParaRPr lang="de-DE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DB706E5-49C5-9742-8361-EB33C38F90A4}"/>
              </a:ext>
            </a:extLst>
          </p:cNvPr>
          <p:cNvSpPr txBox="1"/>
          <p:nvPr/>
        </p:nvSpPr>
        <p:spPr>
          <a:xfrm>
            <a:off x="5830299" y="85704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N</a:t>
            </a:r>
            <a:endParaRPr lang="de-DE" b="1" dirty="0"/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FFAAAB7A-FBB8-F34C-AFAC-37D331621093}"/>
              </a:ext>
            </a:extLst>
          </p:cNvPr>
          <p:cNvSpPr/>
          <p:nvPr/>
        </p:nvSpPr>
        <p:spPr>
          <a:xfrm rot="5400000">
            <a:off x="4627285" y="733148"/>
            <a:ext cx="357429" cy="5785060"/>
          </a:xfrm>
          <a:prstGeom prst="bentUpArrow">
            <a:avLst>
              <a:gd name="adj1" fmla="val 25000"/>
              <a:gd name="adj2" fmla="val 23210"/>
              <a:gd name="adj3" fmla="val 25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oben gebogener Pfeil 110">
            <a:extLst>
              <a:ext uri="{FF2B5EF4-FFF2-40B4-BE49-F238E27FC236}">
                <a16:creationId xmlns:a16="http://schemas.microsoft.com/office/drawing/2014/main" id="{9AB9BF0F-BA30-C44D-9422-026EDFAA8677}"/>
              </a:ext>
            </a:extLst>
          </p:cNvPr>
          <p:cNvSpPr/>
          <p:nvPr/>
        </p:nvSpPr>
        <p:spPr>
          <a:xfrm rot="5400000">
            <a:off x="5530142" y="2053993"/>
            <a:ext cx="793369" cy="3543406"/>
          </a:xfrm>
          <a:prstGeom prst="bentUpArrow">
            <a:avLst>
              <a:gd name="adj1" fmla="val 10399"/>
              <a:gd name="adj2" fmla="val 12684"/>
              <a:gd name="adj3" fmla="val 1109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Nach oben gebogener Pfeil 111">
            <a:extLst>
              <a:ext uri="{FF2B5EF4-FFF2-40B4-BE49-F238E27FC236}">
                <a16:creationId xmlns:a16="http://schemas.microsoft.com/office/drawing/2014/main" id="{E07D6063-DCD4-7441-A052-2B37FED6BC19}"/>
              </a:ext>
            </a:extLst>
          </p:cNvPr>
          <p:cNvSpPr/>
          <p:nvPr/>
        </p:nvSpPr>
        <p:spPr>
          <a:xfrm rot="5400000">
            <a:off x="6432536" y="3891094"/>
            <a:ext cx="1728827" cy="803161"/>
          </a:xfrm>
          <a:prstGeom prst="bentUpArrow">
            <a:avLst>
              <a:gd name="adj1" fmla="val 11371"/>
              <a:gd name="adj2" fmla="val 12255"/>
              <a:gd name="adj3" fmla="val 1166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7C496D9-268C-E944-944E-95B7FD6A2675}"/>
              </a:ext>
            </a:extLst>
          </p:cNvPr>
          <p:cNvSpPr txBox="1"/>
          <p:nvPr/>
        </p:nvSpPr>
        <p:spPr>
          <a:xfrm>
            <a:off x="1211021" y="3745781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3B349E-53BE-1649-8935-DE2347FF70D1}"/>
              </a:ext>
            </a:extLst>
          </p:cNvPr>
          <p:cNvSpPr txBox="1"/>
          <p:nvPr/>
        </p:nvSpPr>
        <p:spPr>
          <a:xfrm>
            <a:off x="4056460" y="4135799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9E71001-92F1-794E-9792-5729CCB28AF7}"/>
              </a:ext>
            </a:extLst>
          </p:cNvPr>
          <p:cNvSpPr txBox="1"/>
          <p:nvPr/>
        </p:nvSpPr>
        <p:spPr>
          <a:xfrm>
            <a:off x="6213630" y="4719633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D02030E-C03D-D148-9ACD-C09874926A10}"/>
              </a:ext>
            </a:extLst>
          </p:cNvPr>
          <p:cNvSpPr/>
          <p:nvPr/>
        </p:nvSpPr>
        <p:spPr>
          <a:xfrm>
            <a:off x="7842908" y="3379613"/>
            <a:ext cx="588610" cy="1999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79E1D35-6A26-1546-BD2C-1CB629CBC435}"/>
              </a:ext>
            </a:extLst>
          </p:cNvPr>
          <p:cNvSpPr txBox="1"/>
          <p:nvPr/>
        </p:nvSpPr>
        <p:spPr>
          <a:xfrm>
            <a:off x="7698670" y="3535344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D409AA0-A1BD-464C-AEF2-422CE8863D56}"/>
              </a:ext>
            </a:extLst>
          </p:cNvPr>
          <p:cNvSpPr txBox="1"/>
          <p:nvPr/>
        </p:nvSpPr>
        <p:spPr>
          <a:xfrm>
            <a:off x="7698670" y="3933040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7B476FF-1165-2C48-B9B6-99DD3A4F6E27}"/>
              </a:ext>
            </a:extLst>
          </p:cNvPr>
          <p:cNvSpPr txBox="1"/>
          <p:nvPr/>
        </p:nvSpPr>
        <p:spPr>
          <a:xfrm>
            <a:off x="7698530" y="4873882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75EAB2-1690-E64C-B901-57540430836D}"/>
              </a:ext>
            </a:extLst>
          </p:cNvPr>
          <p:cNvSpPr/>
          <p:nvPr/>
        </p:nvSpPr>
        <p:spPr>
          <a:xfrm>
            <a:off x="8032303" y="434260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92BDA-9C05-AD46-BE52-8507C44BF6EF}"/>
              </a:ext>
            </a:extLst>
          </p:cNvPr>
          <p:cNvSpPr/>
          <p:nvPr/>
        </p:nvSpPr>
        <p:spPr>
          <a:xfrm>
            <a:off x="8039945" y="451976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54488C-41C3-CA4B-AC14-1E45841165B6}"/>
              </a:ext>
            </a:extLst>
          </p:cNvPr>
          <p:cNvSpPr/>
          <p:nvPr/>
        </p:nvSpPr>
        <p:spPr>
          <a:xfrm>
            <a:off x="8047587" y="4696918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AE65A4C-1D45-7D4B-A0FE-8E7A1432894D}"/>
              </a:ext>
            </a:extLst>
          </p:cNvPr>
          <p:cNvSpPr txBox="1"/>
          <p:nvPr/>
        </p:nvSpPr>
        <p:spPr>
          <a:xfrm>
            <a:off x="7494207" y="5445392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Concatenate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A69D9A-189C-164A-A360-6E5D16BCBB00}"/>
              </a:ext>
            </a:extLst>
          </p:cNvPr>
          <p:cNvSpPr/>
          <p:nvPr/>
        </p:nvSpPr>
        <p:spPr>
          <a:xfrm>
            <a:off x="5129918" y="227427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Nach oben gebogener Pfeil 125">
            <a:extLst>
              <a:ext uri="{FF2B5EF4-FFF2-40B4-BE49-F238E27FC236}">
                <a16:creationId xmlns:a16="http://schemas.microsoft.com/office/drawing/2014/main" id="{5A2E8481-E126-4C4B-93F8-D0C67F63747E}"/>
              </a:ext>
            </a:extLst>
          </p:cNvPr>
          <p:cNvSpPr/>
          <p:nvPr/>
        </p:nvSpPr>
        <p:spPr>
          <a:xfrm rot="16200000" flipV="1">
            <a:off x="7833043" y="2392259"/>
            <a:ext cx="1061428" cy="588610"/>
          </a:xfrm>
          <a:prstGeom prst="bentUpArrow">
            <a:avLst>
              <a:gd name="adj1" fmla="val 25402"/>
              <a:gd name="adj2" fmla="val 35205"/>
              <a:gd name="adj3" fmla="val 2797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B711284-897F-4A48-A6BB-5AB055E0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" y="6034484"/>
            <a:ext cx="9664700" cy="6223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5DC0AAF2-4E33-824D-ACCC-0945B5D19DC4}"/>
              </a:ext>
            </a:extLst>
          </p:cNvPr>
          <p:cNvSpPr/>
          <p:nvPr/>
        </p:nvSpPr>
        <p:spPr>
          <a:xfrm>
            <a:off x="765930" y="6009180"/>
            <a:ext cx="9664700" cy="66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9469FAE-E16E-4F4A-9300-B7371AD61EFE}"/>
              </a:ext>
            </a:extLst>
          </p:cNvPr>
          <p:cNvSpPr txBox="1"/>
          <p:nvPr/>
        </p:nvSpPr>
        <p:spPr>
          <a:xfrm>
            <a:off x="725104" y="5605629"/>
            <a:ext cx="26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state transition:</a:t>
            </a:r>
          </a:p>
        </p:txBody>
      </p:sp>
    </p:spTree>
    <p:extLst>
      <p:ext uri="{BB962C8B-B14F-4D97-AF65-F5344CB8AC3E}">
        <p14:creationId xmlns:p14="http://schemas.microsoft.com/office/powerpoint/2010/main" val="10726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92CB2F-0CB7-3046-92E3-240608E9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426998"/>
            <a:ext cx="9855200" cy="3289300"/>
          </a:xfrm>
          <a:prstGeom prst="rect">
            <a:avLst/>
          </a:prstGeom>
        </p:spPr>
      </p:pic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B152597-A7AB-9B40-A990-F4D83F4E5B65}"/>
              </a:ext>
            </a:extLst>
          </p:cNvPr>
          <p:cNvSpPr/>
          <p:nvPr/>
        </p:nvSpPr>
        <p:spPr>
          <a:xfrm rot="1880341">
            <a:off x="2529237" y="3340239"/>
            <a:ext cx="1219200" cy="202262"/>
          </a:xfrm>
          <a:prstGeom prst="rightArrow">
            <a:avLst/>
          </a:prstGeom>
          <a:solidFill>
            <a:srgbClr val="D20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Pfeil nach rechts 123">
            <a:extLst>
              <a:ext uri="{FF2B5EF4-FFF2-40B4-BE49-F238E27FC236}">
                <a16:creationId xmlns:a16="http://schemas.microsoft.com/office/drawing/2014/main" id="{646CD7C8-A80C-3A48-B489-DE012B72FFBD}"/>
              </a:ext>
            </a:extLst>
          </p:cNvPr>
          <p:cNvSpPr/>
          <p:nvPr/>
        </p:nvSpPr>
        <p:spPr>
          <a:xfrm rot="20578419">
            <a:off x="3711036" y="3720162"/>
            <a:ext cx="1926893" cy="18301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Pfeil nach rechts 128">
            <a:extLst>
              <a:ext uri="{FF2B5EF4-FFF2-40B4-BE49-F238E27FC236}">
                <a16:creationId xmlns:a16="http://schemas.microsoft.com/office/drawing/2014/main" id="{C5887564-184F-CD49-9BDB-DB7793E5A2B8}"/>
              </a:ext>
            </a:extLst>
          </p:cNvPr>
          <p:cNvSpPr/>
          <p:nvPr/>
        </p:nvSpPr>
        <p:spPr>
          <a:xfrm rot="3760972">
            <a:off x="5561780" y="3368482"/>
            <a:ext cx="875196" cy="191414"/>
          </a:xfrm>
          <a:prstGeom prst="rightArrow">
            <a:avLst/>
          </a:prstGeom>
          <a:solidFill>
            <a:srgbClr val="D20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Pfeil nach rechts 129">
            <a:extLst>
              <a:ext uri="{FF2B5EF4-FFF2-40B4-BE49-F238E27FC236}">
                <a16:creationId xmlns:a16="http://schemas.microsoft.com/office/drawing/2014/main" id="{073D30E6-F092-1F4D-9899-2F849E024F8B}"/>
              </a:ext>
            </a:extLst>
          </p:cNvPr>
          <p:cNvSpPr/>
          <p:nvPr/>
        </p:nvSpPr>
        <p:spPr>
          <a:xfrm rot="20201477">
            <a:off x="6054352" y="3225286"/>
            <a:ext cx="4916005" cy="19078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7732D4-27FF-334F-8895-FC5A7D90262A}"/>
              </a:ext>
            </a:extLst>
          </p:cNvPr>
          <p:cNvSpPr txBox="1"/>
          <p:nvPr/>
        </p:nvSpPr>
        <p:spPr>
          <a:xfrm>
            <a:off x="1576552" y="4981903"/>
            <a:ext cx="726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b="1" dirty="0"/>
              <a:t>de-trend</a:t>
            </a:r>
            <a:r>
              <a:rPr lang="de-DE" dirty="0"/>
              <a:t> </a:t>
            </a:r>
            <a:r>
              <a:rPr lang="de-DE" dirty="0" err="1"/>
              <a:t>timeseries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absolute </a:t>
            </a:r>
            <a:r>
              <a:rPr lang="de-DE" dirty="0" err="1"/>
              <a:t>values</a:t>
            </a:r>
            <a:endParaRPr lang="de-DE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Usually</a:t>
            </a:r>
            <a:r>
              <a:rPr lang="de-DE" dirty="0"/>
              <a:t> find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b="1" dirty="0" err="1">
                <a:solidFill>
                  <a:srgbClr val="0070C0"/>
                </a:solidFill>
              </a:rPr>
              <a:t>exponential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trend</a:t>
            </a:r>
            <a:endParaRPr lang="de-DE" b="1" dirty="0">
              <a:solidFill>
                <a:srgbClr val="0070C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/>
              <a:t>Plus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C00000"/>
                </a:solidFill>
              </a:rPr>
              <a:t>„</a:t>
            </a:r>
            <a:r>
              <a:rPr lang="de-DE" b="1" dirty="0" err="1">
                <a:solidFill>
                  <a:srgbClr val="C00000"/>
                </a:solidFill>
              </a:rPr>
              <a:t>bear</a:t>
            </a:r>
            <a:r>
              <a:rPr lang="de-DE" dirty="0">
                <a:solidFill>
                  <a:srgbClr val="C00000"/>
                </a:solidFill>
              </a:rPr>
              <a:t>“ </a:t>
            </a:r>
            <a:r>
              <a:rPr lang="de-DE" dirty="0"/>
              <a:t>vs.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bull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de-DE" dirty="0" err="1"/>
              <a:t>markets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C18EBDE2-73DC-804A-85E4-8946E7261702}"/>
              </a:ext>
            </a:extLst>
          </p:cNvPr>
          <p:cNvSpPr/>
          <p:nvPr/>
        </p:nvSpPr>
        <p:spPr>
          <a:xfrm rot="9104663">
            <a:off x="1922805" y="-591040"/>
            <a:ext cx="11038692" cy="3625128"/>
          </a:xfrm>
          <a:prstGeom prst="arc">
            <a:avLst>
              <a:gd name="adj1" fmla="val 12834088"/>
              <a:gd name="adj2" fmla="val 20856590"/>
            </a:avLst>
          </a:prstGeom>
          <a:ln w="47625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60DF63D-6F75-E445-AD5E-CE520A423C68}"/>
              </a:ext>
            </a:extLst>
          </p:cNvPr>
          <p:cNvCxnSpPr>
            <a:cxnSpLocks/>
          </p:cNvCxnSpPr>
          <p:nvPr/>
        </p:nvCxnSpPr>
        <p:spPr>
          <a:xfrm>
            <a:off x="2593286" y="2260476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74DFEE9-2F81-1D46-99D9-4430153C4706}"/>
              </a:ext>
            </a:extLst>
          </p:cNvPr>
          <p:cNvCxnSpPr>
            <a:cxnSpLocks/>
          </p:cNvCxnSpPr>
          <p:nvPr/>
        </p:nvCxnSpPr>
        <p:spPr>
          <a:xfrm>
            <a:off x="3742809" y="2260231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18B6426-C242-FF43-A2A5-6784833F649B}"/>
              </a:ext>
            </a:extLst>
          </p:cNvPr>
          <p:cNvCxnSpPr>
            <a:cxnSpLocks/>
          </p:cNvCxnSpPr>
          <p:nvPr/>
        </p:nvCxnSpPr>
        <p:spPr>
          <a:xfrm>
            <a:off x="5709756" y="2259986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A1963F02-00DA-DF49-840E-AE212A57FE43}"/>
              </a:ext>
            </a:extLst>
          </p:cNvPr>
          <p:cNvCxnSpPr>
            <a:cxnSpLocks/>
          </p:cNvCxnSpPr>
          <p:nvPr/>
        </p:nvCxnSpPr>
        <p:spPr>
          <a:xfrm>
            <a:off x="6235819" y="2259741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7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17CA0B5-1704-7049-B632-9DAF02BD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3655"/>
            <a:ext cx="115062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5DDB5F7-AC49-F74F-8664-9CFDBDA70BA7}"/>
              </a:ext>
            </a:extLst>
          </p:cNvPr>
          <p:cNvSpPr/>
          <p:nvPr/>
        </p:nvSpPr>
        <p:spPr>
          <a:xfrm>
            <a:off x="5527971" y="3602182"/>
            <a:ext cx="1191491" cy="1787236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16676-5881-0E43-B64C-E40D2DB841FA}"/>
              </a:ext>
            </a:extLst>
          </p:cNvPr>
          <p:cNvSpPr txBox="1"/>
          <p:nvPr/>
        </p:nvSpPr>
        <p:spPr>
          <a:xfrm>
            <a:off x="5306291" y="6121634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high-</a:t>
            </a:r>
            <a:r>
              <a:rPr lang="de-DE" b="1" dirty="0" err="1">
                <a:solidFill>
                  <a:srgbClr val="C00000"/>
                </a:solidFill>
              </a:rPr>
              <a:t>volatility</a:t>
            </a:r>
            <a:r>
              <a:rPr lang="de-DE" dirty="0"/>
              <a:t> </a:t>
            </a:r>
            <a:r>
              <a:rPr lang="de-DE" dirty="0" err="1"/>
              <a:t>regime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56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22E63D-BD22-D742-B864-3A2F647C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64043"/>
            <a:ext cx="115062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DDCDDB-EDB5-9247-BCAC-495201FF7038}"/>
              </a:ext>
            </a:extLst>
          </p:cNvPr>
          <p:cNvSpPr txBox="1"/>
          <p:nvPr/>
        </p:nvSpPr>
        <p:spPr>
          <a:xfrm>
            <a:off x="2812467" y="5456610"/>
            <a:ext cx="343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/>
              <a:t>mean</a:t>
            </a:r>
            <a:r>
              <a:rPr lang="de-DE" b="1" dirty="0"/>
              <a:t>:     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0.0	             </a:t>
            </a:r>
            <a:r>
              <a:rPr lang="de-DE" dirty="0">
                <a:solidFill>
                  <a:srgbClr val="C00000"/>
                </a:solidFill>
              </a:rPr>
              <a:t>0.0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de-DE" b="1" dirty="0" err="1"/>
              <a:t>std</a:t>
            </a:r>
            <a:r>
              <a:rPr lang="de-DE" b="1" dirty="0"/>
              <a:t> </a:t>
            </a:r>
            <a:r>
              <a:rPr lang="de-DE" b="1" dirty="0" err="1"/>
              <a:t>dev</a:t>
            </a:r>
            <a:r>
              <a:rPr lang="de-DE" b="1" dirty="0"/>
              <a:t>: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0.006	           </a:t>
            </a:r>
            <a:r>
              <a:rPr lang="de-DE" dirty="0">
                <a:solidFill>
                  <a:srgbClr val="C00000"/>
                </a:solidFill>
              </a:rPr>
              <a:t>0.022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1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63C5AA-9756-DB45-803E-65F1054F2B0F}"/>
              </a:ext>
            </a:extLst>
          </p:cNvPr>
          <p:cNvSpPr txBox="1"/>
          <p:nvPr/>
        </p:nvSpPr>
        <p:spPr>
          <a:xfrm>
            <a:off x="365769" y="1316182"/>
            <a:ext cx="11687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Discussion</a:t>
            </a:r>
            <a:r>
              <a:rPr lang="de-DE" sz="2000" dirty="0"/>
              <a:t> on stock </a:t>
            </a:r>
            <a:r>
              <a:rPr lang="de-DE" sz="2000" dirty="0" err="1"/>
              <a:t>price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/ </a:t>
            </a:r>
            <a:r>
              <a:rPr lang="de-DE" sz="2000" b="1" dirty="0" err="1"/>
              <a:t>challenges</a:t>
            </a: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Stock </a:t>
            </a:r>
            <a:r>
              <a:rPr lang="de-DE" sz="2000" dirty="0" err="1"/>
              <a:t>market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b="1" dirty="0" err="1"/>
              <a:t>no</a:t>
            </a:r>
            <a:r>
              <a:rPr lang="de-DE" sz="2000" b="1" dirty="0"/>
              <a:t> (</a:t>
            </a:r>
            <a:r>
              <a:rPr lang="de-DE" sz="2000" b="1" dirty="0" err="1"/>
              <a:t>known</a:t>
            </a:r>
            <a:r>
              <a:rPr lang="de-DE" sz="2000" b="1" dirty="0"/>
              <a:t>) </a:t>
            </a:r>
            <a:r>
              <a:rPr lang="de-DE" sz="2000" b="1" dirty="0" err="1"/>
              <a:t>seasonality</a:t>
            </a:r>
            <a:r>
              <a:rPr lang="de-DE" sz="2000" b="1" dirty="0"/>
              <a:t> </a:t>
            </a:r>
            <a:r>
              <a:rPr lang="de-DE" sz="2000" b="1" dirty="0" err="1"/>
              <a:t>pattern</a:t>
            </a:r>
            <a:r>
              <a:rPr lang="de-DE" sz="2000" dirty="0"/>
              <a:t>, </a:t>
            </a:r>
            <a:r>
              <a:rPr lang="de-DE" sz="2000" dirty="0" err="1"/>
              <a:t>short</a:t>
            </a:r>
            <a:r>
              <a:rPr lang="de-DE" sz="2000" dirty="0"/>
              <a:t> </a:t>
            </a:r>
            <a:r>
              <a:rPr lang="de-DE" sz="2000" dirty="0" err="1"/>
              <a:t>term</a:t>
            </a:r>
            <a:r>
              <a:rPr lang="de-DE" sz="2000" dirty="0"/>
              <a:t> </a:t>
            </a:r>
            <a:r>
              <a:rPr lang="de-DE" sz="2000" dirty="0" err="1"/>
              <a:t>trends</a:t>
            </a:r>
            <a:r>
              <a:rPr lang="de-DE" sz="2000" dirty="0"/>
              <a:t> </a:t>
            </a: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alternate</a:t>
            </a:r>
            <a:r>
              <a:rPr lang="de-DE" sz="2000" dirty="0"/>
              <a:t> in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cycle</a:t>
            </a:r>
            <a:r>
              <a:rPr lang="de-DE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reliable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short</a:t>
            </a:r>
            <a:r>
              <a:rPr lang="de-DE" sz="2000" dirty="0"/>
              <a:t> </a:t>
            </a:r>
            <a:r>
              <a:rPr lang="de-DE" sz="2000" dirty="0" err="1"/>
              <a:t>term</a:t>
            </a:r>
            <a:r>
              <a:rPr lang="de-DE" sz="2000" dirty="0"/>
              <a:t> </a:t>
            </a:r>
            <a:r>
              <a:rPr lang="de-DE" sz="2000" dirty="0" err="1"/>
              <a:t>trend</a:t>
            </a:r>
            <a:r>
              <a:rPr lang="de-DE" sz="2000" dirty="0"/>
              <a:t>, </a:t>
            </a:r>
            <a:r>
              <a:rPr lang="de-DE" sz="2000" b="1" dirty="0" err="1"/>
              <a:t>multistep</a:t>
            </a:r>
            <a:r>
              <a:rPr lang="de-DE" sz="2000" b="1" dirty="0"/>
              <a:t> </a:t>
            </a:r>
            <a:r>
              <a:rPr lang="de-DE" sz="2000" b="1" dirty="0" err="1"/>
              <a:t>prediction</a:t>
            </a:r>
            <a:r>
              <a:rPr lang="de-DE" sz="2000" b="1" dirty="0"/>
              <a:t> will </a:t>
            </a:r>
            <a:r>
              <a:rPr lang="de-DE" sz="2000" b="1" dirty="0" err="1"/>
              <a:t>fail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Need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b="1" dirty="0" err="1"/>
              <a:t>predict</a:t>
            </a:r>
            <a:r>
              <a:rPr lang="de-DE" sz="2000" b="1" dirty="0"/>
              <a:t> „</a:t>
            </a:r>
            <a:r>
              <a:rPr lang="de-DE" sz="2000" b="1" dirty="0" err="1"/>
              <a:t>regime</a:t>
            </a:r>
            <a:r>
              <a:rPr lang="de-DE" sz="2000" b="1" dirty="0"/>
              <a:t> </a:t>
            </a:r>
            <a:r>
              <a:rPr lang="de-DE" sz="2000" b="1" dirty="0" err="1"/>
              <a:t>shifts</a:t>
            </a:r>
            <a:r>
              <a:rPr lang="de-DE" sz="2000" b="1" dirty="0"/>
              <a:t>“ </a:t>
            </a:r>
            <a:r>
              <a:rPr lang="de-DE" sz="2000" b="1" dirty="0" err="1"/>
              <a:t>as</a:t>
            </a:r>
            <a:r>
              <a:rPr lang="de-DE" sz="2000" b="1" dirty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(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classifacation</a:t>
            </a:r>
            <a:r>
              <a:rPr lang="de-DE" sz="2000" dirty="0"/>
              <a:t>: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currently</a:t>
            </a:r>
            <a:r>
              <a:rPr lang="de-DE" sz="2000" dirty="0"/>
              <a:t> in </a:t>
            </a:r>
            <a:r>
              <a:rPr lang="de-DE" sz="2000" dirty="0" err="1"/>
              <a:t>bull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bear</a:t>
            </a:r>
            <a:r>
              <a:rPr lang="de-DE" sz="2000" dirty="0"/>
              <a:t> </a:t>
            </a:r>
            <a:r>
              <a:rPr lang="de-DE" sz="2000" dirty="0" err="1"/>
              <a:t>market</a:t>
            </a:r>
            <a:r>
              <a:rPr lang="de-DE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Series of </a:t>
            </a:r>
            <a:r>
              <a:rPr lang="de-DE" sz="2000" b="1" dirty="0"/>
              <a:t>relative changes </a:t>
            </a:r>
            <a:r>
              <a:rPr lang="de-DE" sz="2000" dirty="0"/>
              <a:t>still comes with </a:t>
            </a:r>
            <a:r>
              <a:rPr lang="de-DE" sz="2000" b="1" dirty="0"/>
              <a:t>non-stationary</a:t>
            </a:r>
            <a:r>
              <a:rPr lang="de-DE" sz="2000" dirty="0"/>
              <a:t> summary statistics: high / low volatility regimes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Stock </a:t>
            </a:r>
            <a:r>
              <a:rPr lang="de-DE" sz="2000" dirty="0" err="1"/>
              <a:t>price</a:t>
            </a:r>
            <a:r>
              <a:rPr lang="de-DE" sz="2000" dirty="0"/>
              <a:t> </a:t>
            </a:r>
            <a:r>
              <a:rPr lang="de-DE" sz="2000" dirty="0" err="1"/>
              <a:t>movements</a:t>
            </a:r>
            <a:r>
              <a:rPr lang="de-DE" sz="2000" dirty="0"/>
              <a:t> </a:t>
            </a:r>
            <a:r>
              <a:rPr lang="de-DE" sz="2000" b="1" dirty="0" err="1"/>
              <a:t>cannot</a:t>
            </a:r>
            <a:r>
              <a:rPr lang="de-DE" sz="2000" b="1" dirty="0"/>
              <a:t> </a:t>
            </a:r>
            <a:r>
              <a:rPr lang="de-DE" sz="2000" b="1" dirty="0" err="1"/>
              <a:t>be</a:t>
            </a:r>
            <a:r>
              <a:rPr lang="de-DE" sz="2000" b="1" dirty="0"/>
              <a:t> </a:t>
            </a:r>
            <a:r>
              <a:rPr lang="de-DE" sz="2000" b="1" dirty="0" err="1"/>
              <a:t>predicted</a:t>
            </a:r>
            <a:r>
              <a:rPr lang="de-DE" sz="2000" b="1" dirty="0"/>
              <a:t> </a:t>
            </a:r>
            <a:r>
              <a:rPr lang="de-DE" sz="2000" b="1" dirty="0" err="1"/>
              <a:t>from</a:t>
            </a:r>
            <a:r>
              <a:rPr lang="de-DE" sz="2000" b="1" dirty="0"/>
              <a:t> </a:t>
            </a:r>
            <a:r>
              <a:rPr lang="de-DE" sz="2000" b="1" dirty="0" err="1"/>
              <a:t>their</a:t>
            </a:r>
            <a:r>
              <a:rPr lang="de-DE" sz="2000" b="1" dirty="0"/>
              <a:t> </a:t>
            </a:r>
            <a:r>
              <a:rPr lang="de-DE" sz="2000" b="1" dirty="0" err="1"/>
              <a:t>own</a:t>
            </a:r>
            <a:r>
              <a:rPr lang="de-DE" sz="2000" b="1" dirty="0"/>
              <a:t> </a:t>
            </a:r>
            <a:r>
              <a:rPr lang="de-DE" sz="2000" b="1" dirty="0" err="1"/>
              <a:t>history</a:t>
            </a:r>
            <a:r>
              <a:rPr lang="de-DE" sz="2000" b="1" dirty="0"/>
              <a:t> </a:t>
            </a:r>
            <a:r>
              <a:rPr lang="de-DE" sz="2000" dirty="0" err="1"/>
              <a:t>alone</a:t>
            </a:r>
            <a:r>
              <a:rPr lang="de-DE" sz="2000" dirty="0"/>
              <a:t> (</a:t>
            </a:r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 err="1">
                <a:sym typeface="Wingdings" pitchFamily="2" charset="2"/>
              </a:rPr>
              <a:t>random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walk</a:t>
            </a:r>
            <a:r>
              <a:rPr lang="de-DE" sz="2000" dirty="0">
                <a:sym typeface="Wingdings" pitchFamily="2" charset="2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itchFamily="2" charset="2"/>
              </a:rPr>
              <a:t>Require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b="1" dirty="0">
                <a:sym typeface="Wingdings" pitchFamily="2" charset="2"/>
              </a:rPr>
              <a:t>additional </a:t>
            </a:r>
            <a:r>
              <a:rPr lang="de-DE" sz="2000" b="1" dirty="0" err="1">
                <a:sym typeface="Wingdings" pitchFamily="2" charset="2"/>
              </a:rPr>
              <a:t>information</a:t>
            </a:r>
            <a:r>
              <a:rPr lang="de-DE" sz="2000" b="1" dirty="0">
                <a:sym typeface="Wingdings" pitchFamily="2" charset="2"/>
              </a:rPr>
              <a:t> </a:t>
            </a:r>
            <a:r>
              <a:rPr lang="de-DE" sz="2000" dirty="0">
                <a:sym typeface="Wingdings" pitchFamily="2" charset="2"/>
              </a:rPr>
              <a:t>in </a:t>
            </a:r>
            <a:r>
              <a:rPr lang="de-DE" sz="2000" dirty="0" err="1">
                <a:sym typeface="Wingdings" pitchFamily="2" charset="2"/>
              </a:rPr>
              <a:t>terms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of</a:t>
            </a:r>
            <a:r>
              <a:rPr lang="de-DE" sz="2000" dirty="0">
                <a:sym typeface="Wingdings" pitchFamily="2" charset="2"/>
              </a:rPr>
              <a:t> additional </a:t>
            </a:r>
            <a:r>
              <a:rPr lang="de-DE" sz="2000" dirty="0" err="1">
                <a:sym typeface="Wingdings" pitchFamily="2" charset="2"/>
              </a:rPr>
              <a:t>external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input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features</a:t>
            </a:r>
            <a:r>
              <a:rPr lang="de-DE" sz="2000" dirty="0">
                <a:sym typeface="Wingdings" pitchFamily="2" charset="2"/>
              </a:rPr>
              <a:t>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8229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Macintosh PowerPoint</Application>
  <PresentationFormat>Breitbild</PresentationFormat>
  <Paragraphs>134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76</cp:revision>
  <dcterms:created xsi:type="dcterms:W3CDTF">2022-02-08T07:54:03Z</dcterms:created>
  <dcterms:modified xsi:type="dcterms:W3CDTF">2022-03-01T10:54:29Z</dcterms:modified>
</cp:coreProperties>
</file>