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4" r:id="rId4"/>
    <p:sldId id="262" r:id="rId5"/>
    <p:sldId id="263" r:id="rId6"/>
    <p:sldId id="265" r:id="rId7"/>
    <p:sldId id="266" r:id="rId8"/>
    <p:sldId id="267" r:id="rId9"/>
    <p:sldId id="271" r:id="rId10"/>
    <p:sldId id="270" r:id="rId11"/>
    <p:sldId id="272" r:id="rId12"/>
    <p:sldId id="273" r:id="rId13"/>
    <p:sldId id="282" r:id="rId14"/>
    <p:sldId id="275" r:id="rId15"/>
    <p:sldId id="281" r:id="rId16"/>
    <p:sldId id="276" r:id="rId17"/>
    <p:sldId id="277" r:id="rId18"/>
    <p:sldId id="278" r:id="rId19"/>
    <p:sldId id="279" r:id="rId20"/>
    <p:sldId id="268" r:id="rId21"/>
    <p:sldId id="274" r:id="rId22"/>
    <p:sldId id="280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5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09.03.22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09.03.22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09.03.22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application: ENSO index</a:t>
            </a:r>
          </a:p>
          <a:p>
            <a:pPr marL="457200" indent="-457200">
              <a:buFontTx/>
              <a:buChar char="-"/>
            </a:pPr>
            <a:r>
              <a:rPr lang="de-DE" sz="3000" b="1" dirty="0"/>
              <a:t>outlook: Agglomerative Relevance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/>
              <a:t>ESN_exp06_ENSO</a:t>
            </a:r>
            <a:r>
              <a:rPr lang="de-DE" sz="2400" i="1" dirty="0"/>
              <a:t>.ipynb</a:t>
            </a:r>
          </a:p>
          <a:p>
            <a:r>
              <a:rPr lang="de-DE" sz="2400" b="1" i="1" dirty="0"/>
              <a:t>ESN_exp07_AggRel</a:t>
            </a:r>
            <a:r>
              <a:rPr lang="de-DE" sz="24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094973-6F34-C242-9B88-2CA17A22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692AC2-749E-6D47-8D69-D809B516C090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7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7C65D6-1DDD-6244-B832-A07E4D78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" y="1029570"/>
            <a:ext cx="3167860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C4740A-735F-5F44-81BF-9EDB5490AF23}"/>
              </a:ext>
            </a:extLst>
          </p:cNvPr>
          <p:cNvSpPr txBox="1"/>
          <p:nvPr/>
        </p:nvSpPr>
        <p:spPr>
          <a:xfrm rot="19756364">
            <a:off x="-332756" y="3570655"/>
            <a:ext cx="451706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Need </a:t>
            </a:r>
            <a:r>
              <a:rPr lang="de-DE" sz="2000" b="1">
                <a:solidFill>
                  <a:srgbClr val="FF0000"/>
                </a:solidFill>
              </a:rPr>
              <a:t>early-stopping</a:t>
            </a:r>
            <a:r>
              <a:rPr lang="de-DE" sz="2000">
                <a:solidFill>
                  <a:srgbClr val="FF0000"/>
                </a:solidFill>
              </a:rPr>
              <a:t> to avoid overfitting!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BF680E6-DB10-D84E-91BB-781CE007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26" y="1029570"/>
            <a:ext cx="7844095" cy="5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FF5FCC-11DB-9B4F-B250-2E05A472918D}"/>
              </a:ext>
            </a:extLst>
          </p:cNvPr>
          <p:cNvCxnSpPr/>
          <p:nvPr/>
        </p:nvCxnSpPr>
        <p:spPr>
          <a:xfrm>
            <a:off x="2298357" y="606716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538E3E-D6F5-264B-8411-DE13F46E7946}"/>
              </a:ext>
            </a:extLst>
          </p:cNvPr>
          <p:cNvCxnSpPr/>
          <p:nvPr/>
        </p:nvCxnSpPr>
        <p:spPr>
          <a:xfrm>
            <a:off x="2298357" y="2617382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A07B50-1EEB-C74B-B10B-B3293565FBF7}"/>
              </a:ext>
            </a:extLst>
          </p:cNvPr>
          <p:cNvCxnSpPr/>
          <p:nvPr/>
        </p:nvCxnSpPr>
        <p:spPr>
          <a:xfrm>
            <a:off x="6427012" y="2155558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AD161C-EDA5-604C-9950-EBFFC10216E2}"/>
              </a:ext>
            </a:extLst>
          </p:cNvPr>
          <p:cNvCxnSpPr/>
          <p:nvPr/>
        </p:nvCxnSpPr>
        <p:spPr>
          <a:xfrm>
            <a:off x="10444831" y="1485915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DCDC0C-7B95-1643-A933-F9ECB1C60130}"/>
              </a:ext>
            </a:extLst>
          </p:cNvPr>
          <p:cNvCxnSpPr/>
          <p:nvPr/>
        </p:nvCxnSpPr>
        <p:spPr>
          <a:xfrm>
            <a:off x="10444831" y="3303163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6D0037-36C4-4B42-8261-5A8B1E8BD044}"/>
              </a:ext>
            </a:extLst>
          </p:cNvPr>
          <p:cNvCxnSpPr/>
          <p:nvPr/>
        </p:nvCxnSpPr>
        <p:spPr>
          <a:xfrm>
            <a:off x="10444831" y="5120411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B67287-D2A9-8544-B29A-89ACAFDC091D}"/>
              </a:ext>
            </a:extLst>
          </p:cNvPr>
          <p:cNvCxnSpPr/>
          <p:nvPr/>
        </p:nvCxnSpPr>
        <p:spPr>
          <a:xfrm>
            <a:off x="6427012" y="3284409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A49418-74E7-0F42-AF19-7295AF278789}"/>
              </a:ext>
            </a:extLst>
          </p:cNvPr>
          <p:cNvCxnSpPr/>
          <p:nvPr/>
        </p:nvCxnSpPr>
        <p:spPr>
          <a:xfrm>
            <a:off x="6427012" y="5568404"/>
            <a:ext cx="0" cy="289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75E89A9-23AE-9B4A-A4AB-604969012CEE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 </a:t>
            </a:r>
            <a:r>
              <a:rPr lang="de-DE" sz="2400" dirty="0"/>
              <a:t>(target_length = 1, un-scaled, ‚sigmoid‘ activation)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816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60529"/>
              </p:ext>
            </p:extLst>
          </p:nvPr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  <a:p>
            <a:r>
              <a:rPr lang="de-DE" sz="2400" dirty="0"/>
              <a:t>optimized (hyper-)parameters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445A9A9-D713-0741-98F5-1056E4FD7948}"/>
              </a:ext>
            </a:extLst>
          </p:cNvPr>
          <p:cNvGraphicFramePr>
            <a:graphicFrameLocks noGrp="1"/>
          </p:cNvGraphicFramePr>
          <p:nvPr/>
        </p:nvGraphicFramePr>
        <p:xfrm>
          <a:off x="930562" y="1442266"/>
          <a:ext cx="55095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7">
                  <a:extLst>
                    <a:ext uri="{9D8B030D-6E8A-4147-A177-3AD203B41FA5}">
                      <a16:colId xmlns:a16="http://schemas.microsoft.com/office/drawing/2014/main" val="3909940598"/>
                    </a:ext>
                  </a:extLst>
                </a:gridCol>
                <a:gridCol w="669847">
                  <a:extLst>
                    <a:ext uri="{9D8B030D-6E8A-4147-A177-3AD203B41FA5}">
                      <a16:colId xmlns:a16="http://schemas.microsoft.com/office/drawing/2014/main" val="729716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691694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561765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29213916"/>
                    </a:ext>
                  </a:extLst>
                </a:gridCol>
                <a:gridCol w="589160">
                  <a:extLst>
                    <a:ext uri="{9D8B030D-6E8A-4147-A177-3AD203B41FA5}">
                      <a16:colId xmlns:a16="http://schemas.microsoft.com/office/drawing/2014/main" val="288650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target_length </a:t>
                      </a:r>
                      <a:r>
                        <a:rPr lang="de-DE">
                          <a:sym typeface="Wingdings" pitchFamily="2" charset="2"/>
                        </a:rPr>
                        <a:t></a:t>
                      </a:r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input_length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n_res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180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240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160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W_in_lim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leak_rate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spec_radius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1.0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7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sparsity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0.25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0.15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stop iteration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9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11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>
                    <a:solidFill>
                      <a:schemeClr val="accent1">
                        <a:alpha val="1511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138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2F469BB-B5F8-1340-89E9-758570C6B85A}"/>
              </a:ext>
            </a:extLst>
          </p:cNvPr>
          <p:cNvSpPr/>
          <p:nvPr/>
        </p:nvSpPr>
        <p:spPr>
          <a:xfrm>
            <a:off x="3075715" y="1689844"/>
            <a:ext cx="2138835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D68EA6-D8DF-A145-9D91-21DEE9A1C115}"/>
              </a:ext>
            </a:extLst>
          </p:cNvPr>
          <p:cNvSpPr txBox="1"/>
          <p:nvPr/>
        </p:nvSpPr>
        <p:spPr>
          <a:xfrm>
            <a:off x="861117" y="5215679"/>
            <a:ext cx="656802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For target 1..3 months, input one year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9129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</p:spTree>
    <p:extLst>
      <p:ext uri="{BB962C8B-B14F-4D97-AF65-F5344CB8AC3E}">
        <p14:creationId xmlns:p14="http://schemas.microsoft.com/office/powerpoint/2010/main" val="16388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F65DFB-AC64-EC47-A887-D7D823897DD4}"/>
              </a:ext>
            </a:extLst>
          </p:cNvPr>
          <p:cNvSpPr txBox="1"/>
          <p:nvPr/>
        </p:nvSpPr>
        <p:spPr>
          <a:xfrm rot="20062326">
            <a:off x="6281703" y="3827611"/>
            <a:ext cx="427630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</a:rPr>
              <a:t>Careful: </a:t>
            </a:r>
            <a:r>
              <a:rPr lang="de-DE" sz="2000" b="1">
                <a:solidFill>
                  <a:srgbClr val="FF0000"/>
                </a:solidFill>
              </a:rPr>
              <a:t>x-axis</a:t>
            </a:r>
            <a:r>
              <a:rPr lang="de-DE" sz="2000">
                <a:solidFill>
                  <a:srgbClr val="FF0000"/>
                </a:solidFill>
              </a:rPr>
              <a:t> is compressed here!</a:t>
            </a:r>
          </a:p>
        </p:txBody>
      </p:sp>
    </p:spTree>
    <p:extLst>
      <p:ext uri="{BB962C8B-B14F-4D97-AF65-F5344CB8AC3E}">
        <p14:creationId xmlns:p14="http://schemas.microsoft.com/office/powerpoint/2010/main" val="138009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Evaluation metrics and accuracy for base ESN on ENSO index</a:t>
            </a:r>
          </a:p>
          <a:p>
            <a:r>
              <a:rPr lang="de-DE" sz="2400" dirty="0"/>
              <a:t>optimized (hyper-)parameters*</a:t>
            </a:r>
            <a:r>
              <a:rPr lang="de-DE" sz="2400" baseline="30000" dirty="0"/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501B5-7ADA-844D-B47D-4A3728B5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2" y="1125522"/>
            <a:ext cx="6524565" cy="569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79A9E9-B3C9-6548-BB6B-7960F593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64"/>
            <a:ext cx="4930992" cy="57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EB9F21-C237-B747-B3F7-9F39D06967DE}"/>
              </a:ext>
            </a:extLst>
          </p:cNvPr>
          <p:cNvSpPr txBox="1"/>
          <p:nvPr/>
        </p:nvSpPr>
        <p:spPr>
          <a:xfrm>
            <a:off x="10538255" y="66742"/>
            <a:ext cx="165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slightly modified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1C868E-01A4-3640-81E6-9CE23CD60717}"/>
              </a:ext>
            </a:extLst>
          </p:cNvPr>
          <p:cNvSpPr/>
          <p:nvPr/>
        </p:nvSpPr>
        <p:spPr>
          <a:xfrm>
            <a:off x="5437229" y="166513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36BFD-35CF-DC44-8271-8B74723C9FA4}"/>
              </a:ext>
            </a:extLst>
          </p:cNvPr>
          <p:cNvSpPr/>
          <p:nvPr/>
        </p:nvSpPr>
        <p:spPr>
          <a:xfrm>
            <a:off x="7600157" y="166512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36AB9B-9C75-7B45-AD50-A1B3B033511B}"/>
              </a:ext>
            </a:extLst>
          </p:cNvPr>
          <p:cNvSpPr/>
          <p:nvPr/>
        </p:nvSpPr>
        <p:spPr>
          <a:xfrm>
            <a:off x="5465805" y="4329863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182CB0-0350-114A-B0E7-907FCFFA57A1}"/>
              </a:ext>
            </a:extLst>
          </p:cNvPr>
          <p:cNvSpPr/>
          <p:nvPr/>
        </p:nvSpPr>
        <p:spPr>
          <a:xfrm>
            <a:off x="7574837" y="4358439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D513D3-C95F-194D-B8D0-6B8CCF7B3B09}"/>
              </a:ext>
            </a:extLst>
          </p:cNvPr>
          <p:cNvSpPr/>
          <p:nvPr/>
        </p:nvSpPr>
        <p:spPr>
          <a:xfrm>
            <a:off x="341845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158EB9-9261-5B45-BDC5-9E58BFB1D172}"/>
              </a:ext>
            </a:extLst>
          </p:cNvPr>
          <p:cNvSpPr/>
          <p:nvPr/>
        </p:nvSpPr>
        <p:spPr>
          <a:xfrm>
            <a:off x="2465496" y="5993820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EC61A-E518-1747-8039-6AB5F6F6D007}"/>
              </a:ext>
            </a:extLst>
          </p:cNvPr>
          <p:cNvSpPr/>
          <p:nvPr/>
        </p:nvSpPr>
        <p:spPr>
          <a:xfrm>
            <a:off x="373157" y="3436357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FCBF11-FE62-2446-A010-A00E26A4D8D6}"/>
              </a:ext>
            </a:extLst>
          </p:cNvPr>
          <p:cNvSpPr/>
          <p:nvPr/>
        </p:nvSpPr>
        <p:spPr>
          <a:xfrm>
            <a:off x="2526444" y="3393564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DBB79-26FD-5C45-8DFF-FAF9D7ED3383}"/>
              </a:ext>
            </a:extLst>
          </p:cNvPr>
          <p:cNvSpPr/>
          <p:nvPr/>
        </p:nvSpPr>
        <p:spPr>
          <a:xfrm>
            <a:off x="9763085" y="1665128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E7C157-8AF7-FD42-87CD-AD91D8D1BE0E}"/>
              </a:ext>
            </a:extLst>
          </p:cNvPr>
          <p:cNvSpPr/>
          <p:nvPr/>
        </p:nvSpPr>
        <p:spPr>
          <a:xfrm>
            <a:off x="9638442" y="4321722"/>
            <a:ext cx="1260390" cy="58076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97CE70-2AE0-1F47-A386-CFA4F6F26EC6}"/>
              </a:ext>
            </a:extLst>
          </p:cNvPr>
          <p:cNvSpPr txBox="1"/>
          <p:nvPr/>
        </p:nvSpPr>
        <p:spPr>
          <a:xfrm>
            <a:off x="5946501" y="582918"/>
            <a:ext cx="575554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 Works fine for </a:t>
            </a:r>
            <a:r>
              <a:rPr lang="de-DE" sz="2000" b="1">
                <a:solidFill>
                  <a:srgbClr val="FF0000"/>
                </a:solidFill>
                <a:sym typeface="Wingdings" pitchFamily="2" charset="2"/>
              </a:rPr>
              <a:t>short target length </a:t>
            </a:r>
            <a:r>
              <a:rPr lang="de-DE" sz="2000">
                <a:solidFill>
                  <a:srgbClr val="FF0000"/>
                </a:solidFill>
                <a:sym typeface="Wingdings" pitchFamily="2" charset="2"/>
              </a:rPr>
              <a:t>up to 3 months</a:t>
            </a:r>
            <a:r>
              <a:rPr lang="de-DE" sz="20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286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1 month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6DD9C0-7240-C148-863F-004E5A3B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5" y="1605893"/>
            <a:ext cx="8751887" cy="46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E8A813-63A1-124A-97AF-796E0E48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4" y="2287423"/>
            <a:ext cx="2595240" cy="228315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B7D014A-64E3-154D-B649-B8B8B2992827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56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73366A-4974-E641-977D-37D2EADC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1" y="2231698"/>
            <a:ext cx="2595239" cy="2283153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4A95079-ADC4-4141-B993-47E05073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1" y="1605893"/>
            <a:ext cx="8751889" cy="46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3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0C8DF7-208A-E147-987C-01E5FD8856E3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3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495736-A7CE-3D46-8D53-E92EB826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86" y="1616796"/>
            <a:ext cx="8784663" cy="46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35168D1-E2CD-0845-AD26-13BA86FA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2318848"/>
            <a:ext cx="2595238" cy="2283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DFCF38-2125-FC44-8DC7-B38812BE71CF}"/>
              </a:ext>
            </a:extLst>
          </p:cNvPr>
          <p:cNvSpPr txBox="1"/>
          <p:nvPr/>
        </p:nvSpPr>
        <p:spPr>
          <a:xfrm>
            <a:off x="341845" y="83130"/>
            <a:ext cx="798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Fidelity check for base ESN on ENSO index</a:t>
            </a:r>
            <a:r>
              <a:rPr lang="de-DE" sz="2400" dirty="0"/>
              <a:t>*</a:t>
            </a:r>
            <a:r>
              <a:rPr lang="de-DE" sz="2400" baseline="30000" dirty="0"/>
              <a:t>)</a:t>
            </a:r>
          </a:p>
          <a:p>
            <a:r>
              <a:rPr lang="de-DE" sz="2400" dirty="0">
                <a:solidFill>
                  <a:srgbClr val="FF0000"/>
                </a:solidFill>
              </a:rPr>
              <a:t>target_length = </a:t>
            </a:r>
            <a:r>
              <a:rPr lang="de-DE" sz="2400" b="1" dirty="0">
                <a:solidFill>
                  <a:srgbClr val="FF0000"/>
                </a:solidFill>
              </a:rPr>
              <a:t>6 months</a:t>
            </a:r>
            <a:endParaRPr lang="de-DE" sz="2400" b="1" baseline="30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9ED181-7C4E-364A-8F1F-223512ACC688}"/>
              </a:ext>
            </a:extLst>
          </p:cNvPr>
          <p:cNvSpPr txBox="1"/>
          <p:nvPr/>
        </p:nvSpPr>
        <p:spPr>
          <a:xfrm>
            <a:off x="9372600" y="66742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*</a:t>
            </a:r>
            <a:r>
              <a:rPr lang="de-DE" sz="1400" baseline="30000"/>
              <a:t>)</a:t>
            </a:r>
            <a:r>
              <a:rPr lang="de-DE" sz="1400"/>
              <a:t> scaled inputs for stability reasons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89FA4-37EF-E549-BEDB-E22BB70460EA}"/>
              </a:ext>
            </a:extLst>
          </p:cNvPr>
          <p:cNvSpPr/>
          <p:nvPr/>
        </p:nvSpPr>
        <p:spPr>
          <a:xfrm>
            <a:off x="1240569" y="2593465"/>
            <a:ext cx="1202594" cy="54978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6E13A6D-191D-0444-9A77-9695AA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 on Gradient Descent Optimization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0600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Very fast </a:t>
            </a:r>
            <a:r>
              <a:rPr lang="de-DE"/>
              <a:t>optimization (compared to gridsearch over ALL possible parameter combinations).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Observe that we </a:t>
            </a:r>
            <a:r>
              <a:rPr lang="de-DE" b="1"/>
              <a:t>get back some problems </a:t>
            </a:r>
            <a:r>
              <a:rPr lang="de-DE"/>
              <a:t>from training ANNs, when we apply gradient descent optimization: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overfitting</a:t>
            </a:r>
            <a:r>
              <a:rPr lang="de-DE"/>
              <a:t>: train_mse decreases while val_mse starts to rise or even explodes. Force early stopping!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Can be </a:t>
            </a:r>
            <a:r>
              <a:rPr lang="de-DE" b="1"/>
              <a:t>stuck in local minimum </a:t>
            </a:r>
            <a:r>
              <a:rPr lang="de-DE"/>
              <a:t>of parameter space.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/>
              <a:t>Challenge: How to find „suitable“ initial parameters? (see paper [Öztürk et al., 2020], they use fisher maximation)</a:t>
            </a:r>
          </a:p>
          <a:p>
            <a:pPr lvl="1"/>
            <a:endParaRPr lang="de-DE"/>
          </a:p>
          <a:p>
            <a:r>
              <a:rPr lang="de-DE"/>
              <a:t>Some optional next steps to keep in mind: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Check: Do multiple runs leed to comparable/similar optimal parameters? (--&gt; </a:t>
            </a:r>
            <a:r>
              <a:rPr lang="de-DE" b="1"/>
              <a:t>Reproducibility</a:t>
            </a:r>
            <a:r>
              <a:rPr lang="de-DE"/>
              <a:t> desired!)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One could try to </a:t>
            </a:r>
            <a:r>
              <a:rPr lang="de-DE" b="1"/>
              <a:t>extend the optimization algorithm to DeepESN </a:t>
            </a:r>
            <a:r>
              <a:rPr lang="de-DE"/>
              <a:t>models: Further parameter n_layers.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Could think of </a:t>
            </a:r>
            <a:r>
              <a:rPr lang="de-DE" b="1"/>
              <a:t>adding some form of </a:t>
            </a:r>
            <a:r>
              <a:rPr lang="de-DE" b="1" i="1"/>
              <a:t>momentum</a:t>
            </a:r>
            <a:r>
              <a:rPr lang="de-DE"/>
              <a:t>, like in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0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Summary and Outlook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Predicting ENSO index from its own history alone is </a:t>
            </a:r>
            <a:r>
              <a:rPr lang="de-DE" b="1"/>
              <a:t>limited to very short target lengths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Need additional input features </a:t>
            </a:r>
            <a:r>
              <a:rPr lang="de-DE"/>
              <a:t>for long-term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Or try idea – inspired by LRP paper („Physically Interpretable Neural Networks for the Geosciences: Applications to Earth System Variability“)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Take increasing number of gridpoints from SST field as input. Focus on extended Nino region, to limit number of gridpoints.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with gridpoint that (alone) leeds to highest acccuracy on predicting El Nino / La Nina events.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Add further gridpoint and keep the first (vs. look for the two gridpoints) providing highest accuracy („</a:t>
            </a:r>
            <a:r>
              <a:rPr lang="de-DE" b="1"/>
              <a:t>agglomerative relevance</a:t>
            </a:r>
            <a:r>
              <a:rPr lang="de-DE"/>
              <a:t>“).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Look at variance in time for gridpoints of SST anomaly. Expect highest variance in Nino region. Question: Are these gridpoints with highest variance also most relevant for predicting ENSO index?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92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8153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First attempt: Agglomerative Relevance</a:t>
            </a:r>
          </a:p>
          <a:p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Looked for </a:t>
            </a:r>
            <a:r>
              <a:rPr lang="de-DE" b="1" dirty="0"/>
              <a:t>single sst timeseries </a:t>
            </a:r>
            <a:r>
              <a:rPr lang="de-DE" dirty="0"/>
              <a:t>that best predicts sst anomaly (= Nino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Only considered gridpoints </a:t>
            </a:r>
            <a:r>
              <a:rPr lang="de-DE" b="1" dirty="0"/>
              <a:t>from Nino3.4 box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target_length = 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182172-1656-EA47-A423-8FCF8D9D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48" y="2241550"/>
            <a:ext cx="779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2019]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[Hassanibesheli et al., 2021] „Echo-State Networks for Predicting ENSO Beyond One Year“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[Öztürk et al., 2020] „Optimizing echo state network through a novel fisher maximization based stochastic gradient descent“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F3CC-D7C3-A441-9C22-ED5F0BD3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212" y="5244024"/>
            <a:ext cx="9664700" cy="622300"/>
          </a:xfrm>
          <a:prstGeom prst="rect">
            <a:avLst/>
          </a:prstGeom>
        </p:spPr>
      </p:pic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257A0591-4741-4947-8268-D2E22D376836}"/>
              </a:ext>
            </a:extLst>
          </p:cNvPr>
          <p:cNvSpPr/>
          <p:nvPr/>
        </p:nvSpPr>
        <p:spPr>
          <a:xfrm rot="16200000">
            <a:off x="4172298" y="4829389"/>
            <a:ext cx="294177" cy="207099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04A4CE-3159-284E-B68D-82D071162868}"/>
              </a:ext>
            </a:extLst>
          </p:cNvPr>
          <p:cNvSpPr txBox="1"/>
          <p:nvPr/>
        </p:nvSpPr>
        <p:spPr>
          <a:xfrm>
            <a:off x="3016669" y="6112518"/>
            <a:ext cx="260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state</a:t>
            </a:r>
          </a:p>
        </p:txBody>
      </p:sp>
      <p:sp>
        <p:nvSpPr>
          <p:cNvPr id="47" name="Geschweifte Klammer links 46">
            <a:extLst>
              <a:ext uri="{FF2B5EF4-FFF2-40B4-BE49-F238E27FC236}">
                <a16:creationId xmlns:a16="http://schemas.microsoft.com/office/drawing/2014/main" id="{9961D986-8AFD-004B-BEB3-4F1D2F69B975}"/>
              </a:ext>
            </a:extLst>
          </p:cNvPr>
          <p:cNvSpPr/>
          <p:nvPr/>
        </p:nvSpPr>
        <p:spPr>
          <a:xfrm rot="5400000">
            <a:off x="7103876" y="4363457"/>
            <a:ext cx="287789" cy="16238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33D054D-3F92-594B-B21D-8687419C88A0}"/>
              </a:ext>
            </a:extLst>
          </p:cNvPr>
          <p:cNvSpPr txBox="1"/>
          <p:nvPr/>
        </p:nvSpPr>
        <p:spPr>
          <a:xfrm>
            <a:off x="6075190" y="4543432"/>
            <a:ext cx="260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2" name="Geschweifte Klammer links 61">
            <a:extLst>
              <a:ext uri="{FF2B5EF4-FFF2-40B4-BE49-F238E27FC236}">
                <a16:creationId xmlns:a16="http://schemas.microsoft.com/office/drawing/2014/main" id="{0D3EEC97-650B-2E43-8235-8156ABE00074}"/>
              </a:ext>
            </a:extLst>
          </p:cNvPr>
          <p:cNvSpPr/>
          <p:nvPr/>
        </p:nvSpPr>
        <p:spPr>
          <a:xfrm rot="16200000">
            <a:off x="9589766" y="4664463"/>
            <a:ext cx="294177" cy="243079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4B07B67-4CD4-C044-B6CC-0D72D2696EF8}"/>
              </a:ext>
            </a:extLst>
          </p:cNvPr>
          <p:cNvSpPr txBox="1"/>
          <p:nvPr/>
        </p:nvSpPr>
        <p:spPr>
          <a:xfrm>
            <a:off x="8438889" y="6112518"/>
            <a:ext cx="29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recurrence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reservoir</a:t>
            </a:r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F675B8B-FED2-124C-A44F-563FD0D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40510DE4-A872-594E-B94B-A2C81001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1950-1979)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/>
              <a:t>Smooth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normalize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9C3A60-D993-2F4E-A94E-BC78C9D7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97" y="3655025"/>
            <a:ext cx="7344203" cy="3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3FBB6F-7E5C-9D42-A4E3-D1CFED054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137508"/>
            <a:ext cx="11303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11204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Work with </a:t>
            </a:r>
            <a:r>
              <a:rPr lang="de-DE" b="1"/>
              <a:t>un-scaled ENSO index </a:t>
            </a:r>
            <a:r>
              <a:rPr lang="de-DE"/>
              <a:t>and stick to </a:t>
            </a:r>
            <a:r>
              <a:rPr lang="de-DE" b="1"/>
              <a:t>‚sigmoid‘ activation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many (hyper-)</a:t>
            </a:r>
            <a:r>
              <a:rPr lang="de-DE" b="1"/>
              <a:t>parameters</a:t>
            </a:r>
            <a:r>
              <a:rPr lang="de-DE"/>
              <a:t> to be optimized: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input_length</a:t>
            </a:r>
            <a:r>
              <a:rPr lang="de-DE"/>
              <a:t>: Number of timesteps per input sample.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n_res</a:t>
            </a:r>
            <a:r>
              <a:rPr lang="de-DE"/>
              <a:t>: Number of reservoir units.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W_in_lim</a:t>
            </a:r>
            <a:r>
              <a:rPr lang="de-DE"/>
              <a:t>: Initialize input weights from random distribution in [-W_in_lim, +W_in_lim]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leak_rate</a:t>
            </a:r>
            <a:r>
              <a:rPr lang="de-DE"/>
              <a:t>: Leak rate used in transition function of reservoir states.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spec_radius</a:t>
            </a:r>
            <a:r>
              <a:rPr lang="de-DE"/>
              <a:t>: Spectral radius, becomes largest Eigenvalue of reservoir weight matrix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sparsity</a:t>
            </a:r>
            <a:r>
              <a:rPr lang="de-DE"/>
              <a:t>: Sparsity of reservoir weight matrix.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Instead of </a:t>
            </a:r>
            <a:r>
              <a:rPr lang="de-DE" b="1"/>
              <a:t>gridsearch</a:t>
            </a:r>
            <a:r>
              <a:rPr lang="de-DE"/>
              <a:t>, use some form of </a:t>
            </a:r>
            <a:r>
              <a:rPr lang="de-DE" b="1">
                <a:solidFill>
                  <a:srgbClr val="0070C0"/>
                </a:solidFill>
              </a:rPr>
              <a:t>gradient descent </a:t>
            </a:r>
            <a:r>
              <a:rPr lang="de-DE"/>
              <a:t>to find optimal parameters </a:t>
            </a:r>
            <a:r>
              <a:rPr lang="de-DE">
                <a:solidFill>
                  <a:srgbClr val="0070C0"/>
                </a:solidFill>
              </a:rPr>
              <a:t>for specified target_length.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Simple comparision: gridsearch on 6 parameters with e.g. 10 disctings steps for each parameter means to try on </a:t>
            </a:r>
            <a:r>
              <a:rPr lang="de-DE" b="1"/>
              <a:t>10</a:t>
            </a:r>
            <a:r>
              <a:rPr lang="de-DE" b="1" baseline="30000"/>
              <a:t>6</a:t>
            </a:r>
            <a:r>
              <a:rPr lang="de-DE" b="1"/>
              <a:t> = 1.000.000 </a:t>
            </a:r>
            <a:r>
              <a:rPr lang="de-DE"/>
              <a:t>possible parameter settings.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For gradient descent with e.g. 20 iterations on 6 parameters (up/down for each parameter individually) plus adjusted setting (all parameters adjusted simultaneously) requires 20 x (6 x 2 + 1) = </a:t>
            </a:r>
            <a:r>
              <a:rPr lang="de-DE" b="1"/>
              <a:t>260 possibilities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27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Gradient Descent Optimization for base ESN on ENSO index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Outline</a:t>
            </a:r>
            <a:r>
              <a:rPr lang="de-DE"/>
              <a:t> </a:t>
            </a:r>
            <a:r>
              <a:rPr lang="de-DE" b="1"/>
              <a:t>of</a:t>
            </a:r>
            <a:r>
              <a:rPr lang="de-DE"/>
              <a:t> </a:t>
            </a:r>
            <a:r>
              <a:rPr lang="de-DE" b="1"/>
              <a:t>algorithm</a:t>
            </a:r>
            <a:r>
              <a:rPr lang="de-DE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range for each parameter </a:t>
            </a:r>
            <a:r>
              <a:rPr lang="de-DE"/>
              <a:t>(parameter_min / _max): Optimization is only performed within chosen range.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initial parameter </a:t>
            </a:r>
            <a:r>
              <a:rPr lang="de-DE"/>
              <a:t>values within specified range (parameter_base).</a:t>
            </a:r>
          </a:p>
          <a:p>
            <a:pPr marL="342900" indent="-342900">
              <a:buAutoNum type="arabicPeriod"/>
            </a:pPr>
            <a:r>
              <a:rPr lang="de-DE"/>
              <a:t>Set step size for each parameter used over the whole optimization process (parameter_step).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n_iterations</a:t>
            </a:r>
            <a:r>
              <a:rPr lang="de-DE"/>
              <a:t>, as maximal number of optimization iterations.</a:t>
            </a:r>
          </a:p>
          <a:p>
            <a:pPr marL="342900" indent="-342900">
              <a:buAutoNum type="arabicPeriod"/>
            </a:pPr>
            <a:r>
              <a:rPr lang="de-DE"/>
              <a:t>Set </a:t>
            </a:r>
            <a:r>
              <a:rPr lang="de-DE" b="1"/>
              <a:t>n_runs</a:t>
            </a:r>
            <a:r>
              <a:rPr lang="de-DE"/>
              <a:t>, defining how many runs we average over in each iteration, to achieve stable metrics and gradients.</a:t>
            </a:r>
          </a:p>
          <a:p>
            <a:pPr marL="342900" indent="-342900">
              <a:buAutoNum type="arabicPeriod"/>
            </a:pPr>
            <a:r>
              <a:rPr lang="de-DE"/>
              <a:t>Start </a:t>
            </a:r>
            <a:r>
              <a:rPr lang="de-DE" b="1"/>
              <a:t>iterating</a:t>
            </a:r>
            <a:r>
              <a:rPr lang="de-DE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Get mse for base parameter setting on train data.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each parameter individually (up and down), get mse for modification.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Estimate gradients for each parameter, when modifying parameter up / down.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Modify parameter setting according to gradients for </a:t>
            </a:r>
            <a:r>
              <a:rPr lang="de-DE" i="1"/>
              <a:t>all</a:t>
            </a:r>
            <a:r>
              <a:rPr lang="de-DE"/>
              <a:t> parameters (if possible).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/>
              <a:t>Early stop iteration process when all parameters are left unchanged.</a:t>
            </a:r>
          </a:p>
        </p:txBody>
      </p:sp>
    </p:spTree>
    <p:extLst>
      <p:ext uri="{BB962C8B-B14F-4D97-AF65-F5344CB8AC3E}">
        <p14:creationId xmlns:p14="http://schemas.microsoft.com/office/powerpoint/2010/main" val="3708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Microsoft Macintosh PowerPoint</Application>
  <PresentationFormat>Breitbild</PresentationFormat>
  <Paragraphs>325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133</cp:revision>
  <dcterms:created xsi:type="dcterms:W3CDTF">2022-02-08T07:54:03Z</dcterms:created>
  <dcterms:modified xsi:type="dcterms:W3CDTF">2022-03-09T12:54:16Z</dcterms:modified>
</cp:coreProperties>
</file>