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4" r:id="rId3"/>
    <p:sldId id="265" r:id="rId4"/>
    <p:sldId id="266" r:id="rId5"/>
    <p:sldId id="283" r:id="rId6"/>
    <p:sldId id="284" r:id="rId7"/>
    <p:sldId id="285" r:id="rId8"/>
    <p:sldId id="287" r:id="rId9"/>
    <p:sldId id="286" r:id="rId10"/>
    <p:sldId id="288" r:id="rId11"/>
    <p:sldId id="282" r:id="rId12"/>
    <p:sldId id="289" r:id="rId13"/>
    <p:sldId id="290" r:id="rId14"/>
    <p:sldId id="291" r:id="rId15"/>
    <p:sldId id="292" r:id="rId16"/>
    <p:sldId id="293" r:id="rId17"/>
    <p:sldId id="269" r:id="rId18"/>
    <p:sldId id="29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5"/>
    <p:restoredTop sz="94679"/>
  </p:normalViewPr>
  <p:slideViewPr>
    <p:cSldViewPr snapToGrid="0" snapToObjects="1">
      <p:cViewPr>
        <p:scale>
          <a:sx n="100" d="100"/>
          <a:sy n="100" d="100"/>
        </p:scale>
        <p:origin x="736" y="25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28.03.22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8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0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0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28.03.22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28.03.22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28.03.22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28.03.22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28.03.22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28.03.22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28.03.22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28.03.22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28.03.22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28.03.22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28.03.22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28.03.22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Classification </a:t>
            </a:r>
            <a:r>
              <a:rPr lang="de-DE" sz="3000" dirty="0" err="1"/>
              <a:t>of </a:t>
            </a:r>
            <a:r>
              <a:rPr lang="de-DE" sz="3000" b="1" dirty="0" err="1"/>
              <a:t>sst anomaly fields </a:t>
            </a:r>
            <a:r>
              <a:rPr lang="de-DE" sz="3000" dirty="0" err="1"/>
              <a:t>(ENSO)</a:t>
            </a:r>
            <a:endParaRPr lang="de-DE" sz="3000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Layer-wise relevance propagation </a:t>
            </a:r>
            <a:r>
              <a:rPr lang="de-DE" sz="3000" dirty="0"/>
              <a:t>(LRP)</a:t>
            </a:r>
          </a:p>
          <a:p>
            <a:endParaRPr lang="de-DE" sz="3000" b="1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000" b="1" i="1" dirty="0"/>
              <a:t>ESN_exp08_LRP</a:t>
            </a:r>
            <a:r>
              <a:rPr lang="de-DE" sz="2000" i="1" dirty="0"/>
              <a:t>.ipynb .. </a:t>
            </a:r>
            <a:r>
              <a:rPr lang="de-DE" sz="2000" b="1" i="1" dirty="0"/>
              <a:t>ESN_exp08_LRP_part5</a:t>
            </a:r>
            <a:r>
              <a:rPr lang="de-DE" sz="2000" i="1" dirty="0"/>
              <a:t>.ipynb</a:t>
            </a:r>
          </a:p>
          <a:p>
            <a:r>
              <a:rPr lang="de-DE" sz="2000" b="1" i="1" dirty="0"/>
              <a:t>ESN_exp09_Classification_LRP</a:t>
            </a:r>
            <a:r>
              <a:rPr lang="de-DE" sz="20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quantile limits 0.005% and 0.995%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</a:t>
            </a:r>
            <a:r>
              <a:rPr lang="de-DE"/>
              <a:t>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98%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3DECEE-7538-EB4D-A559-7F8CD364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6CE5DBD-5C3C-CE47-97C8-30E6EE62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383532" y="279637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221999" y="349953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922670" y="350420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670" y="3504201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526940" y="2126840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526940" y="2187501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903001" y="1272005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722489" y="21353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779589" y="22039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779589" y="24521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779589" y="29484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779589" y="3196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779589" y="27035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405681" y="14286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995589" y="2126840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979659" y="2311965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995589" y="2126840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995589" y="3304665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218342" y="18749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806091" y="3529983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570964" y="2428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964" y="2428187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9011519" y="3577854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9011519" y="3577854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276190" y="4321146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90" y="4321146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383531" y="364835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541400" y="4264637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541400" y="5505512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440950" y="5144107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950" y="5144107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259010" y="2130596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316110" y="219924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316110" y="244741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316110" y="29437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316110" y="319194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316110" y="26987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942202" y="1423920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532110" y="2159015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516180" y="2307241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532110" y="2158574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532110" y="3299941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754863" y="187024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780809" y="1832873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253840" y="2010856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310940" y="20795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310940" y="232767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310940" y="282402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310940" y="3072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310940" y="257904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526940" y="2126840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526940" y="3180201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0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78B03033-A0EC-8844-83D5-8860C98B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98% / </a:t>
                </a:r>
                <a:r>
                  <a:rPr lang="de-DE" b="1">
                    <a:solidFill>
                      <a:srgbClr val="C00000"/>
                    </a:solidFill>
                  </a:rPr>
                  <a:t>78%</a:t>
                </a:r>
                <a:r>
                  <a:rPr lang="de-DE" b="1">
                    <a:solidFill>
                      <a:srgbClr val="0070C0"/>
                    </a:solidFill>
                  </a:rPr>
                  <a:t>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4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B553237-C52A-034B-8BDB-5C3D655C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21612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B9F178-D788-554D-8B3D-C4CC3223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29" y="4075519"/>
            <a:ext cx="3352800" cy="1854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ADA61A-21C9-7D44-9886-0C3873027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89" y="2221319"/>
            <a:ext cx="3352800" cy="1854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B31B71-B010-5C4B-8B97-8CA505D99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70" y="935369"/>
            <a:ext cx="3352800" cy="185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/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blipFill>
                <a:blip r:embed="rId7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/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0.1</a:t>
                </a: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blipFill>
                <a:blip r:embed="rId8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de-DE" b="1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blipFill>
                <a:blip r:embed="rId9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row by row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no swapping </a:t>
                </a:r>
                <a:r>
                  <a:rPr lang="de-DE"/>
                  <a:t>of latitude and longitude, dimensions: (samples, lat, lon)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</a:t>
                </a:r>
                <a:r>
                  <a:rPr lang="de-DE">
                    <a:solidFill>
                      <a:srgbClr val="C00000"/>
                    </a:solidFill>
                  </a:rPr>
                  <a:t>0.01</a:t>
                </a:r>
                <a:r>
                  <a:rPr lang="de-DE"/>
                  <a:t>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93%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519754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>
            <a:cxnSpLocks/>
          </p:cNvCxnSpPr>
          <p:nvPr/>
        </p:nvCxnSpPr>
        <p:spPr>
          <a:xfrm>
            <a:off x="6230679" y="1632702"/>
            <a:ext cx="382772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>
            <a:off x="6883059" y="1632702"/>
            <a:ext cx="156838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E9C0AEC-9BD1-834C-99C4-29C86F2E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6895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83E7614-71E9-8145-9948-ABB6BBD4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06588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2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0327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ESN models also work on </a:t>
            </a:r>
            <a:r>
              <a:rPr lang="de-DE" b="1"/>
              <a:t>un-capped inputs</a:t>
            </a:r>
            <a:r>
              <a:rPr lang="de-DE"/>
              <a:t>, in some case with even better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then </a:t>
            </a:r>
            <a:r>
              <a:rPr lang="de-DE" b="1"/>
              <a:t>don‘t find nice relevance maps </a:t>
            </a:r>
            <a:r>
              <a:rPr lang="de-DE"/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Feeding inputs row by row outperforms column by column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observe </a:t>
            </a:r>
            <a:r>
              <a:rPr lang="de-DE" b="1"/>
              <a:t>stronger artefacts in terms of stripes for row by row method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Try to improve validation accuracy for column by column approach on La Nina samples!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Coupled ESN requires very large reservoirs </a:t>
            </a:r>
            <a:r>
              <a:rPr lang="de-DE"/>
              <a:t>(lat x lon gridpoints = n</a:t>
            </a:r>
            <a:r>
              <a:rPr lang="de-DE" baseline="-25000"/>
              <a:t>res</a:t>
            </a:r>
            <a:r>
              <a:rPr lang="de-DE"/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Comparing </a:t>
            </a:r>
            <a:r>
              <a:rPr lang="de-DE" b="1"/>
              <a:t>number of trainable parameters</a:t>
            </a:r>
            <a:r>
              <a:rPr lang="de-DE"/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Linear Regression has 16.020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MLP (2 hidden layers with 8 units each) has some 128.000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couples ESN has 4.005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base ESN with column by column and row by row approach only work with n</a:t>
            </a:r>
            <a:r>
              <a:rPr lang="de-DE" baseline="-25000"/>
              <a:t>res</a:t>
            </a:r>
            <a:r>
              <a:rPr lang="de-DE"/>
              <a:t>=300 output weights to be trained.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Networks"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314840" y="43917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94C02-CE06-D24D-A3D4-FD81267C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6" y="1062681"/>
            <a:ext cx="10330487" cy="506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825730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D4E7514-0A37-FA4D-8435-4734BFCE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32" y="825730"/>
            <a:ext cx="5445554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60C507F-01CE-7344-85DB-62E03A21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15" y="3874155"/>
            <a:ext cx="5544408" cy="310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2541298" y="4304363"/>
            <a:ext cx="292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(0.005% quantile)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977285" y="4603800"/>
            <a:ext cx="3650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at least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  <a:r>
              <a:rPr lang="de-DE"/>
              <a:t>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without capping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97%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9DA8C60-D502-CE49-9C0A-7529E269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4" y="3676152"/>
            <a:ext cx="7244705" cy="28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85702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  <a:r>
              <a:rPr lang="de-DE"/>
              <a:t>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without capping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 targets </a:t>
            </a:r>
            <a:r>
              <a:rPr lang="de-DE"/>
              <a:t>(needed for LRP).</a:t>
            </a:r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96% / 100% </a:t>
            </a:r>
            <a:r>
              <a:rPr lang="de-DE"/>
              <a:t>for El Nino / La Nina samples</a:t>
            </a:r>
          </a:p>
          <a:p>
            <a:r>
              <a:rPr lang="de-DE"/>
              <a:t>(Note: Find 100% validation accuracy on capped inputs)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6E3A6B5-B1BC-5641-89C4-1A27EEB80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62" y="150469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73A363A-8DB0-E043-A1F1-164B1F8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519" y="3182153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72401" y="38130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72401" y="339025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6E476-7BC3-3C4A-B028-862329B3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4" y="4621427"/>
            <a:ext cx="7029028" cy="19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Microsoft Macintosh PowerPoint</Application>
  <PresentationFormat>Breitbild</PresentationFormat>
  <Paragraphs>265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207</cp:revision>
  <dcterms:created xsi:type="dcterms:W3CDTF">2022-02-08T07:54:03Z</dcterms:created>
  <dcterms:modified xsi:type="dcterms:W3CDTF">2022-03-28T14:21:42Z</dcterms:modified>
</cp:coreProperties>
</file>