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1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5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10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Wrap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b="1" dirty="0"/>
              <a:t> </a:t>
            </a:r>
            <a:r>
              <a:rPr lang="de-DE" sz="3000" dirty="0" err="1"/>
              <a:t>interim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 err="1"/>
              <a:t>decomposing</a:t>
            </a:r>
            <a:r>
              <a:rPr lang="de-DE" sz="3000" b="1" dirty="0"/>
              <a:t> </a:t>
            </a:r>
            <a:r>
              <a:rPr lang="de-DE" sz="3000" b="1" dirty="0" err="1"/>
              <a:t>timeseries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 err="1"/>
              <a:t>ESN_wrapUP_decomosition_and_DeepESN</a:t>
            </a:r>
            <a:r>
              <a:rPr lang="de-DE" sz="2400" i="1" dirty="0" err="1"/>
              <a:t>.ipynb</a:t>
            </a:r>
            <a:endParaRPr lang="de-DE" sz="2400" i="1" dirty="0"/>
          </a:p>
          <a:p>
            <a:r>
              <a:rPr lang="de-DE" sz="2400" b="1" i="1" dirty="0"/>
              <a:t>ESN_exp01 </a:t>
            </a:r>
            <a:r>
              <a:rPr lang="de-DE" sz="2400" i="1" dirty="0"/>
              <a:t>.. </a:t>
            </a:r>
            <a:r>
              <a:rPr lang="de-DE" sz="2400" b="1" i="1" dirty="0"/>
              <a:t>05</a:t>
            </a:r>
            <a:r>
              <a:rPr lang="de-DE" sz="2400" i="1" dirty="0"/>
              <a:t>.ipynb</a:t>
            </a:r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92CB2F-0CB7-3046-92E3-240608E9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26998"/>
            <a:ext cx="9855200" cy="3289300"/>
          </a:xfrm>
          <a:prstGeom prst="rect">
            <a:avLst/>
          </a:prstGeom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B152597-A7AB-9B40-A990-F4D83F4E5B65}"/>
              </a:ext>
            </a:extLst>
          </p:cNvPr>
          <p:cNvSpPr/>
          <p:nvPr/>
        </p:nvSpPr>
        <p:spPr>
          <a:xfrm rot="1880341">
            <a:off x="2529237" y="3340239"/>
            <a:ext cx="1219200" cy="202262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Pfeil nach rechts 123">
            <a:extLst>
              <a:ext uri="{FF2B5EF4-FFF2-40B4-BE49-F238E27FC236}">
                <a16:creationId xmlns:a16="http://schemas.microsoft.com/office/drawing/2014/main" id="{646CD7C8-A80C-3A48-B489-DE012B72FFBD}"/>
              </a:ext>
            </a:extLst>
          </p:cNvPr>
          <p:cNvSpPr/>
          <p:nvPr/>
        </p:nvSpPr>
        <p:spPr>
          <a:xfrm rot="20578419">
            <a:off x="3711036" y="3720162"/>
            <a:ext cx="1926893" cy="18301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Pfeil nach rechts 128">
            <a:extLst>
              <a:ext uri="{FF2B5EF4-FFF2-40B4-BE49-F238E27FC236}">
                <a16:creationId xmlns:a16="http://schemas.microsoft.com/office/drawing/2014/main" id="{C5887564-184F-CD49-9BDB-DB7793E5A2B8}"/>
              </a:ext>
            </a:extLst>
          </p:cNvPr>
          <p:cNvSpPr/>
          <p:nvPr/>
        </p:nvSpPr>
        <p:spPr>
          <a:xfrm rot="3760972">
            <a:off x="5561780" y="3368482"/>
            <a:ext cx="875196" cy="191414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Pfeil nach rechts 129">
            <a:extLst>
              <a:ext uri="{FF2B5EF4-FFF2-40B4-BE49-F238E27FC236}">
                <a16:creationId xmlns:a16="http://schemas.microsoft.com/office/drawing/2014/main" id="{073D30E6-F092-1F4D-9899-2F849E024F8B}"/>
              </a:ext>
            </a:extLst>
          </p:cNvPr>
          <p:cNvSpPr/>
          <p:nvPr/>
        </p:nvSpPr>
        <p:spPr>
          <a:xfrm rot="20201477">
            <a:off x="6054352" y="3225286"/>
            <a:ext cx="4916005" cy="19078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7732D4-27FF-334F-8895-FC5A7D90262A}"/>
              </a:ext>
            </a:extLst>
          </p:cNvPr>
          <p:cNvSpPr txBox="1"/>
          <p:nvPr/>
        </p:nvSpPr>
        <p:spPr>
          <a:xfrm>
            <a:off x="1576552" y="4981903"/>
            <a:ext cx="726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b="1" dirty="0"/>
              <a:t>de-trend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Usually</a:t>
            </a:r>
            <a:r>
              <a:rPr lang="de-DE" dirty="0"/>
              <a:t> find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b="1" dirty="0" err="1">
                <a:solidFill>
                  <a:srgbClr val="0070C0"/>
                </a:solidFill>
              </a:rPr>
              <a:t>exponential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trend</a:t>
            </a:r>
            <a:endParaRPr lang="de-DE" b="1" dirty="0">
              <a:solidFill>
                <a:srgbClr val="0070C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Plus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b="1" dirty="0" err="1">
                <a:solidFill>
                  <a:srgbClr val="C00000"/>
                </a:solidFill>
              </a:rPr>
              <a:t>bear</a:t>
            </a:r>
            <a:r>
              <a:rPr lang="de-DE" dirty="0">
                <a:solidFill>
                  <a:srgbClr val="C00000"/>
                </a:solidFill>
              </a:rPr>
              <a:t>“ </a:t>
            </a:r>
            <a:r>
              <a:rPr lang="de-DE" dirty="0"/>
              <a:t>vs.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bull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de-DE" dirty="0" err="1"/>
              <a:t>markets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C18EBDE2-73DC-804A-85E4-8946E7261702}"/>
              </a:ext>
            </a:extLst>
          </p:cNvPr>
          <p:cNvSpPr/>
          <p:nvPr/>
        </p:nvSpPr>
        <p:spPr>
          <a:xfrm rot="9104663">
            <a:off x="1922805" y="-591040"/>
            <a:ext cx="11038692" cy="3625128"/>
          </a:xfrm>
          <a:prstGeom prst="arc">
            <a:avLst>
              <a:gd name="adj1" fmla="val 12834088"/>
              <a:gd name="adj2" fmla="val 20856590"/>
            </a:avLst>
          </a:prstGeom>
          <a:ln w="47625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0DF63D-6F75-E445-AD5E-CE520A423C68}"/>
              </a:ext>
            </a:extLst>
          </p:cNvPr>
          <p:cNvCxnSpPr>
            <a:cxnSpLocks/>
          </p:cNvCxnSpPr>
          <p:nvPr/>
        </p:nvCxnSpPr>
        <p:spPr>
          <a:xfrm>
            <a:off x="2593286" y="226047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74DFEE9-2F81-1D46-99D9-4430153C4706}"/>
              </a:ext>
            </a:extLst>
          </p:cNvPr>
          <p:cNvCxnSpPr>
            <a:cxnSpLocks/>
          </p:cNvCxnSpPr>
          <p:nvPr/>
        </p:nvCxnSpPr>
        <p:spPr>
          <a:xfrm>
            <a:off x="3742809" y="226023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18B6426-C242-FF43-A2A5-6784833F649B}"/>
              </a:ext>
            </a:extLst>
          </p:cNvPr>
          <p:cNvCxnSpPr>
            <a:cxnSpLocks/>
          </p:cNvCxnSpPr>
          <p:nvPr/>
        </p:nvCxnSpPr>
        <p:spPr>
          <a:xfrm>
            <a:off x="5709756" y="225998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1963F02-00DA-DF49-840E-AE212A57FE43}"/>
              </a:ext>
            </a:extLst>
          </p:cNvPr>
          <p:cNvCxnSpPr>
            <a:cxnSpLocks/>
          </p:cNvCxnSpPr>
          <p:nvPr/>
        </p:nvCxnSpPr>
        <p:spPr>
          <a:xfrm>
            <a:off x="6235819" y="225974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7CA0B5-1704-7049-B632-9DAF02BD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3655"/>
            <a:ext cx="115062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DDB5F7-AC49-F74F-8664-9CFDBDA70BA7}"/>
              </a:ext>
            </a:extLst>
          </p:cNvPr>
          <p:cNvSpPr/>
          <p:nvPr/>
        </p:nvSpPr>
        <p:spPr>
          <a:xfrm>
            <a:off x="5527971" y="3602182"/>
            <a:ext cx="1191491" cy="1787236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16676-5881-0E43-B64C-E40D2DB841FA}"/>
              </a:ext>
            </a:extLst>
          </p:cNvPr>
          <p:cNvSpPr txBox="1"/>
          <p:nvPr/>
        </p:nvSpPr>
        <p:spPr>
          <a:xfrm>
            <a:off x="5306291" y="6121634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high-</a:t>
            </a:r>
            <a:r>
              <a:rPr lang="de-DE" b="1" dirty="0" err="1">
                <a:solidFill>
                  <a:srgbClr val="C00000"/>
                </a:solidFill>
              </a:rPr>
              <a:t>volatility</a:t>
            </a:r>
            <a:r>
              <a:rPr lang="de-DE" dirty="0"/>
              <a:t> </a:t>
            </a:r>
            <a:r>
              <a:rPr lang="de-DE" dirty="0" err="1"/>
              <a:t>regime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5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22E63D-BD22-D742-B864-3A2F647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64043"/>
            <a:ext cx="115062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DDCDDB-EDB5-9247-BCAC-495201FF7038}"/>
              </a:ext>
            </a:extLst>
          </p:cNvPr>
          <p:cNvSpPr txBox="1"/>
          <p:nvPr/>
        </p:nvSpPr>
        <p:spPr>
          <a:xfrm>
            <a:off x="2812467" y="5456610"/>
            <a:ext cx="34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/>
              <a:t>mean</a:t>
            </a:r>
            <a:r>
              <a:rPr lang="de-DE" b="1" dirty="0"/>
              <a:t>:     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	             </a:t>
            </a:r>
            <a:r>
              <a:rPr lang="de-DE" dirty="0">
                <a:solidFill>
                  <a:srgbClr val="C00000"/>
                </a:solidFill>
              </a:rPr>
              <a:t>0.0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de-DE" b="1" dirty="0" err="1"/>
              <a:t>std</a:t>
            </a:r>
            <a:r>
              <a:rPr lang="de-DE" b="1" dirty="0"/>
              <a:t> </a:t>
            </a:r>
            <a:r>
              <a:rPr lang="de-DE" b="1" dirty="0" err="1"/>
              <a:t>dev</a:t>
            </a:r>
            <a:r>
              <a:rPr lang="de-DE" b="1" dirty="0"/>
              <a:t>: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0.006	           </a:t>
            </a:r>
            <a:r>
              <a:rPr lang="de-DE" dirty="0">
                <a:solidFill>
                  <a:srgbClr val="C00000"/>
                </a:solidFill>
              </a:rPr>
              <a:t>0.022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3C5AA-9756-DB45-803E-65F1054F2B0F}"/>
              </a:ext>
            </a:extLst>
          </p:cNvPr>
          <p:cNvSpPr txBox="1"/>
          <p:nvPr/>
        </p:nvSpPr>
        <p:spPr>
          <a:xfrm>
            <a:off x="365769" y="1316182"/>
            <a:ext cx="11687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Discussion</a:t>
            </a:r>
            <a:r>
              <a:rPr lang="de-DE" sz="2000" dirty="0"/>
              <a:t> on 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/ </a:t>
            </a:r>
            <a:r>
              <a:rPr lang="de-DE" sz="2000" b="1" dirty="0" err="1"/>
              <a:t>challenges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market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b="1" dirty="0" err="1"/>
              <a:t>no</a:t>
            </a:r>
            <a:r>
              <a:rPr lang="de-DE" sz="2000" b="1" dirty="0"/>
              <a:t> (</a:t>
            </a:r>
            <a:r>
              <a:rPr lang="de-DE" sz="2000" b="1" dirty="0" err="1"/>
              <a:t>known</a:t>
            </a:r>
            <a:r>
              <a:rPr lang="de-DE" sz="2000" b="1" dirty="0"/>
              <a:t>) </a:t>
            </a:r>
            <a:r>
              <a:rPr lang="de-DE" sz="2000" b="1" dirty="0" err="1"/>
              <a:t>seasonality</a:t>
            </a:r>
            <a:r>
              <a:rPr lang="de-DE" sz="2000" b="1" dirty="0"/>
              <a:t> </a:t>
            </a:r>
            <a:r>
              <a:rPr lang="de-DE" sz="2000" b="1" dirty="0" err="1"/>
              <a:t>pattern</a:t>
            </a:r>
            <a:r>
              <a:rPr lang="de-DE" sz="2000" dirty="0"/>
              <a:t>,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trends</a:t>
            </a:r>
            <a:r>
              <a:rPr lang="de-DE" sz="2000" dirty="0"/>
              <a:t>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alternate</a:t>
            </a:r>
            <a:r>
              <a:rPr lang="de-DE" sz="2000" dirty="0"/>
              <a:t> in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cycle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reliable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</a:t>
            </a:r>
            <a:r>
              <a:rPr lang="de-DE" sz="2000" dirty="0"/>
              <a:t>, </a:t>
            </a:r>
            <a:r>
              <a:rPr lang="de-DE" sz="2000" b="1" dirty="0" err="1"/>
              <a:t>multistep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will </a:t>
            </a:r>
            <a:r>
              <a:rPr lang="de-DE" sz="2000" b="1" dirty="0" err="1"/>
              <a:t>fail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Need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predict</a:t>
            </a:r>
            <a:r>
              <a:rPr lang="de-DE" sz="2000" b="1" dirty="0"/>
              <a:t> „</a:t>
            </a:r>
            <a:r>
              <a:rPr lang="de-DE" sz="2000" b="1" dirty="0" err="1"/>
              <a:t>regime</a:t>
            </a:r>
            <a:r>
              <a:rPr lang="de-DE" sz="2000" b="1" dirty="0"/>
              <a:t> </a:t>
            </a:r>
            <a:r>
              <a:rPr lang="de-DE" sz="2000" b="1" dirty="0" err="1"/>
              <a:t>shifts</a:t>
            </a:r>
            <a:r>
              <a:rPr lang="de-DE" sz="2000" b="1" dirty="0"/>
              <a:t>“ </a:t>
            </a:r>
            <a:r>
              <a:rPr lang="de-DE" sz="2000" b="1" dirty="0" err="1"/>
              <a:t>as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(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classifacation</a:t>
            </a:r>
            <a:r>
              <a:rPr lang="de-DE" sz="2000" dirty="0"/>
              <a:t>: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currently</a:t>
            </a:r>
            <a:r>
              <a:rPr lang="de-DE" sz="2000" dirty="0"/>
              <a:t> in </a:t>
            </a:r>
            <a:r>
              <a:rPr lang="de-DE" sz="2000" dirty="0" err="1"/>
              <a:t>bull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bear</a:t>
            </a:r>
            <a:r>
              <a:rPr lang="de-DE" sz="2000" dirty="0"/>
              <a:t> </a:t>
            </a:r>
            <a:r>
              <a:rPr lang="de-DE" sz="2000" dirty="0" err="1"/>
              <a:t>market).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Series of </a:t>
            </a:r>
            <a:r>
              <a:rPr lang="de-DE" sz="2000" b="1" dirty="0"/>
              <a:t>relative changes </a:t>
            </a:r>
            <a:r>
              <a:rPr lang="de-DE" sz="2000" dirty="0"/>
              <a:t>still comes with </a:t>
            </a:r>
            <a:r>
              <a:rPr lang="de-DE" sz="2000" b="1" dirty="0"/>
              <a:t>non-stationary</a:t>
            </a:r>
            <a:r>
              <a:rPr lang="de-DE" sz="2000" dirty="0"/>
              <a:t> summary statistics. Mean zero, but varying variance over time: high / low volatility </a:t>
            </a:r>
            <a:r>
              <a:rPr lang="de-DE" sz="2000" b="1" dirty="0"/>
              <a:t>regimes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movements</a:t>
            </a:r>
            <a:r>
              <a:rPr lang="de-DE" sz="2000" dirty="0"/>
              <a:t> </a:t>
            </a:r>
            <a:r>
              <a:rPr lang="de-DE" sz="2000" b="1" dirty="0" err="1"/>
              <a:t>cannot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/>
              <a:t>predicted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their</a:t>
            </a:r>
            <a:r>
              <a:rPr lang="de-DE" sz="2000" b="1" dirty="0"/>
              <a:t> </a:t>
            </a:r>
            <a:r>
              <a:rPr lang="de-DE" sz="2000" b="1" dirty="0" err="1"/>
              <a:t>own</a:t>
            </a:r>
            <a:r>
              <a:rPr lang="de-DE" sz="2000" b="1" dirty="0"/>
              <a:t> </a:t>
            </a:r>
            <a:r>
              <a:rPr lang="de-DE" sz="2000" b="1" dirty="0" err="1"/>
              <a:t>history</a:t>
            </a:r>
            <a:r>
              <a:rPr lang="de-DE" sz="2000" b="1" dirty="0"/>
              <a:t> </a:t>
            </a:r>
            <a:r>
              <a:rPr lang="de-DE" sz="2000" dirty="0" err="1"/>
              <a:t>alone</a:t>
            </a:r>
            <a:r>
              <a:rPr lang="de-DE" sz="2000" dirty="0"/>
              <a:t> (</a:t>
            </a: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 err="1">
                <a:sym typeface="Wingdings" pitchFamily="2" charset="2"/>
              </a:rPr>
              <a:t>random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walk</a:t>
            </a:r>
            <a:r>
              <a:rPr lang="de-DE" sz="2000" dirty="0">
                <a:sym typeface="Wingdings" pitchFamily="2" charset="2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itchFamily="2" charset="2"/>
              </a:rPr>
              <a:t>Require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>
                <a:sym typeface="Wingdings" pitchFamily="2" charset="2"/>
              </a:rPr>
              <a:t>additional </a:t>
            </a:r>
            <a:r>
              <a:rPr lang="de-DE" sz="2000" b="1" dirty="0" err="1">
                <a:sym typeface="Wingdings" pitchFamily="2" charset="2"/>
              </a:rPr>
              <a:t>information</a:t>
            </a:r>
            <a:r>
              <a:rPr lang="de-DE" sz="2000" b="1" dirty="0">
                <a:sym typeface="Wingdings" pitchFamily="2" charset="2"/>
              </a:rPr>
              <a:t> </a:t>
            </a:r>
            <a:r>
              <a:rPr lang="de-DE" sz="2000" dirty="0">
                <a:sym typeface="Wingdings" pitchFamily="2" charset="2"/>
              </a:rPr>
              <a:t>in </a:t>
            </a:r>
            <a:r>
              <a:rPr lang="de-DE" sz="2000" dirty="0" err="1">
                <a:sym typeface="Wingdings" pitchFamily="2" charset="2"/>
              </a:rPr>
              <a:t>terms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additional </a:t>
            </a:r>
            <a:r>
              <a:rPr lang="de-DE" sz="2000" dirty="0" err="1">
                <a:sym typeface="Wingdings" pitchFamily="2" charset="2"/>
              </a:rPr>
              <a:t>external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input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features</a:t>
            </a:r>
            <a:r>
              <a:rPr lang="de-DE" sz="2000" dirty="0">
                <a:sym typeface="Wingdings" pitchFamily="2" charset="2"/>
              </a:rPr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22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Macintosh PowerPoint</Application>
  <PresentationFormat>Breitbild</PresentationFormat>
  <Paragraphs>134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77</cp:revision>
  <dcterms:created xsi:type="dcterms:W3CDTF">2022-02-08T07:54:03Z</dcterms:created>
  <dcterms:modified xsi:type="dcterms:W3CDTF">2022-03-01T16:30:52Z</dcterms:modified>
</cp:coreProperties>
</file>