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66" r:id="rId3"/>
    <p:sldId id="268" r:id="rId4"/>
    <p:sldId id="275" r:id="rId5"/>
    <p:sldId id="269" r:id="rId6"/>
    <p:sldId id="276" r:id="rId7"/>
    <p:sldId id="277" r:id="rId8"/>
    <p:sldId id="265" r:id="rId9"/>
    <p:sldId id="270" r:id="rId10"/>
    <p:sldId id="264" r:id="rId11"/>
    <p:sldId id="258" r:id="rId12"/>
    <p:sldId id="259" r:id="rId13"/>
    <p:sldId id="260" r:id="rId14"/>
    <p:sldId id="261" r:id="rId15"/>
    <p:sldId id="262" r:id="rId16"/>
    <p:sldId id="263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31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76ABC-33D1-9C41-94E4-617AD2CE1B7F}" type="datetimeFigureOut">
              <a:rPr lang="de-DE" smtClean="0"/>
              <a:t>09.02.22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DABC9-534C-8B4E-8D84-780BFD0E7F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69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264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410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933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271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111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991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2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32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272F6-05AE-2E40-A456-0AA9A439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8D5F3B-45FA-C940-95A0-4F6F7BFA6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DEBB05-F4D8-3E47-A136-BD80E07F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09.02.22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E4B5B7-2638-2041-BD28-6DAD4B7A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2CE6B-30D2-5F4B-97C5-9636C88F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2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CE6E2-71C4-AD4D-9389-F8C882BE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F314B8-4A93-C244-A955-80815D958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BBB8A-8437-424B-B56F-2957E46D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09.02.22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9B0552-B61A-A242-A1DF-4725D060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8C45A-1489-1C4A-82F7-268CE6CE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43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7171FF-D075-BB44-B091-17C725BA1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7E07FF-50D3-A449-85A7-2AA8150AA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DBAE2-2481-D544-9F56-FBE98BDF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09.02.22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0F466-6D4A-794D-8A92-1024F811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2B66BC-41F7-CE4D-A91C-5153ED3A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16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01676-00C0-7547-A6BC-1E7FBF19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A4953-9619-1F46-9F6D-3B5E9D85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3AE685-0595-9240-8E8C-CA1C6625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09.02.22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69F1E-776C-134A-BC61-2310A934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CBC51-2B09-C44A-BDEA-8AA596B9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9BBDA-AAA6-3749-AAEE-7FB52CF1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9788C-ED9B-0147-8BE9-0EF58B4C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12A0C-0244-484B-8F27-575CEAA0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09.02.22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ABDD7-7FDC-4D41-B3A6-8C1EDD31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C2C9C-BB03-8047-80BC-A02B80A4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2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AE6F5-1CED-C34E-9B11-35EAB51C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3493B-7349-2D49-BFE8-3C7F15AD9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64A815-1CC9-414F-A49D-FEC7C8332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74201-2EA4-4647-9A13-9B09B996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09.02.22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E342F1-FBB4-3945-AEE5-4C73146B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949EA3-F2A1-0749-9042-BD71F570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1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793DD-682A-AB43-B9BE-30604E45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8EAB5B-274F-6F4B-AA9F-5F55F151C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024678-213F-7E42-BF21-3797DBE43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0BD7F0-DB34-3B42-A068-61914E00E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BA623E-8334-3248-8463-5F84C98FA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DED25A-1056-AD40-8E69-4BEF609C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09.02.22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2CDA5A-89F6-1640-808A-F42FDC7D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6129B7-C862-3947-91D6-A601F59F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8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50A88-9B34-7B45-B913-E2851258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D688C7-FA1D-574E-8574-EC86E0E0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09.02.22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6886FD-AD59-8445-AAE6-955E90C5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83313E-5A49-CB49-A0EE-CD5C36A0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62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8B1B36-5321-9C42-8982-B31F35C1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09.02.22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1E1245-3B2D-6143-BEC3-DF6C9C9E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F538B-8286-5D4C-B376-0A1C6069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14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3A93A-95E4-B64C-B40E-B9933CDE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B0D10-1ABA-9D49-B61A-806692C2C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0C32D1-1713-F04E-AF7B-F18E59014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248151-BD2C-C64A-90F4-3B11FE63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09.02.22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991572-EC97-DF4E-BE5A-331B17DD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4B4BB0-37D7-B74B-82A7-4E292EA7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67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B2D2-0C4E-1F44-A851-0D967852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AFCD5E-DF90-9B44-93D3-51175D8A5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C8CD59-0A7F-024D-BBBB-676CBACF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CFCC23-E11B-2E4B-BBB7-8D4A22D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09.02.22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3CDD43-F03E-F047-A7CE-27DBB0FF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35653B-494D-0242-B61D-939EE24D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18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704054-6112-3B4F-96AA-4A1F8601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A3C8BD-57B6-8A49-BFAC-3A2C3E1B4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D0F897-907F-AC4F-9B32-FC48301CC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6F40E-0BE7-7441-94CB-0CED3EF25F1E}" type="datetimeFigureOut">
              <a:rPr lang="de-DE" smtClean="0"/>
              <a:t>09.02.22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F94B9B-0000-D84C-A3BA-006333A2F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D90DB-343E-6548-969E-B472B6CB6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26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CED7DCE-EB32-B548-9BBA-A49D1E4E1D60}"/>
              </a:ext>
            </a:extLst>
          </p:cNvPr>
          <p:cNvSpPr txBox="1"/>
          <p:nvPr/>
        </p:nvSpPr>
        <p:spPr>
          <a:xfrm>
            <a:off x="1804085" y="902043"/>
            <a:ext cx="834081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ESN_exp01</a:t>
            </a:r>
            <a:r>
              <a:rPr lang="de-DE" sz="2400" dirty="0"/>
              <a:t>.ipynb </a:t>
            </a:r>
            <a:r>
              <a:rPr lang="de-DE" sz="2400" dirty="0" err="1"/>
              <a:t>covers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first</a:t>
            </a:r>
            <a:r>
              <a:rPr lang="de-DE" sz="2400" dirty="0"/>
              <a:t> </a:t>
            </a:r>
            <a:r>
              <a:rPr lang="de-DE" sz="2400" dirty="0" err="1"/>
              <a:t>systematic</a:t>
            </a:r>
            <a:r>
              <a:rPr lang="de-DE" sz="2400" dirty="0"/>
              <a:t> </a:t>
            </a:r>
            <a:r>
              <a:rPr lang="de-DE" sz="2400" dirty="0" err="1"/>
              <a:t>view</a:t>
            </a:r>
            <a:r>
              <a:rPr lang="de-DE" sz="2400" dirty="0"/>
              <a:t> an </a:t>
            </a:r>
            <a:r>
              <a:rPr lang="de-DE" sz="2400" dirty="0" err="1"/>
              <a:t>basic</a:t>
            </a:r>
            <a:r>
              <a:rPr lang="de-DE" sz="2400" dirty="0"/>
              <a:t> ESNs.</a:t>
            </a:r>
          </a:p>
          <a:p>
            <a:pPr marL="285750" indent="-285750">
              <a:buFontTx/>
              <a:buChar char="-"/>
            </a:pPr>
            <a:r>
              <a:rPr lang="de-DE" dirty="0"/>
              <a:t>Set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. But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functional</a:t>
            </a:r>
            <a:r>
              <a:rPr lang="de-DE" dirty="0"/>
              <a:t> form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preparing</a:t>
            </a:r>
            <a:r>
              <a:rPr lang="de-DE" dirty="0"/>
              <a:t> </a:t>
            </a:r>
            <a:r>
              <a:rPr lang="de-DE" dirty="0" err="1"/>
              <a:t>inputs</a:t>
            </a:r>
            <a:r>
              <a:rPr lang="de-DE" dirty="0"/>
              <a:t>, </a:t>
            </a:r>
            <a:r>
              <a:rPr lang="de-DE" dirty="0" err="1"/>
              <a:t>training</a:t>
            </a:r>
            <a:r>
              <a:rPr lang="de-DE" dirty="0"/>
              <a:t> ESN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.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an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.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Later</a:t>
            </a:r>
            <a:r>
              <a:rPr lang="de-DE" dirty="0"/>
              <a:t> tune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play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hyperparameters</a:t>
            </a:r>
            <a:r>
              <a:rPr lang="de-DE" dirty="0"/>
              <a:t>,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,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reservoir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,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,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, </a:t>
            </a:r>
            <a:r>
              <a:rPr lang="de-DE" dirty="0" err="1"/>
              <a:t>spectral</a:t>
            </a:r>
            <a:r>
              <a:rPr lang="de-DE" dirty="0"/>
              <a:t> </a:t>
            </a:r>
            <a:r>
              <a:rPr lang="de-DE" dirty="0" err="1"/>
              <a:t>radius</a:t>
            </a:r>
            <a:r>
              <a:rPr lang="de-DE" dirty="0"/>
              <a:t>.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sz="2400" b="1" dirty="0"/>
              <a:t>Agenda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 ESN: Setup, </a:t>
            </a:r>
            <a:r>
              <a:rPr lang="de-DE" dirty="0" err="1"/>
              <a:t>initialization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matrices</a:t>
            </a:r>
            <a:r>
              <a:rPr lang="de-DE" dirty="0"/>
              <a:t>, </a:t>
            </a:r>
            <a:r>
              <a:rPr lang="de-DE" dirty="0" err="1"/>
              <a:t>training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Gridsearch</a:t>
            </a:r>
            <a:r>
              <a:rPr lang="de-DE" dirty="0"/>
              <a:t> on </a:t>
            </a:r>
            <a:r>
              <a:rPr lang="de-DE" dirty="0" err="1"/>
              <a:t>parameters</a:t>
            </a:r>
            <a:r>
              <a:rPr lang="de-DE" dirty="0"/>
              <a:t>: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reservoir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 (</a:t>
            </a:r>
            <a:r>
              <a:rPr lang="de-DE" dirty="0" err="1"/>
              <a:t>n_res</a:t>
            </a:r>
            <a:r>
              <a:rPr lang="de-DE" dirty="0"/>
              <a:t>) vs. Input </a:t>
            </a:r>
            <a:r>
              <a:rPr lang="de-DE" dirty="0" err="1"/>
              <a:t>length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Analyse </a:t>
            </a:r>
            <a:r>
              <a:rPr lang="de-DE" dirty="0" err="1"/>
              <a:t>convergence</a:t>
            </a:r>
            <a:r>
              <a:rPr lang="de-DE" dirty="0"/>
              <a:t> / </a:t>
            </a:r>
            <a:r>
              <a:rPr lang="de-DE" dirty="0" err="1"/>
              <a:t>divergence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reservoir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(hyper-)</a:t>
            </a:r>
            <a:r>
              <a:rPr lang="de-DE" dirty="0" err="1"/>
              <a:t>parameters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448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8FFFDE-119D-2145-BDA6-32343A38A7D5}"/>
              </a:ext>
            </a:extLst>
          </p:cNvPr>
          <p:cNvSpPr txBox="1"/>
          <p:nvPr/>
        </p:nvSpPr>
        <p:spPr>
          <a:xfrm>
            <a:off x="580768" y="395416"/>
            <a:ext cx="4782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Play </a:t>
            </a:r>
            <a:r>
              <a:rPr lang="de-DE" b="1" dirty="0" err="1"/>
              <a:t>with</a:t>
            </a:r>
            <a:r>
              <a:rPr lang="de-DE" b="1" dirty="0"/>
              <a:t> (hyper-)</a:t>
            </a:r>
            <a:r>
              <a:rPr lang="de-DE" b="1" dirty="0" err="1"/>
              <a:t>parameters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n_res</a:t>
            </a:r>
            <a:r>
              <a:rPr lang="de-DE" dirty="0"/>
              <a:t>=100</a:t>
            </a:r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r>
              <a:rPr lang="de-DE" dirty="0" err="1"/>
              <a:t>input_length_grid</a:t>
            </a:r>
            <a:r>
              <a:rPr lang="de-DE" dirty="0"/>
              <a:t> = [10, 50, 100]</a:t>
            </a:r>
          </a:p>
          <a:p>
            <a:endParaRPr lang="de-DE" dirty="0"/>
          </a:p>
          <a:p>
            <a:r>
              <a:rPr lang="de-DE" dirty="0" err="1"/>
              <a:t>spectral_radius</a:t>
            </a:r>
            <a:r>
              <a:rPr lang="de-DE" dirty="0"/>
              <a:t> = 1.2 (</a:t>
            </a:r>
            <a:r>
              <a:rPr lang="de-DE" dirty="0" err="1"/>
              <a:t>default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scaled_YN</a:t>
            </a:r>
            <a:r>
              <a:rPr lang="de-DE" dirty="0">
                <a:solidFill>
                  <a:srgbClr val="FF0000"/>
                </a:solidFill>
              </a:rPr>
              <a:t>=True</a:t>
            </a:r>
          </a:p>
          <a:p>
            <a:r>
              <a:rPr lang="de-DE" dirty="0" err="1">
                <a:solidFill>
                  <a:srgbClr val="FF0000"/>
                </a:solidFill>
              </a:rPr>
              <a:t>activation</a:t>
            </a:r>
            <a:r>
              <a:rPr lang="de-DE" dirty="0">
                <a:solidFill>
                  <a:srgbClr val="FF0000"/>
                </a:solidFill>
              </a:rPr>
              <a:t>='</a:t>
            </a:r>
            <a:r>
              <a:rPr lang="de-DE" dirty="0" err="1">
                <a:solidFill>
                  <a:srgbClr val="FF0000"/>
                </a:solidFill>
              </a:rPr>
              <a:t>tanh</a:t>
            </a:r>
            <a:r>
              <a:rPr lang="de-DE" dirty="0">
                <a:solidFill>
                  <a:srgbClr val="FF0000"/>
                </a:solidFill>
              </a:rPr>
              <a:t>'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9DEDE3-9AEB-0448-98D2-74C3B396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114" y="1"/>
            <a:ext cx="6100118" cy="329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2A129A0-45FC-3C43-94F5-6092F5E4F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114" y="3565715"/>
            <a:ext cx="6100119" cy="329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E84D26E-7ACF-ED4D-A3E8-8EC627A7DBB5}"/>
              </a:ext>
            </a:extLst>
          </p:cNvPr>
          <p:cNvSpPr txBox="1"/>
          <p:nvPr/>
        </p:nvSpPr>
        <p:spPr>
          <a:xfrm>
            <a:off x="580767" y="4621427"/>
            <a:ext cx="40159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Not </a:t>
            </a:r>
            <a:r>
              <a:rPr lang="de-DE" dirty="0" err="1">
                <a:sym typeface="Wingdings" pitchFamily="2" charset="2"/>
              </a:rPr>
              <a:t>stable</a:t>
            </a:r>
            <a:r>
              <a:rPr lang="de-DE" dirty="0">
                <a:sym typeface="Wingdings" pitchFamily="2" charset="2"/>
              </a:rPr>
              <a:t> / </a:t>
            </a:r>
            <a:r>
              <a:rPr lang="de-DE" dirty="0" err="1">
                <a:sym typeface="Wingdings" pitchFamily="2" charset="2"/>
              </a:rPr>
              <a:t>reproducible</a:t>
            </a:r>
            <a:endParaRPr lang="de-DE" dirty="0">
              <a:sym typeface="Wingdings" pitchFamily="2" charset="2"/>
            </a:endParaRPr>
          </a:p>
          <a:p>
            <a:r>
              <a:rPr lang="de-DE" dirty="0" err="1">
                <a:sym typeface="Wingdings" pitchFamily="2" charset="2"/>
              </a:rPr>
              <a:t>Or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could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mean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that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some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reservoir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units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converge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while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others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don‘t</a:t>
            </a:r>
            <a:r>
              <a:rPr lang="de-DE" dirty="0">
                <a:sym typeface="Wingdings" pitchFamily="2" charset="2"/>
              </a:rPr>
              <a:t>. </a:t>
            </a:r>
            <a:r>
              <a:rPr lang="de-DE" dirty="0" err="1">
                <a:sym typeface="Wingdings" pitchFamily="2" charset="2"/>
              </a:rPr>
              <a:t>Here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always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show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the</a:t>
            </a:r>
            <a:r>
              <a:rPr lang="de-DE" dirty="0">
                <a:sym typeface="Wingdings" pitchFamily="2" charset="2"/>
              </a:rPr>
              <a:t> same </a:t>
            </a:r>
            <a:r>
              <a:rPr lang="de-DE" dirty="0" err="1">
                <a:sym typeface="Wingdings" pitchFamily="2" charset="2"/>
              </a:rPr>
              <a:t>reservoir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unit</a:t>
            </a:r>
            <a:r>
              <a:rPr lang="de-DE" dirty="0">
                <a:sym typeface="Wingdings" pitchFamily="2" charset="2"/>
              </a:rPr>
              <a:t>, but ist </a:t>
            </a:r>
            <a:r>
              <a:rPr lang="de-DE" dirty="0" err="1">
                <a:sym typeface="Wingdings" pitchFamily="2" charset="2"/>
              </a:rPr>
              <a:t>behavior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changes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with</a:t>
            </a:r>
            <a:r>
              <a:rPr lang="de-DE" dirty="0">
                <a:sym typeface="Wingdings" pitchFamily="2" charset="2"/>
              </a:rPr>
              <a:t> different </a:t>
            </a:r>
            <a:r>
              <a:rPr lang="de-DE" dirty="0" err="1">
                <a:sym typeface="Wingdings" pitchFamily="2" charset="2"/>
              </a:rPr>
              <a:t>initializations</a:t>
            </a:r>
            <a:r>
              <a:rPr lang="de-DE" dirty="0">
                <a:sym typeface="Wingdings" pitchFamily="2" charset="2"/>
              </a:rPr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7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8FFFDE-119D-2145-BDA6-32343A38A7D5}"/>
              </a:ext>
            </a:extLst>
          </p:cNvPr>
          <p:cNvSpPr txBox="1"/>
          <p:nvPr/>
        </p:nvSpPr>
        <p:spPr>
          <a:xfrm>
            <a:off x="580768" y="395416"/>
            <a:ext cx="4782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Play </a:t>
            </a:r>
            <a:r>
              <a:rPr lang="de-DE" b="1" dirty="0" err="1"/>
              <a:t>with</a:t>
            </a:r>
            <a:r>
              <a:rPr lang="de-DE" b="1" dirty="0"/>
              <a:t> (hyper-)</a:t>
            </a:r>
            <a:r>
              <a:rPr lang="de-DE" b="1" dirty="0" err="1"/>
              <a:t>parameters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n_res</a:t>
            </a:r>
            <a:r>
              <a:rPr lang="de-DE" dirty="0"/>
              <a:t>=100</a:t>
            </a:r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r>
              <a:rPr lang="de-DE" dirty="0" err="1"/>
              <a:t>input_length_grid</a:t>
            </a:r>
            <a:r>
              <a:rPr lang="de-DE" dirty="0"/>
              <a:t> = [10, 50, 100]</a:t>
            </a:r>
          </a:p>
          <a:p>
            <a:endParaRPr lang="de-DE" dirty="0"/>
          </a:p>
          <a:p>
            <a:r>
              <a:rPr lang="de-DE" dirty="0" err="1"/>
              <a:t>spectral_radius</a:t>
            </a:r>
            <a:r>
              <a:rPr lang="de-DE" dirty="0"/>
              <a:t> = 1.2 (</a:t>
            </a:r>
            <a:r>
              <a:rPr lang="de-DE" dirty="0" err="1"/>
              <a:t>default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scaled_YN</a:t>
            </a:r>
            <a:r>
              <a:rPr lang="de-DE" dirty="0">
                <a:solidFill>
                  <a:srgbClr val="FF0000"/>
                </a:solidFill>
              </a:rPr>
              <a:t>=</a:t>
            </a:r>
            <a:r>
              <a:rPr lang="de-DE" dirty="0" err="1">
                <a:solidFill>
                  <a:srgbClr val="FF0000"/>
                </a:solidFill>
              </a:rPr>
              <a:t>False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err="1">
                <a:solidFill>
                  <a:srgbClr val="FF0000"/>
                </a:solidFill>
              </a:rPr>
              <a:t>activation</a:t>
            </a:r>
            <a:r>
              <a:rPr lang="de-DE" dirty="0">
                <a:solidFill>
                  <a:srgbClr val="FF0000"/>
                </a:solidFill>
              </a:rPr>
              <a:t>='</a:t>
            </a:r>
            <a:r>
              <a:rPr lang="de-DE" dirty="0" err="1">
                <a:solidFill>
                  <a:srgbClr val="FF0000"/>
                </a:solidFill>
              </a:rPr>
              <a:t>tanh</a:t>
            </a:r>
            <a:r>
              <a:rPr lang="de-DE" dirty="0">
                <a:solidFill>
                  <a:srgbClr val="FF0000"/>
                </a:solidFill>
              </a:rPr>
              <a:t>'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B140B35-E779-C447-810E-A0ABABDC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833" y="180434"/>
            <a:ext cx="6169327" cy="329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DE49446-0B2B-F94D-9469-DDD2C6C1B26D}"/>
              </a:ext>
            </a:extLst>
          </p:cNvPr>
          <p:cNvSpPr txBox="1"/>
          <p:nvPr/>
        </p:nvSpPr>
        <p:spPr>
          <a:xfrm>
            <a:off x="580768" y="4750192"/>
            <a:ext cx="4015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Not </a:t>
            </a:r>
            <a:r>
              <a:rPr lang="de-DE" dirty="0" err="1">
                <a:sym typeface="Wingdings" pitchFamily="2" charset="2"/>
              </a:rPr>
              <a:t>stable</a:t>
            </a:r>
            <a:r>
              <a:rPr lang="de-DE" dirty="0">
                <a:sym typeface="Wingdings" pitchFamily="2" charset="2"/>
              </a:rPr>
              <a:t> / but </a:t>
            </a:r>
            <a:r>
              <a:rPr lang="de-DE" dirty="0" err="1">
                <a:sym typeface="Wingdings" pitchFamily="2" charset="2"/>
              </a:rPr>
              <a:t>reproducible</a:t>
            </a:r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So </a:t>
            </a:r>
            <a:r>
              <a:rPr lang="de-DE" dirty="0" err="1">
                <a:sym typeface="Wingdings" pitchFamily="2" charset="2"/>
              </a:rPr>
              <a:t>working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with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un-scaled</a:t>
            </a:r>
            <a:r>
              <a:rPr lang="de-DE" dirty="0">
                <a:sym typeface="Wingdings" pitchFamily="2" charset="2"/>
              </a:rPr>
              <a:t> relative </a:t>
            </a:r>
            <a:r>
              <a:rPr lang="de-DE" dirty="0" err="1">
                <a:sym typeface="Wingdings" pitchFamily="2" charset="2"/>
              </a:rPr>
              <a:t>changes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leads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some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major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oscillation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patterns</a:t>
            </a:r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992A27-540E-934B-9F40-EB12CAEC3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445" y="3565714"/>
            <a:ext cx="6100120" cy="329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47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8FFFDE-119D-2145-BDA6-32343A38A7D5}"/>
              </a:ext>
            </a:extLst>
          </p:cNvPr>
          <p:cNvSpPr txBox="1"/>
          <p:nvPr/>
        </p:nvSpPr>
        <p:spPr>
          <a:xfrm>
            <a:off x="580768" y="395416"/>
            <a:ext cx="4782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Play </a:t>
            </a:r>
            <a:r>
              <a:rPr lang="de-DE" b="1" dirty="0" err="1"/>
              <a:t>with</a:t>
            </a:r>
            <a:r>
              <a:rPr lang="de-DE" b="1" dirty="0"/>
              <a:t> (hyper-)</a:t>
            </a:r>
            <a:r>
              <a:rPr lang="de-DE" b="1" dirty="0" err="1"/>
              <a:t>parameters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n_res</a:t>
            </a:r>
            <a:r>
              <a:rPr lang="de-DE" dirty="0"/>
              <a:t>=100</a:t>
            </a:r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r>
              <a:rPr lang="de-DE" dirty="0" err="1"/>
              <a:t>input_length_grid</a:t>
            </a:r>
            <a:r>
              <a:rPr lang="de-DE" dirty="0"/>
              <a:t> = [10, 50, 100]</a:t>
            </a:r>
          </a:p>
          <a:p>
            <a:endParaRPr lang="de-DE" dirty="0"/>
          </a:p>
          <a:p>
            <a:r>
              <a:rPr lang="de-DE" dirty="0" err="1"/>
              <a:t>spectral_radius</a:t>
            </a:r>
            <a:r>
              <a:rPr lang="de-DE" dirty="0"/>
              <a:t> = 1.2 (</a:t>
            </a:r>
            <a:r>
              <a:rPr lang="de-DE" dirty="0" err="1"/>
              <a:t>default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scaled_YN</a:t>
            </a:r>
            <a:r>
              <a:rPr lang="de-DE" dirty="0">
                <a:solidFill>
                  <a:srgbClr val="FF0000"/>
                </a:solidFill>
              </a:rPr>
              <a:t>=</a:t>
            </a:r>
            <a:r>
              <a:rPr lang="de-DE" dirty="0" err="1">
                <a:solidFill>
                  <a:srgbClr val="FF0000"/>
                </a:solidFill>
              </a:rPr>
              <a:t>False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err="1">
                <a:solidFill>
                  <a:srgbClr val="FF0000"/>
                </a:solidFill>
              </a:rPr>
              <a:t>activation</a:t>
            </a:r>
            <a:r>
              <a:rPr lang="de-DE" dirty="0">
                <a:solidFill>
                  <a:srgbClr val="FF0000"/>
                </a:solidFill>
              </a:rPr>
              <a:t>= '</a:t>
            </a:r>
            <a:r>
              <a:rPr lang="de-DE" dirty="0" err="1">
                <a:solidFill>
                  <a:srgbClr val="FF0000"/>
                </a:solidFill>
              </a:rPr>
              <a:t>sigmoid</a:t>
            </a:r>
            <a:r>
              <a:rPr lang="de-DE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E49446-0B2B-F94D-9469-DDD2C6C1B26D}"/>
              </a:ext>
            </a:extLst>
          </p:cNvPr>
          <p:cNvSpPr txBox="1"/>
          <p:nvPr/>
        </p:nvSpPr>
        <p:spPr>
          <a:xfrm>
            <a:off x="580768" y="4633784"/>
            <a:ext cx="40159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dirty="0" err="1">
                <a:sym typeface="Wingdings" pitchFamily="2" charset="2"/>
              </a:rPr>
              <a:t>Stable</a:t>
            </a:r>
            <a:r>
              <a:rPr lang="de-DE" dirty="0">
                <a:sym typeface="Wingdings" pitchFamily="2" charset="2"/>
              </a:rPr>
              <a:t> / </a:t>
            </a:r>
            <a:r>
              <a:rPr lang="de-DE" dirty="0" err="1">
                <a:sym typeface="Wingdings" pitchFamily="2" charset="2"/>
              </a:rPr>
              <a:t>reproducible</a:t>
            </a:r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The </a:t>
            </a:r>
            <a:r>
              <a:rPr lang="de-DE" dirty="0" err="1">
                <a:sym typeface="Wingdings" pitchFamily="2" charset="2"/>
              </a:rPr>
              <a:t>combination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un-scaled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inputs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with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sigmoid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reservoir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transition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function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reproducibly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leads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converging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states</a:t>
            </a:r>
            <a:r>
              <a:rPr lang="de-DE" dirty="0">
                <a:sym typeface="Wingdings" pitchFamily="2" charset="2"/>
              </a:rPr>
              <a:t> – after </a:t>
            </a:r>
            <a:r>
              <a:rPr lang="de-DE" dirty="0" err="1">
                <a:sym typeface="Wingdings" pitchFamily="2" charset="2"/>
              </a:rPr>
              <a:t>only</a:t>
            </a:r>
            <a:r>
              <a:rPr lang="de-DE" dirty="0">
                <a:sym typeface="Wingdings" pitchFamily="2" charset="2"/>
              </a:rPr>
              <a:t> a </a:t>
            </a:r>
            <a:r>
              <a:rPr lang="de-DE" dirty="0" err="1">
                <a:sym typeface="Wingdings" pitchFamily="2" charset="2"/>
              </a:rPr>
              <a:t>few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steps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93335D-2B6E-694D-B9B6-C8B56A745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832" y="0"/>
            <a:ext cx="6100124" cy="330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8E1753-3844-4645-AABE-173C52749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908" y="3409742"/>
            <a:ext cx="6236048" cy="333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820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8FFFDE-119D-2145-BDA6-32343A38A7D5}"/>
              </a:ext>
            </a:extLst>
          </p:cNvPr>
          <p:cNvSpPr txBox="1"/>
          <p:nvPr/>
        </p:nvSpPr>
        <p:spPr>
          <a:xfrm>
            <a:off x="580768" y="395416"/>
            <a:ext cx="4782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Play </a:t>
            </a:r>
            <a:r>
              <a:rPr lang="de-DE" b="1" dirty="0" err="1"/>
              <a:t>with</a:t>
            </a:r>
            <a:r>
              <a:rPr lang="de-DE" b="1" dirty="0"/>
              <a:t> (hyper-)</a:t>
            </a:r>
            <a:r>
              <a:rPr lang="de-DE" b="1" dirty="0" err="1"/>
              <a:t>parameters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n_res</a:t>
            </a:r>
            <a:r>
              <a:rPr lang="de-DE" dirty="0"/>
              <a:t>=100</a:t>
            </a:r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r>
              <a:rPr lang="de-DE" dirty="0" err="1"/>
              <a:t>input_length_grid</a:t>
            </a:r>
            <a:r>
              <a:rPr lang="de-DE" dirty="0"/>
              <a:t> = [10, 50, 100]</a:t>
            </a:r>
          </a:p>
          <a:p>
            <a:endParaRPr lang="de-DE" dirty="0"/>
          </a:p>
          <a:p>
            <a:r>
              <a:rPr lang="de-DE" dirty="0" err="1"/>
              <a:t>spectral_radius</a:t>
            </a:r>
            <a:r>
              <a:rPr lang="de-DE" dirty="0"/>
              <a:t> = 1.2 (</a:t>
            </a:r>
            <a:r>
              <a:rPr lang="de-DE" dirty="0" err="1"/>
              <a:t>default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scaled_YN</a:t>
            </a:r>
            <a:r>
              <a:rPr lang="de-DE" dirty="0">
                <a:solidFill>
                  <a:srgbClr val="FF0000"/>
                </a:solidFill>
              </a:rPr>
              <a:t>=True</a:t>
            </a:r>
          </a:p>
          <a:p>
            <a:r>
              <a:rPr lang="de-DE" dirty="0" err="1">
                <a:solidFill>
                  <a:srgbClr val="FF0000"/>
                </a:solidFill>
              </a:rPr>
              <a:t>activation</a:t>
            </a:r>
            <a:r>
              <a:rPr lang="de-DE" dirty="0">
                <a:solidFill>
                  <a:srgbClr val="FF0000"/>
                </a:solidFill>
              </a:rPr>
              <a:t>= '</a:t>
            </a:r>
            <a:r>
              <a:rPr lang="de-DE" dirty="0" err="1">
                <a:solidFill>
                  <a:srgbClr val="FF0000"/>
                </a:solidFill>
              </a:rPr>
              <a:t>sigmoid</a:t>
            </a:r>
            <a:r>
              <a:rPr lang="de-DE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E49446-0B2B-F94D-9469-DDD2C6C1B26D}"/>
              </a:ext>
            </a:extLst>
          </p:cNvPr>
          <p:cNvSpPr txBox="1"/>
          <p:nvPr/>
        </p:nvSpPr>
        <p:spPr>
          <a:xfrm>
            <a:off x="580768" y="4621427"/>
            <a:ext cx="4015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Best </a:t>
            </a:r>
            <a:r>
              <a:rPr lang="de-DE" dirty="0" err="1">
                <a:sym typeface="Wingdings" pitchFamily="2" charset="2"/>
              </a:rPr>
              <a:t>stability</a:t>
            </a:r>
            <a:r>
              <a:rPr lang="de-DE" dirty="0">
                <a:sym typeface="Wingdings" pitchFamily="2" charset="2"/>
              </a:rPr>
              <a:t>: </a:t>
            </a:r>
            <a:r>
              <a:rPr lang="de-DE" dirty="0" err="1">
                <a:sym typeface="Wingdings" pitchFamily="2" charset="2"/>
              </a:rPr>
              <a:t>Scaled</a:t>
            </a:r>
            <a:r>
              <a:rPr lang="de-DE" dirty="0">
                <a:sym typeface="Wingdings" pitchFamily="2" charset="2"/>
              </a:rPr>
              <a:t> + </a:t>
            </a:r>
            <a:r>
              <a:rPr lang="de-DE" dirty="0" err="1">
                <a:sym typeface="Wingdings" pitchFamily="2" charset="2"/>
              </a:rPr>
              <a:t>sigmoid</a:t>
            </a:r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Find fast </a:t>
            </a:r>
            <a:r>
              <a:rPr lang="de-DE" dirty="0" err="1">
                <a:sym typeface="Wingdings" pitchFamily="2" charset="2"/>
              </a:rPr>
              <a:t>converging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reservoir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states</a:t>
            </a:r>
            <a:r>
              <a:rPr lang="de-DE" dirty="0">
                <a:sym typeface="Wingdings" pitchFamily="2" charset="2"/>
              </a:rPr>
              <a:t> in a </a:t>
            </a:r>
            <a:r>
              <a:rPr lang="de-DE" dirty="0" err="1">
                <a:sym typeface="Wingdings" pitchFamily="2" charset="2"/>
              </a:rPr>
              <a:t>quite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narrow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range</a:t>
            </a:r>
            <a:r>
              <a:rPr lang="de-DE" dirty="0">
                <a:sym typeface="Wingdings" pitchFamily="2" charset="2"/>
              </a:rPr>
              <a:t> after </a:t>
            </a:r>
            <a:r>
              <a:rPr lang="de-DE" dirty="0" err="1">
                <a:sym typeface="Wingdings" pitchFamily="2" charset="2"/>
              </a:rPr>
              <a:t>only</a:t>
            </a:r>
            <a:r>
              <a:rPr lang="de-DE" dirty="0">
                <a:sym typeface="Wingdings" pitchFamily="2" charset="2"/>
              </a:rPr>
              <a:t> a </a:t>
            </a:r>
            <a:r>
              <a:rPr lang="de-DE" dirty="0" err="1">
                <a:sym typeface="Wingdings" pitchFamily="2" charset="2"/>
              </a:rPr>
              <a:t>few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steps</a:t>
            </a:r>
            <a:r>
              <a:rPr lang="de-DE" dirty="0">
                <a:sym typeface="Wingdings" pitchFamily="2" charset="2"/>
              </a:rPr>
              <a:t>.</a:t>
            </a:r>
            <a:endParaRPr lang="de-D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CEEC6E-0BB9-A540-86CD-AC636C72E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910" y="0"/>
            <a:ext cx="6095350" cy="330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6A12D3C2-3FF4-BD4B-AA61-D25CE03C6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504" y="3557590"/>
            <a:ext cx="6164728" cy="330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865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8FFFDE-119D-2145-BDA6-32343A38A7D5}"/>
              </a:ext>
            </a:extLst>
          </p:cNvPr>
          <p:cNvSpPr txBox="1"/>
          <p:nvPr/>
        </p:nvSpPr>
        <p:spPr>
          <a:xfrm>
            <a:off x="580768" y="395416"/>
            <a:ext cx="4782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Play </a:t>
            </a:r>
            <a:r>
              <a:rPr lang="de-DE" b="1" dirty="0" err="1"/>
              <a:t>with</a:t>
            </a:r>
            <a:r>
              <a:rPr lang="de-DE" b="1" dirty="0"/>
              <a:t> (hyper-)</a:t>
            </a:r>
            <a:r>
              <a:rPr lang="de-DE" b="1" dirty="0" err="1"/>
              <a:t>parameters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n_res</a:t>
            </a:r>
            <a:r>
              <a:rPr lang="de-DE" dirty="0"/>
              <a:t>=100</a:t>
            </a:r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r>
              <a:rPr lang="de-DE" dirty="0" err="1"/>
              <a:t>input_length_grid</a:t>
            </a:r>
            <a:r>
              <a:rPr lang="de-DE" dirty="0"/>
              <a:t> = [10, 50, 100]</a:t>
            </a:r>
          </a:p>
          <a:p>
            <a:endParaRPr lang="de-DE" dirty="0"/>
          </a:p>
          <a:p>
            <a:r>
              <a:rPr lang="de-DE" dirty="0" err="1">
                <a:solidFill>
                  <a:srgbClr val="00B0F0"/>
                </a:solidFill>
              </a:rPr>
              <a:t>spectral_radius</a:t>
            </a:r>
            <a:r>
              <a:rPr lang="de-DE" dirty="0">
                <a:solidFill>
                  <a:srgbClr val="00B0F0"/>
                </a:solidFill>
              </a:rPr>
              <a:t> = 1.0</a:t>
            </a:r>
          </a:p>
          <a:p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scaled_YN</a:t>
            </a:r>
            <a:r>
              <a:rPr lang="de-DE" dirty="0">
                <a:solidFill>
                  <a:srgbClr val="FF0000"/>
                </a:solidFill>
              </a:rPr>
              <a:t>=True</a:t>
            </a:r>
          </a:p>
          <a:p>
            <a:r>
              <a:rPr lang="de-DE" dirty="0" err="1">
                <a:solidFill>
                  <a:srgbClr val="FF0000"/>
                </a:solidFill>
              </a:rPr>
              <a:t>activation</a:t>
            </a:r>
            <a:r>
              <a:rPr lang="de-DE" dirty="0">
                <a:solidFill>
                  <a:srgbClr val="FF0000"/>
                </a:solidFill>
              </a:rPr>
              <a:t>= '</a:t>
            </a:r>
            <a:r>
              <a:rPr lang="de-DE" dirty="0" err="1">
                <a:solidFill>
                  <a:srgbClr val="FF0000"/>
                </a:solidFill>
              </a:rPr>
              <a:t>sigmoid</a:t>
            </a:r>
            <a:r>
              <a:rPr lang="de-DE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E49446-0B2B-F94D-9469-DDD2C6C1B26D}"/>
              </a:ext>
            </a:extLst>
          </p:cNvPr>
          <p:cNvSpPr txBox="1"/>
          <p:nvPr/>
        </p:nvSpPr>
        <p:spPr>
          <a:xfrm>
            <a:off x="580768" y="4794421"/>
            <a:ext cx="4015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dirty="0" err="1">
                <a:sym typeface="Wingdings" pitchFamily="2" charset="2"/>
              </a:rPr>
              <a:t>Lowering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spectral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radius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from</a:t>
            </a:r>
            <a:r>
              <a:rPr lang="de-DE" dirty="0">
                <a:sym typeface="Wingdings" pitchFamily="2" charset="2"/>
              </a:rPr>
              <a:t> 1.2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1.0 </a:t>
            </a:r>
            <a:r>
              <a:rPr lang="de-DE" dirty="0" err="1">
                <a:sym typeface="Wingdings" pitchFamily="2" charset="2"/>
              </a:rPr>
              <a:t>leads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even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better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convergence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behavior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with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even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smaller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range</a:t>
            </a:r>
            <a:r>
              <a:rPr lang="de-DE" dirty="0">
                <a:sym typeface="Wingdings" pitchFamily="2" charset="2"/>
              </a:rPr>
              <a:t>.</a:t>
            </a:r>
            <a:endParaRPr lang="de-DE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28F4468-551D-7D41-B662-563558380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689" y="0"/>
            <a:ext cx="6354712" cy="344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67DC1F1-7362-AD43-A217-5288DF67B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750" y="3440844"/>
            <a:ext cx="6343651" cy="343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785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8FFFDE-119D-2145-BDA6-32343A38A7D5}"/>
              </a:ext>
            </a:extLst>
          </p:cNvPr>
          <p:cNvSpPr txBox="1"/>
          <p:nvPr/>
        </p:nvSpPr>
        <p:spPr>
          <a:xfrm>
            <a:off x="580768" y="395416"/>
            <a:ext cx="4782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Play </a:t>
            </a:r>
            <a:r>
              <a:rPr lang="de-DE" b="1" dirty="0" err="1"/>
              <a:t>with</a:t>
            </a:r>
            <a:r>
              <a:rPr lang="de-DE" b="1" dirty="0"/>
              <a:t> (hyper-)</a:t>
            </a:r>
            <a:r>
              <a:rPr lang="de-DE" b="1" dirty="0" err="1"/>
              <a:t>parameters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n_res</a:t>
            </a:r>
            <a:r>
              <a:rPr lang="de-DE" dirty="0"/>
              <a:t>=100</a:t>
            </a:r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r>
              <a:rPr lang="de-DE" dirty="0" err="1"/>
              <a:t>input_length_grid</a:t>
            </a:r>
            <a:r>
              <a:rPr lang="de-DE" dirty="0"/>
              <a:t> = [10, 50, 100]</a:t>
            </a:r>
          </a:p>
          <a:p>
            <a:endParaRPr lang="de-DE" dirty="0"/>
          </a:p>
          <a:p>
            <a:r>
              <a:rPr lang="de-DE" dirty="0" err="1">
                <a:solidFill>
                  <a:srgbClr val="00B0F0"/>
                </a:solidFill>
              </a:rPr>
              <a:t>spectral_radius</a:t>
            </a:r>
            <a:r>
              <a:rPr lang="de-DE" dirty="0">
                <a:solidFill>
                  <a:srgbClr val="00B0F0"/>
                </a:solidFill>
              </a:rPr>
              <a:t> = 0.5</a:t>
            </a:r>
          </a:p>
          <a:p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scaled_YN</a:t>
            </a:r>
            <a:r>
              <a:rPr lang="de-DE" dirty="0">
                <a:solidFill>
                  <a:srgbClr val="FF0000"/>
                </a:solidFill>
              </a:rPr>
              <a:t>=True</a:t>
            </a:r>
          </a:p>
          <a:p>
            <a:r>
              <a:rPr lang="de-DE" dirty="0" err="1">
                <a:solidFill>
                  <a:srgbClr val="FF0000"/>
                </a:solidFill>
              </a:rPr>
              <a:t>activation</a:t>
            </a:r>
            <a:r>
              <a:rPr lang="de-DE" dirty="0">
                <a:solidFill>
                  <a:srgbClr val="FF0000"/>
                </a:solidFill>
              </a:rPr>
              <a:t>= '</a:t>
            </a:r>
            <a:r>
              <a:rPr lang="de-DE" dirty="0" err="1">
                <a:solidFill>
                  <a:srgbClr val="FF0000"/>
                </a:solidFill>
              </a:rPr>
              <a:t>sigmoid</a:t>
            </a:r>
            <a:r>
              <a:rPr lang="de-DE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E49446-0B2B-F94D-9469-DDD2C6C1B26D}"/>
              </a:ext>
            </a:extLst>
          </p:cNvPr>
          <p:cNvSpPr txBox="1"/>
          <p:nvPr/>
        </p:nvSpPr>
        <p:spPr>
          <a:xfrm>
            <a:off x="580768" y="4748470"/>
            <a:ext cx="4015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Further </a:t>
            </a:r>
            <a:r>
              <a:rPr lang="de-DE" dirty="0" err="1">
                <a:sym typeface="Wingdings" pitchFamily="2" charset="2"/>
              </a:rPr>
              <a:t>lowering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spectral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radius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from</a:t>
            </a:r>
            <a:r>
              <a:rPr lang="de-DE" dirty="0">
                <a:sym typeface="Wingdings" pitchFamily="2" charset="2"/>
              </a:rPr>
              <a:t> 1.0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0.5 </a:t>
            </a:r>
            <a:r>
              <a:rPr lang="de-DE" dirty="0" err="1">
                <a:sym typeface="Wingdings" pitchFamily="2" charset="2"/>
              </a:rPr>
              <a:t>leads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more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noise</a:t>
            </a:r>
            <a:r>
              <a:rPr lang="de-DE" dirty="0">
                <a:sym typeface="Wingdings" pitchFamily="2" charset="2"/>
              </a:rPr>
              <a:t>.</a:t>
            </a:r>
            <a:endParaRPr lang="de-DE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C301D45-61FE-A54A-8FB8-09AA8F201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832" y="12680"/>
            <a:ext cx="6351373" cy="343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8580C73-6C71-7940-A429-92802318F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834" y="3599682"/>
            <a:ext cx="6423665" cy="343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88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8FFFDE-119D-2145-BDA6-32343A38A7D5}"/>
              </a:ext>
            </a:extLst>
          </p:cNvPr>
          <p:cNvSpPr txBox="1"/>
          <p:nvPr/>
        </p:nvSpPr>
        <p:spPr>
          <a:xfrm>
            <a:off x="580768" y="427128"/>
            <a:ext cx="4782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Play </a:t>
            </a:r>
            <a:r>
              <a:rPr lang="de-DE" b="1" dirty="0" err="1"/>
              <a:t>with</a:t>
            </a:r>
            <a:r>
              <a:rPr lang="de-DE" b="1" dirty="0"/>
              <a:t> (hyper-)</a:t>
            </a:r>
            <a:r>
              <a:rPr lang="de-DE" b="1" dirty="0" err="1"/>
              <a:t>parameters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n_res</a:t>
            </a:r>
            <a:r>
              <a:rPr lang="de-DE" dirty="0"/>
              <a:t>=100</a:t>
            </a:r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r>
              <a:rPr lang="de-DE" dirty="0" err="1"/>
              <a:t>input_length_grid</a:t>
            </a:r>
            <a:r>
              <a:rPr lang="de-DE" dirty="0"/>
              <a:t> = [10, 50, 100]</a:t>
            </a:r>
          </a:p>
          <a:p>
            <a:endParaRPr lang="de-DE" dirty="0"/>
          </a:p>
          <a:p>
            <a:r>
              <a:rPr lang="de-DE" dirty="0" err="1">
                <a:solidFill>
                  <a:srgbClr val="00B0F0"/>
                </a:solidFill>
              </a:rPr>
              <a:t>spectral_radius</a:t>
            </a:r>
            <a:r>
              <a:rPr lang="de-DE" dirty="0">
                <a:solidFill>
                  <a:srgbClr val="00B0F0"/>
                </a:solidFill>
              </a:rPr>
              <a:t> = 2.0</a:t>
            </a:r>
          </a:p>
          <a:p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scaled_YN</a:t>
            </a:r>
            <a:r>
              <a:rPr lang="de-DE" dirty="0">
                <a:solidFill>
                  <a:srgbClr val="FF0000"/>
                </a:solidFill>
              </a:rPr>
              <a:t>=True</a:t>
            </a:r>
          </a:p>
          <a:p>
            <a:r>
              <a:rPr lang="de-DE" dirty="0" err="1">
                <a:solidFill>
                  <a:srgbClr val="FF0000"/>
                </a:solidFill>
              </a:rPr>
              <a:t>activation</a:t>
            </a:r>
            <a:r>
              <a:rPr lang="de-DE" dirty="0">
                <a:solidFill>
                  <a:srgbClr val="FF0000"/>
                </a:solidFill>
              </a:rPr>
              <a:t>= '</a:t>
            </a:r>
            <a:r>
              <a:rPr lang="de-DE" dirty="0" err="1">
                <a:solidFill>
                  <a:srgbClr val="FF0000"/>
                </a:solidFill>
              </a:rPr>
              <a:t>sigmoid</a:t>
            </a:r>
            <a:r>
              <a:rPr lang="de-DE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E49446-0B2B-F94D-9469-DDD2C6C1B26D}"/>
              </a:ext>
            </a:extLst>
          </p:cNvPr>
          <p:cNvSpPr txBox="1"/>
          <p:nvPr/>
        </p:nvSpPr>
        <p:spPr>
          <a:xfrm>
            <a:off x="580768" y="4704392"/>
            <a:ext cx="4015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dirty="0" err="1">
                <a:sym typeface="Wingdings" pitchFamily="2" charset="2"/>
              </a:rPr>
              <a:t>Going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into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the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opposite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direction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and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try</a:t>
            </a:r>
            <a:r>
              <a:rPr lang="de-DE" dirty="0">
                <a:sym typeface="Wingdings" pitchFamily="2" charset="2"/>
              </a:rPr>
              <a:t> larger </a:t>
            </a:r>
            <a:r>
              <a:rPr lang="de-DE" dirty="0" err="1">
                <a:sym typeface="Wingdings" pitchFamily="2" charset="2"/>
              </a:rPr>
              <a:t>spectral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radius</a:t>
            </a:r>
            <a:r>
              <a:rPr lang="de-DE" dirty="0">
                <a:sym typeface="Wingdings" pitchFamily="2" charset="2"/>
              </a:rPr>
              <a:t>: Reservoir </a:t>
            </a:r>
            <a:r>
              <a:rPr lang="de-DE" dirty="0" err="1">
                <a:sym typeface="Wingdings" pitchFamily="2" charset="2"/>
              </a:rPr>
              <a:t>states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show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very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good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and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stable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convergence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narrow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range</a:t>
            </a:r>
            <a:r>
              <a:rPr lang="de-DE" dirty="0">
                <a:sym typeface="Wingdings" pitchFamily="2" charset="2"/>
              </a:rPr>
              <a:t>.</a:t>
            </a:r>
            <a:endParaRPr lang="de-DE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C4F4673-E529-E742-A196-4098CD2C1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388" y="0"/>
            <a:ext cx="6207726" cy="336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99CE078-E16B-7F47-B48A-5E7601E4D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816" y="3463628"/>
            <a:ext cx="6207726" cy="339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48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8FFFDE-119D-2145-BDA6-32343A38A7D5}"/>
              </a:ext>
            </a:extLst>
          </p:cNvPr>
          <p:cNvSpPr txBox="1"/>
          <p:nvPr/>
        </p:nvSpPr>
        <p:spPr>
          <a:xfrm>
            <a:off x="580768" y="427128"/>
            <a:ext cx="4782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Play </a:t>
            </a:r>
            <a:r>
              <a:rPr lang="de-DE" b="1" dirty="0" err="1"/>
              <a:t>with</a:t>
            </a:r>
            <a:r>
              <a:rPr lang="de-DE" b="1" dirty="0"/>
              <a:t> (hyper-)</a:t>
            </a:r>
            <a:r>
              <a:rPr lang="de-DE" b="1" dirty="0" err="1"/>
              <a:t>parameters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n_res</a:t>
            </a:r>
            <a:r>
              <a:rPr lang="de-DE" dirty="0"/>
              <a:t>=100</a:t>
            </a:r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r>
              <a:rPr lang="de-DE" dirty="0" err="1"/>
              <a:t>input_length_grid</a:t>
            </a:r>
            <a:r>
              <a:rPr lang="de-DE" dirty="0"/>
              <a:t> = [10, 50, 100]</a:t>
            </a:r>
          </a:p>
          <a:p>
            <a:endParaRPr lang="de-DE" dirty="0"/>
          </a:p>
          <a:p>
            <a:r>
              <a:rPr lang="de-DE" dirty="0" err="1">
                <a:solidFill>
                  <a:srgbClr val="00B0F0"/>
                </a:solidFill>
              </a:rPr>
              <a:t>spectral_radius</a:t>
            </a:r>
            <a:r>
              <a:rPr lang="de-DE" dirty="0">
                <a:solidFill>
                  <a:srgbClr val="00B0F0"/>
                </a:solidFill>
              </a:rPr>
              <a:t> = 5.0</a:t>
            </a:r>
          </a:p>
          <a:p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scaled_YN</a:t>
            </a:r>
            <a:r>
              <a:rPr lang="de-DE" dirty="0">
                <a:solidFill>
                  <a:srgbClr val="FF0000"/>
                </a:solidFill>
              </a:rPr>
              <a:t>=True</a:t>
            </a:r>
          </a:p>
          <a:p>
            <a:r>
              <a:rPr lang="de-DE" dirty="0" err="1">
                <a:solidFill>
                  <a:srgbClr val="FF0000"/>
                </a:solidFill>
              </a:rPr>
              <a:t>activation</a:t>
            </a:r>
            <a:r>
              <a:rPr lang="de-DE" dirty="0">
                <a:solidFill>
                  <a:srgbClr val="FF0000"/>
                </a:solidFill>
              </a:rPr>
              <a:t>= '</a:t>
            </a:r>
            <a:r>
              <a:rPr lang="de-DE" dirty="0" err="1">
                <a:solidFill>
                  <a:srgbClr val="FF0000"/>
                </a:solidFill>
              </a:rPr>
              <a:t>sigmoid</a:t>
            </a:r>
            <a:r>
              <a:rPr lang="de-DE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E49446-0B2B-F94D-9469-DDD2C6C1B26D}"/>
              </a:ext>
            </a:extLst>
          </p:cNvPr>
          <p:cNvSpPr txBox="1"/>
          <p:nvPr/>
        </p:nvSpPr>
        <p:spPr>
          <a:xfrm>
            <a:off x="580768" y="4704392"/>
            <a:ext cx="4015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Even larger </a:t>
            </a:r>
            <a:r>
              <a:rPr lang="de-DE" dirty="0" err="1">
                <a:sym typeface="Wingdings" pitchFamily="2" charset="2"/>
              </a:rPr>
              <a:t>spectral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radius</a:t>
            </a:r>
            <a:r>
              <a:rPr lang="de-DE" dirty="0">
                <a:sym typeface="Wingdings" pitchFamily="2" charset="2"/>
              </a:rPr>
              <a:t> still </a:t>
            </a:r>
            <a:r>
              <a:rPr lang="de-DE" dirty="0" err="1">
                <a:sym typeface="Wingdings" pitchFamily="2" charset="2"/>
              </a:rPr>
              <a:t>leads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converging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states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however</a:t>
            </a:r>
            <a:r>
              <a:rPr lang="de-DE" dirty="0">
                <a:sym typeface="Wingdings" pitchFamily="2" charset="2"/>
              </a:rPr>
              <a:t>, initial </a:t>
            </a:r>
            <a:r>
              <a:rPr lang="de-DE" dirty="0" err="1">
                <a:sym typeface="Wingdings" pitchFamily="2" charset="2"/>
              </a:rPr>
              <a:t>timesteps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show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damped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oscillation</a:t>
            </a:r>
            <a:r>
              <a:rPr lang="de-DE" dirty="0">
                <a:sym typeface="Wingdings" pitchFamily="2" charset="2"/>
              </a:rPr>
              <a:t>.</a:t>
            </a:r>
            <a:endParaRPr lang="de-DE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F8794F9-63D3-6E41-A4C6-02E39ADE8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893" y="120182"/>
            <a:ext cx="6051262" cy="330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4064E105-E26E-4B46-A016-43EA28361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891" y="3542404"/>
            <a:ext cx="6051263" cy="32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78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8FFFDE-119D-2145-BDA6-32343A38A7D5}"/>
              </a:ext>
            </a:extLst>
          </p:cNvPr>
          <p:cNvSpPr txBox="1"/>
          <p:nvPr/>
        </p:nvSpPr>
        <p:spPr>
          <a:xfrm>
            <a:off x="580768" y="427128"/>
            <a:ext cx="4782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Play </a:t>
            </a:r>
            <a:r>
              <a:rPr lang="de-DE" b="1" dirty="0" err="1"/>
              <a:t>with</a:t>
            </a:r>
            <a:r>
              <a:rPr lang="de-DE" b="1" dirty="0"/>
              <a:t> (hyper-)</a:t>
            </a:r>
            <a:r>
              <a:rPr lang="de-DE" b="1" dirty="0" err="1"/>
              <a:t>parameters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n_res</a:t>
            </a:r>
            <a:r>
              <a:rPr lang="de-DE" dirty="0"/>
              <a:t>=100</a:t>
            </a:r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r>
              <a:rPr lang="de-DE" dirty="0" err="1"/>
              <a:t>input_length_grid</a:t>
            </a:r>
            <a:r>
              <a:rPr lang="de-DE" dirty="0"/>
              <a:t> = [10, 50, 100]</a:t>
            </a:r>
          </a:p>
          <a:p>
            <a:endParaRPr lang="de-DE" dirty="0"/>
          </a:p>
          <a:p>
            <a:r>
              <a:rPr lang="de-DE" dirty="0" err="1">
                <a:solidFill>
                  <a:srgbClr val="00B0F0"/>
                </a:solidFill>
              </a:rPr>
              <a:t>spectral_radius</a:t>
            </a:r>
            <a:r>
              <a:rPr lang="de-DE" dirty="0">
                <a:solidFill>
                  <a:srgbClr val="00B0F0"/>
                </a:solidFill>
              </a:rPr>
              <a:t> = 10.0</a:t>
            </a:r>
          </a:p>
          <a:p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scaled_YN</a:t>
            </a:r>
            <a:r>
              <a:rPr lang="de-DE" dirty="0">
                <a:solidFill>
                  <a:srgbClr val="FF0000"/>
                </a:solidFill>
              </a:rPr>
              <a:t>=True</a:t>
            </a:r>
          </a:p>
          <a:p>
            <a:r>
              <a:rPr lang="de-DE" dirty="0" err="1">
                <a:solidFill>
                  <a:srgbClr val="FF0000"/>
                </a:solidFill>
              </a:rPr>
              <a:t>activation</a:t>
            </a:r>
            <a:r>
              <a:rPr lang="de-DE" dirty="0">
                <a:solidFill>
                  <a:srgbClr val="FF0000"/>
                </a:solidFill>
              </a:rPr>
              <a:t>= '</a:t>
            </a:r>
            <a:r>
              <a:rPr lang="de-DE" dirty="0" err="1">
                <a:solidFill>
                  <a:srgbClr val="FF0000"/>
                </a:solidFill>
              </a:rPr>
              <a:t>sigmoid</a:t>
            </a:r>
            <a:r>
              <a:rPr lang="de-DE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E49446-0B2B-F94D-9469-DDD2C6C1B26D}"/>
              </a:ext>
            </a:extLst>
          </p:cNvPr>
          <p:cNvSpPr txBox="1"/>
          <p:nvPr/>
        </p:nvSpPr>
        <p:spPr>
          <a:xfrm>
            <a:off x="580768" y="4704392"/>
            <a:ext cx="4015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dirty="0" err="1">
                <a:sym typeface="Wingdings" pitchFamily="2" charset="2"/>
              </a:rPr>
              <a:t>Choosing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spectral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radius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too</a:t>
            </a:r>
            <a:r>
              <a:rPr lang="de-DE" dirty="0">
                <a:sym typeface="Wingdings" pitchFamily="2" charset="2"/>
              </a:rPr>
              <a:t> high </a:t>
            </a:r>
            <a:r>
              <a:rPr lang="de-DE" dirty="0" err="1">
                <a:sym typeface="Wingdings" pitchFamily="2" charset="2"/>
              </a:rPr>
              <a:t>destroys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convergence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as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expected</a:t>
            </a:r>
            <a:r>
              <a:rPr lang="de-DE" dirty="0">
                <a:sym typeface="Wingdings" pitchFamily="2" charset="2"/>
              </a:rPr>
              <a:t>. </a:t>
            </a:r>
            <a:endParaRPr lang="de-DE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3256860-A3BB-1345-AEA0-BD025CC8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469" y="0"/>
            <a:ext cx="6186101" cy="338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B677E9AA-8D54-D740-8B18-DD5A1348D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163" y="3475453"/>
            <a:ext cx="6084407" cy="332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783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A6F88767-EB72-E744-998A-F7A6EC6D44FE}"/>
              </a:ext>
            </a:extLst>
          </p:cNvPr>
          <p:cNvSpPr txBox="1"/>
          <p:nvPr/>
        </p:nvSpPr>
        <p:spPr>
          <a:xfrm>
            <a:off x="0" y="431733"/>
            <a:ext cx="47820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Repeat </a:t>
            </a:r>
            <a:r>
              <a:rPr lang="de-DE" b="1" dirty="0" err="1"/>
              <a:t>gridsearch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optimized</a:t>
            </a:r>
            <a:endParaRPr lang="de-DE" b="1" dirty="0"/>
          </a:p>
          <a:p>
            <a:r>
              <a:rPr lang="de-DE" b="1" dirty="0" err="1"/>
              <a:t>scaling</a:t>
            </a:r>
            <a:r>
              <a:rPr lang="de-DE" b="1" dirty="0"/>
              <a:t>, </a:t>
            </a:r>
            <a:r>
              <a:rPr lang="de-DE" b="1" dirty="0" err="1"/>
              <a:t>activation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</a:t>
            </a:r>
          </a:p>
          <a:p>
            <a:r>
              <a:rPr lang="de-DE" b="1" dirty="0" err="1"/>
              <a:t>spectral</a:t>
            </a:r>
            <a:r>
              <a:rPr lang="de-DE" b="1" dirty="0"/>
              <a:t> </a:t>
            </a:r>
            <a:r>
              <a:rPr lang="de-DE" b="1" dirty="0" err="1"/>
              <a:t>radius</a:t>
            </a:r>
            <a:endParaRPr lang="de-DE" b="1" dirty="0"/>
          </a:p>
          <a:p>
            <a:endParaRPr lang="de-DE" dirty="0"/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r>
              <a:rPr lang="de-DE" dirty="0" err="1">
                <a:solidFill>
                  <a:srgbClr val="FF0000"/>
                </a:solidFill>
              </a:rPr>
              <a:t>spectral_radius</a:t>
            </a:r>
            <a:r>
              <a:rPr lang="de-DE" dirty="0">
                <a:solidFill>
                  <a:srgbClr val="FF0000"/>
                </a:solidFill>
              </a:rPr>
              <a:t> = 1.2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endParaRPr lang="de-DE" dirty="0">
              <a:solidFill>
                <a:srgbClr val="FF0000"/>
              </a:solidFill>
            </a:endParaRPr>
          </a:p>
          <a:p>
            <a:r>
              <a:rPr lang="de-DE" dirty="0" err="1">
                <a:solidFill>
                  <a:srgbClr val="FF0000"/>
                </a:solidFill>
              </a:rPr>
              <a:t>activation</a:t>
            </a:r>
            <a:r>
              <a:rPr lang="de-DE" dirty="0">
                <a:solidFill>
                  <a:srgbClr val="FF0000"/>
                </a:solidFill>
              </a:rPr>
              <a:t>=</a:t>
            </a:r>
            <a:r>
              <a:rPr lang="de-DE" dirty="0" err="1">
                <a:solidFill>
                  <a:srgbClr val="FF0000"/>
                </a:solidFill>
              </a:rPr>
              <a:t>sigmoid</a:t>
            </a:r>
            <a:r>
              <a:rPr lang="de-DE" dirty="0">
                <a:solidFill>
                  <a:srgbClr val="FF0000"/>
                </a:solidFill>
              </a:rPr>
              <a:t>‘</a:t>
            </a:r>
          </a:p>
          <a:p>
            <a:r>
              <a:rPr lang="de-DE" dirty="0" err="1">
                <a:solidFill>
                  <a:srgbClr val="FF0000"/>
                </a:solidFill>
              </a:rPr>
              <a:t>scaled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inputs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E304E4B-402D-154D-9E03-60594AD1B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52322"/>
            <a:ext cx="72390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F3DD1163-9637-F543-8528-C39A7E1B2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3714921"/>
            <a:ext cx="68834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04039D7-490F-9043-85CD-11D30D542290}"/>
              </a:ext>
            </a:extLst>
          </p:cNvPr>
          <p:cNvSpPr txBox="1"/>
          <p:nvPr/>
        </p:nvSpPr>
        <p:spPr>
          <a:xfrm>
            <a:off x="8773297" y="4717241"/>
            <a:ext cx="3418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itchFamily="2" charset="2"/>
              </a:rPr>
              <a:t> Find 200 </a:t>
            </a:r>
            <a:r>
              <a:rPr lang="de-DE" dirty="0" err="1">
                <a:sym typeface="Wingdings" pitchFamily="2" charset="2"/>
              </a:rPr>
              <a:t>reservoir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units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with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input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length</a:t>
            </a:r>
            <a:r>
              <a:rPr lang="de-DE" dirty="0">
                <a:sym typeface="Wingdings" pitchFamily="2" charset="2"/>
              </a:rPr>
              <a:t> 10 </a:t>
            </a:r>
            <a:r>
              <a:rPr lang="de-DE" dirty="0" err="1">
                <a:sym typeface="Wingdings" pitchFamily="2" charset="2"/>
              </a:rPr>
              <a:t>steps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optimum</a:t>
            </a:r>
            <a:r>
              <a:rPr lang="de-DE" dirty="0">
                <a:sym typeface="Wingdings" pitchFamily="2" charset="2"/>
              </a:rPr>
              <a:t>, in </a:t>
            </a:r>
            <a:r>
              <a:rPr lang="de-DE" dirty="0" err="1">
                <a:sym typeface="Wingdings" pitchFamily="2" charset="2"/>
              </a:rPr>
              <a:t>terms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accuracy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taking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mae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into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account</a:t>
            </a:r>
            <a:r>
              <a:rPr lang="de-DE" dirty="0">
                <a:sym typeface="Wingdings" pitchFamily="2" charset="2"/>
              </a:rPr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31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) Echo State Network consists of three layers: input layer,... | Download  Scientific Diagram">
            <a:extLst>
              <a:ext uri="{FF2B5EF4-FFF2-40B4-BE49-F238E27FC236}">
                <a16:creationId xmlns:a16="http://schemas.microsoft.com/office/drawing/2014/main" id="{474792AF-B830-7249-BEBF-6E7C84A6F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122" y="362533"/>
            <a:ext cx="7052873" cy="613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1C141A7-CACB-134A-BF2F-AC50797F7B39}"/>
              </a:ext>
            </a:extLst>
          </p:cNvPr>
          <p:cNvSpPr/>
          <p:nvPr/>
        </p:nvSpPr>
        <p:spPr>
          <a:xfrm>
            <a:off x="2200760" y="4417017"/>
            <a:ext cx="8927024" cy="22937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27020A1-EFB6-B845-8E7E-D160437F6283}"/>
              </a:ext>
            </a:extLst>
          </p:cNvPr>
          <p:cNvSpPr txBox="1"/>
          <p:nvPr/>
        </p:nvSpPr>
        <p:spPr>
          <a:xfrm>
            <a:off x="154983" y="139485"/>
            <a:ext cx="269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</a:t>
            </a:r>
            <a:r>
              <a:rPr lang="de-DE" sz="2400" b="1" dirty="0" err="1"/>
              <a:t>setup</a:t>
            </a:r>
            <a:endParaRPr lang="de-DE" sz="2400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0F236B-6F7C-0B48-8D2E-E2EC066BCC32}"/>
              </a:ext>
            </a:extLst>
          </p:cNvPr>
          <p:cNvSpPr txBox="1"/>
          <p:nvPr/>
        </p:nvSpPr>
        <p:spPr>
          <a:xfrm>
            <a:off x="2200761" y="4928461"/>
            <a:ext cx="3669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b="1" dirty="0" err="1"/>
              <a:t>One</a:t>
            </a:r>
            <a:r>
              <a:rPr lang="de-DE" b="1" dirty="0"/>
              <a:t> </a:t>
            </a:r>
            <a:r>
              <a:rPr lang="de-DE" b="1" dirty="0" err="1"/>
              <a:t>input</a:t>
            </a:r>
            <a:r>
              <a:rPr lang="de-DE" b="1" dirty="0"/>
              <a:t> </a:t>
            </a:r>
            <a:r>
              <a:rPr lang="de-DE" dirty="0" err="1"/>
              <a:t>unit</a:t>
            </a:r>
            <a:r>
              <a:rPr lang="de-DE" dirty="0"/>
              <a:t>, </a:t>
            </a:r>
            <a:r>
              <a:rPr lang="de-DE" b="1" dirty="0" err="1"/>
              <a:t>one</a:t>
            </a:r>
            <a:r>
              <a:rPr lang="de-DE" b="1" dirty="0"/>
              <a:t> </a:t>
            </a:r>
            <a:r>
              <a:rPr lang="de-DE" b="1" dirty="0" err="1"/>
              <a:t>output</a:t>
            </a:r>
            <a:r>
              <a:rPr lang="de-DE" b="1" dirty="0"/>
              <a:t> </a:t>
            </a:r>
            <a:r>
              <a:rPr lang="de-DE" dirty="0" err="1"/>
              <a:t>unit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fully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b="1" dirty="0" err="1"/>
              <a:t>n_res</a:t>
            </a:r>
            <a:r>
              <a:rPr lang="de-DE" b="1" dirty="0"/>
              <a:t> </a:t>
            </a:r>
            <a:r>
              <a:rPr lang="de-DE" dirty="0" err="1"/>
              <a:t>reservoir</a:t>
            </a:r>
            <a:r>
              <a:rPr lang="de-DE" dirty="0"/>
              <a:t> </a:t>
            </a:r>
            <a:r>
              <a:rPr lang="de-DE" dirty="0" err="1"/>
              <a:t>units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09867AE-6F1C-D349-98CC-5A2BF0B9EC13}"/>
              </a:ext>
            </a:extLst>
          </p:cNvPr>
          <p:cNvSpPr txBox="1"/>
          <p:nvPr/>
        </p:nvSpPr>
        <p:spPr>
          <a:xfrm>
            <a:off x="6321344" y="4928461"/>
            <a:ext cx="5607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Input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b="1" dirty="0" err="1"/>
              <a:t>W_in</a:t>
            </a:r>
            <a:r>
              <a:rPr lang="de-DE" dirty="0"/>
              <a:t>: (</a:t>
            </a:r>
            <a:r>
              <a:rPr lang="de-DE" dirty="0" err="1"/>
              <a:t>n_res</a:t>
            </a:r>
            <a:r>
              <a:rPr lang="de-DE" dirty="0"/>
              <a:t> </a:t>
            </a:r>
            <a:r>
              <a:rPr lang="de-DE" b="1" dirty="0"/>
              <a:t>x</a:t>
            </a:r>
            <a:r>
              <a:rPr lang="de-DE" dirty="0"/>
              <a:t> 1)</a:t>
            </a:r>
          </a:p>
          <a:p>
            <a:pPr marL="285750" indent="-285750">
              <a:buFontTx/>
              <a:buChar char="-"/>
            </a:pPr>
            <a:r>
              <a:rPr lang="de-DE" dirty="0"/>
              <a:t>Output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b="1" dirty="0" err="1"/>
              <a:t>W_out</a:t>
            </a:r>
            <a:r>
              <a:rPr lang="de-DE" dirty="0"/>
              <a:t>: (1 </a:t>
            </a:r>
            <a:r>
              <a:rPr lang="de-DE" b="1" dirty="0"/>
              <a:t>x</a:t>
            </a:r>
            <a:r>
              <a:rPr lang="de-DE" dirty="0"/>
              <a:t> </a:t>
            </a:r>
            <a:r>
              <a:rPr lang="de-DE" dirty="0" err="1"/>
              <a:t>n_res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/>
              <a:t>Reservoir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b="1" dirty="0" err="1"/>
              <a:t>W_res</a:t>
            </a:r>
            <a:r>
              <a:rPr lang="de-DE" dirty="0"/>
              <a:t>: (</a:t>
            </a:r>
            <a:r>
              <a:rPr lang="de-DE" dirty="0" err="1"/>
              <a:t>n_res</a:t>
            </a:r>
            <a:r>
              <a:rPr lang="de-DE" dirty="0"/>
              <a:t> </a:t>
            </a:r>
            <a:r>
              <a:rPr lang="de-DE" b="1" dirty="0"/>
              <a:t>x</a:t>
            </a:r>
            <a:r>
              <a:rPr lang="de-DE" dirty="0"/>
              <a:t> </a:t>
            </a:r>
            <a:r>
              <a:rPr lang="de-DE" dirty="0" err="1"/>
              <a:t>n_res</a:t>
            </a:r>
            <a:r>
              <a:rPr lang="de-DE" dirty="0"/>
              <a:t>)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sparse</a:t>
            </a:r>
            <a:r>
              <a:rPr lang="de-DE" dirty="0">
                <a:sym typeface="Wingdings" pitchFamily="2" charset="2"/>
              </a:rPr>
              <a:t>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1448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8FFFDE-119D-2145-BDA6-32343A38A7D5}"/>
              </a:ext>
            </a:extLst>
          </p:cNvPr>
          <p:cNvSpPr txBox="1"/>
          <p:nvPr/>
        </p:nvSpPr>
        <p:spPr>
          <a:xfrm>
            <a:off x="580768" y="427128"/>
            <a:ext cx="47820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Set „</a:t>
            </a:r>
            <a:r>
              <a:rPr lang="de-DE" b="1" dirty="0" err="1"/>
              <a:t>more-or-less</a:t>
            </a:r>
            <a:r>
              <a:rPr lang="de-DE" b="1" dirty="0"/>
              <a:t>“ </a:t>
            </a:r>
            <a:r>
              <a:rPr lang="de-DE" b="1" dirty="0" err="1"/>
              <a:t>optimum</a:t>
            </a:r>
            <a:r>
              <a:rPr lang="de-DE" b="1" dirty="0"/>
              <a:t> </a:t>
            </a:r>
            <a:r>
              <a:rPr lang="de-DE" b="1" dirty="0" err="1"/>
              <a:t>parameters</a:t>
            </a:r>
            <a:endParaRPr lang="de-DE" b="1" dirty="0"/>
          </a:p>
          <a:p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play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SPARSITY:</a:t>
            </a:r>
          </a:p>
          <a:p>
            <a:endParaRPr lang="de-DE" dirty="0"/>
          </a:p>
          <a:p>
            <a:r>
              <a:rPr lang="de-DE" dirty="0" err="1"/>
              <a:t>input_length</a:t>
            </a:r>
            <a:r>
              <a:rPr lang="de-DE" dirty="0"/>
              <a:t> = 10</a:t>
            </a:r>
          </a:p>
          <a:p>
            <a:r>
              <a:rPr lang="de-DE" dirty="0" err="1"/>
              <a:t>n_res</a:t>
            </a:r>
            <a:r>
              <a:rPr lang="de-DE" dirty="0"/>
              <a:t>=200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endParaRPr lang="de-DE" dirty="0"/>
          </a:p>
          <a:p>
            <a:r>
              <a:rPr lang="de-DE" dirty="0" err="1"/>
              <a:t>spectral_radius</a:t>
            </a:r>
            <a:r>
              <a:rPr lang="de-DE" dirty="0"/>
              <a:t> = 1.2</a:t>
            </a:r>
          </a:p>
          <a:p>
            <a:r>
              <a:rPr lang="de-DE" dirty="0" err="1"/>
              <a:t>scaled_YN</a:t>
            </a:r>
            <a:r>
              <a:rPr lang="de-DE" dirty="0"/>
              <a:t>=True</a:t>
            </a:r>
          </a:p>
          <a:p>
            <a:r>
              <a:rPr lang="de-DE" dirty="0" err="1"/>
              <a:t>activation</a:t>
            </a:r>
            <a:r>
              <a:rPr lang="de-DE" dirty="0"/>
              <a:t>= '</a:t>
            </a:r>
            <a:r>
              <a:rPr lang="de-DE" dirty="0" err="1"/>
              <a:t>sigmoid</a:t>
            </a:r>
            <a:r>
              <a:rPr lang="de-DE" dirty="0"/>
              <a:t>'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E49446-0B2B-F94D-9469-DDD2C6C1B26D}"/>
              </a:ext>
            </a:extLst>
          </p:cNvPr>
          <p:cNvSpPr txBox="1"/>
          <p:nvPr/>
        </p:nvSpPr>
        <p:spPr>
          <a:xfrm>
            <a:off x="580768" y="4704392"/>
            <a:ext cx="4015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dirty="0" err="1">
                <a:solidFill>
                  <a:srgbClr val="FF0000"/>
                </a:solidFill>
                <a:sym typeface="Wingdings" pitchFamily="2" charset="2"/>
              </a:rPr>
              <a:t>Sparsity</a:t>
            </a:r>
            <a:r>
              <a:rPr lang="de-DE" dirty="0">
                <a:solidFill>
                  <a:srgbClr val="FF0000"/>
                </a:solidFill>
                <a:sym typeface="Wingdings" pitchFamily="2" charset="2"/>
              </a:rPr>
              <a:t> 0.5 </a:t>
            </a:r>
            <a:r>
              <a:rPr lang="de-DE" dirty="0" err="1">
                <a:sym typeface="Wingdings" pitchFamily="2" charset="2"/>
              </a:rPr>
              <a:t>shows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best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accuracy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and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mae</a:t>
            </a:r>
            <a:r>
              <a:rPr lang="de-DE" dirty="0">
                <a:sym typeface="Wingdings" pitchFamily="2" charset="2"/>
              </a:rPr>
              <a:t>, but still </a:t>
            </a:r>
            <a:r>
              <a:rPr lang="de-DE" dirty="0" err="1">
                <a:sym typeface="Wingdings" pitchFamily="2" charset="2"/>
              </a:rPr>
              <a:t>lousy</a:t>
            </a:r>
            <a:r>
              <a:rPr lang="de-DE" dirty="0">
                <a:sym typeface="Wingdings" pitchFamily="2" charset="2"/>
              </a:rPr>
              <a:t> (</a:t>
            </a:r>
            <a:r>
              <a:rPr lang="de-DE" dirty="0" err="1">
                <a:sym typeface="Wingdings" pitchFamily="2" charset="2"/>
              </a:rPr>
              <a:t>acc</a:t>
            </a:r>
            <a:r>
              <a:rPr lang="de-DE" dirty="0">
                <a:sym typeface="Wingdings" pitchFamily="2" charset="2"/>
              </a:rPr>
              <a:t> = 53%). </a:t>
            </a:r>
            <a:r>
              <a:rPr lang="de-DE" dirty="0" err="1">
                <a:sym typeface="Wingdings" pitchFamily="2" charset="2"/>
              </a:rPr>
              <a:t>Convergence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is</a:t>
            </a:r>
            <a:r>
              <a:rPr lang="de-DE" dirty="0">
                <a:sym typeface="Wingdings" pitchFamily="2" charset="2"/>
              </a:rPr>
              <a:t> not </a:t>
            </a:r>
            <a:r>
              <a:rPr lang="de-DE" dirty="0" err="1">
                <a:sym typeface="Wingdings" pitchFamily="2" charset="2"/>
              </a:rPr>
              <a:t>affected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significantly</a:t>
            </a:r>
            <a:r>
              <a:rPr lang="de-DE" dirty="0">
                <a:sym typeface="Wingdings" pitchFamily="2" charset="2"/>
              </a:rPr>
              <a:t>.</a:t>
            </a:r>
            <a:endParaRPr lang="de-DE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5972A9F2-CB5A-4341-9883-218D3E90D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790" y="0"/>
            <a:ext cx="6183552" cy="334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7EB72648-48DE-2444-A52E-534D08AD8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789" y="3522512"/>
            <a:ext cx="6183552" cy="334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86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) Echo State Network consists of three layers: input layer,... | Download  Scientific Diagram">
            <a:extLst>
              <a:ext uri="{FF2B5EF4-FFF2-40B4-BE49-F238E27FC236}">
                <a16:creationId xmlns:a16="http://schemas.microsoft.com/office/drawing/2014/main" id="{474792AF-B830-7249-BEBF-6E7C84A6F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122" y="362533"/>
            <a:ext cx="7052873" cy="613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1C141A7-CACB-134A-BF2F-AC50797F7B39}"/>
              </a:ext>
            </a:extLst>
          </p:cNvPr>
          <p:cNvSpPr/>
          <p:nvPr/>
        </p:nvSpPr>
        <p:spPr>
          <a:xfrm>
            <a:off x="2200760" y="4417017"/>
            <a:ext cx="8927024" cy="22937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27020A1-EFB6-B845-8E7E-D160437F6283}"/>
              </a:ext>
            </a:extLst>
          </p:cNvPr>
          <p:cNvSpPr txBox="1"/>
          <p:nvPr/>
        </p:nvSpPr>
        <p:spPr>
          <a:xfrm>
            <a:off x="154983" y="139485"/>
            <a:ext cx="2694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</a:t>
            </a:r>
            <a:r>
              <a:rPr lang="de-DE" sz="2400" b="1" dirty="0" err="1"/>
              <a:t>initialization</a:t>
            </a:r>
            <a:endParaRPr lang="de-DE" sz="24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09867AE-6F1C-D349-98CC-5A2BF0B9EC13}"/>
              </a:ext>
            </a:extLst>
          </p:cNvPr>
          <p:cNvSpPr txBox="1"/>
          <p:nvPr/>
        </p:nvSpPr>
        <p:spPr>
          <a:xfrm>
            <a:off x="488197" y="4870587"/>
            <a:ext cx="11387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b="1" dirty="0" err="1"/>
              <a:t>W_in</a:t>
            </a:r>
            <a:r>
              <a:rPr lang="de-DE" dirty="0"/>
              <a:t>: Initialize </a:t>
            </a:r>
            <a:r>
              <a:rPr lang="de-DE" dirty="0" err="1"/>
              <a:t>randomly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uniform </a:t>
            </a:r>
            <a:r>
              <a:rPr lang="de-DE" dirty="0" err="1"/>
              <a:t>distribution</a:t>
            </a:r>
            <a:r>
              <a:rPr lang="de-DE" dirty="0"/>
              <a:t>,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[-1,1] </a:t>
            </a:r>
          </a:p>
          <a:p>
            <a:pPr marL="285750" indent="-285750">
              <a:buFontTx/>
              <a:buChar char="-"/>
            </a:pPr>
            <a:r>
              <a:rPr lang="de-DE" b="1" dirty="0" err="1"/>
              <a:t>W_res</a:t>
            </a:r>
            <a:r>
              <a:rPr lang="de-DE" dirty="0"/>
              <a:t>: </a:t>
            </a:r>
            <a:r>
              <a:rPr lang="de-DE" dirty="0" err="1"/>
              <a:t>Choose</a:t>
            </a:r>
            <a:r>
              <a:rPr lang="de-DE" dirty="0"/>
              <a:t> „</a:t>
            </a:r>
            <a:r>
              <a:rPr lang="de-DE" dirty="0" err="1"/>
              <a:t>spectral</a:t>
            </a:r>
            <a:r>
              <a:rPr lang="de-DE" dirty="0"/>
              <a:t> </a:t>
            </a:r>
            <a:r>
              <a:rPr lang="de-DE" dirty="0" err="1"/>
              <a:t>radius</a:t>
            </a:r>
            <a:r>
              <a:rPr lang="de-DE" dirty="0"/>
              <a:t>“, </a:t>
            </a:r>
            <a:r>
              <a:rPr lang="de-DE" dirty="0" err="1"/>
              <a:t>default</a:t>
            </a:r>
            <a:r>
              <a:rPr lang="de-DE" dirty="0"/>
              <a:t> 1.2, </a:t>
            </a:r>
            <a:r>
              <a:rPr lang="de-DE" dirty="0" err="1"/>
              <a:t>determines</a:t>
            </a:r>
            <a:r>
              <a:rPr lang="de-DE" dirty="0"/>
              <a:t> </a:t>
            </a:r>
            <a:r>
              <a:rPr lang="de-DE" dirty="0" err="1"/>
              <a:t>convergence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reservoir</a:t>
            </a:r>
            <a:r>
              <a:rPr lang="de-DE" dirty="0"/>
              <a:t> </a:t>
            </a:r>
            <a:r>
              <a:rPr lang="de-DE" dirty="0" err="1"/>
              <a:t>states</a:t>
            </a:r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/>
              <a:t>Start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b="1" dirty="0" err="1"/>
              <a:t>W_temp</a:t>
            </a:r>
            <a:r>
              <a:rPr lang="de-DE" b="1" dirty="0"/>
              <a:t> </a:t>
            </a:r>
            <a:r>
              <a:rPr lang="de-DE" dirty="0"/>
              <a:t>(</a:t>
            </a:r>
            <a:r>
              <a:rPr lang="de-DE" dirty="0" err="1"/>
              <a:t>sparsity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: 0.2), </a:t>
            </a:r>
            <a:r>
              <a:rPr lang="de-DE" dirty="0" err="1"/>
              <a:t>initialized</a:t>
            </a:r>
            <a:r>
              <a:rPr lang="de-DE" dirty="0"/>
              <a:t> </a:t>
            </a:r>
            <a:r>
              <a:rPr lang="de-DE" dirty="0" err="1"/>
              <a:t>randomly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uniform </a:t>
            </a:r>
            <a:r>
              <a:rPr lang="de-DE" dirty="0" err="1"/>
              <a:t>dist</a:t>
            </a:r>
            <a:r>
              <a:rPr lang="de-DE" dirty="0"/>
              <a:t>. in </a:t>
            </a:r>
            <a:r>
              <a:rPr lang="de-DE" dirty="0" err="1"/>
              <a:t>range</a:t>
            </a:r>
            <a:r>
              <a:rPr lang="de-DE" dirty="0"/>
              <a:t> [-1,1]</a:t>
            </a:r>
          </a:p>
          <a:p>
            <a:pPr marL="742950" lvl="1" indent="-285750">
              <a:buFontTx/>
              <a:buChar char="-"/>
            </a:pP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largest</a:t>
            </a:r>
            <a:r>
              <a:rPr lang="de-DE" dirty="0"/>
              <a:t> Eigenvalue </a:t>
            </a:r>
            <a:r>
              <a:rPr lang="de-DE" b="1" dirty="0" err="1"/>
              <a:t>max_ev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b="1" dirty="0" err="1"/>
              <a:t>W_temp</a:t>
            </a:r>
            <a:r>
              <a:rPr lang="de-DE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de-DE" dirty="0"/>
              <a:t>Set </a:t>
            </a:r>
            <a:r>
              <a:rPr lang="de-DE" b="1" dirty="0" err="1"/>
              <a:t>W_res</a:t>
            </a:r>
            <a:r>
              <a:rPr lang="de-DE" b="1" dirty="0"/>
              <a:t> </a:t>
            </a:r>
            <a:r>
              <a:rPr lang="de-DE" dirty="0"/>
              <a:t>= </a:t>
            </a:r>
            <a:r>
              <a:rPr lang="de-DE" dirty="0" err="1"/>
              <a:t>spectral_rad</a:t>
            </a:r>
            <a:r>
              <a:rPr lang="de-DE" dirty="0"/>
              <a:t> </a:t>
            </a:r>
            <a:r>
              <a:rPr lang="de-DE" b="1" dirty="0"/>
              <a:t>* </a:t>
            </a:r>
            <a:r>
              <a:rPr lang="de-DE" dirty="0" err="1"/>
              <a:t>W_temp</a:t>
            </a:r>
            <a:r>
              <a:rPr lang="de-DE" dirty="0"/>
              <a:t> </a:t>
            </a:r>
            <a:r>
              <a:rPr lang="de-DE" b="1" dirty="0"/>
              <a:t>/</a:t>
            </a:r>
            <a:r>
              <a:rPr lang="de-DE" dirty="0"/>
              <a:t> </a:t>
            </a:r>
            <a:r>
              <a:rPr lang="de-DE" dirty="0" err="1"/>
              <a:t>max_ev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12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27020A1-EFB6-B845-8E7E-D160437F6283}"/>
              </a:ext>
            </a:extLst>
          </p:cNvPr>
          <p:cNvSpPr txBox="1"/>
          <p:nvPr/>
        </p:nvSpPr>
        <p:spPr>
          <a:xfrm>
            <a:off x="154983" y="139485"/>
            <a:ext cx="2694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</a:t>
            </a:r>
            <a:r>
              <a:rPr lang="de-DE" sz="2400" b="1" dirty="0" err="1"/>
              <a:t>initialization</a:t>
            </a:r>
            <a:endParaRPr lang="de-DE" sz="2400" b="1" dirty="0"/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ACF8E8B2-EB83-C642-9AE2-B297EA0E0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739" y="832537"/>
            <a:ext cx="9026439" cy="501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3542888-5C3C-2943-B5E3-82E60788D7E8}"/>
              </a:ext>
            </a:extLst>
          </p:cNvPr>
          <p:cNvSpPr txBox="1"/>
          <p:nvPr/>
        </p:nvSpPr>
        <p:spPr>
          <a:xfrm>
            <a:off x="480376" y="6025463"/>
            <a:ext cx="10517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ym typeface="Wingdings" pitchFamily="2" charset="2"/>
              </a:rPr>
              <a:t> max. Eigenvalue </a:t>
            </a:r>
            <a:r>
              <a:rPr lang="de-DE" sz="2400" dirty="0" err="1">
                <a:sym typeface="Wingdings" pitchFamily="2" charset="2"/>
              </a:rPr>
              <a:t>used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for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initialization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process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of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W_res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is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found</a:t>
            </a:r>
            <a:r>
              <a:rPr lang="de-DE" sz="2400" dirty="0">
                <a:sym typeface="Wingdings" pitchFamily="2" charset="2"/>
              </a:rPr>
              <a:t> in </a:t>
            </a:r>
            <a:r>
              <a:rPr lang="de-DE" sz="2400" dirty="0" err="1">
                <a:sym typeface="Wingdings" pitchFamily="2" charset="2"/>
              </a:rPr>
              <a:t>narrow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range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216666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) Echo State Network consists of three layers: input layer,... | Download  Scientific Diagram">
            <a:extLst>
              <a:ext uri="{FF2B5EF4-FFF2-40B4-BE49-F238E27FC236}">
                <a16:creationId xmlns:a16="http://schemas.microsoft.com/office/drawing/2014/main" id="{474792AF-B830-7249-BEBF-6E7C84A6F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122" y="119458"/>
            <a:ext cx="7052873" cy="613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1C141A7-CACB-134A-BF2F-AC50797F7B39}"/>
              </a:ext>
            </a:extLst>
          </p:cNvPr>
          <p:cNvSpPr/>
          <p:nvPr/>
        </p:nvSpPr>
        <p:spPr>
          <a:xfrm>
            <a:off x="2200760" y="4185519"/>
            <a:ext cx="8927024" cy="22937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27020A1-EFB6-B845-8E7E-D160437F6283}"/>
              </a:ext>
            </a:extLst>
          </p:cNvPr>
          <p:cNvSpPr txBox="1"/>
          <p:nvPr/>
        </p:nvSpPr>
        <p:spPr>
          <a:xfrm>
            <a:off x="154983" y="139485"/>
            <a:ext cx="269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</a:t>
            </a:r>
            <a:r>
              <a:rPr lang="de-DE" sz="2400" b="1" dirty="0" err="1"/>
              <a:t>training</a:t>
            </a:r>
            <a:endParaRPr lang="de-DE" sz="24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09867AE-6F1C-D349-98CC-5A2BF0B9EC13}"/>
              </a:ext>
            </a:extLst>
          </p:cNvPr>
          <p:cNvSpPr txBox="1"/>
          <p:nvPr/>
        </p:nvSpPr>
        <p:spPr>
          <a:xfrm>
            <a:off x="476621" y="4569646"/>
            <a:ext cx="115031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Feed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(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b="1" dirty="0"/>
              <a:t>T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.</a:t>
            </a:r>
          </a:p>
          <a:p>
            <a:pPr marL="285750" indent="-285750">
              <a:buFontTx/>
              <a:buChar char="-"/>
            </a:pPr>
            <a:r>
              <a:rPr lang="de-DE" dirty="0"/>
              <a:t>Reservoir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b="1" dirty="0"/>
              <a:t>x(t)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calculated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timestep‘s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b="1" dirty="0" err="1"/>
              <a:t>u</a:t>
            </a:r>
            <a:r>
              <a:rPr lang="de-DE" b="1" dirty="0"/>
              <a:t>(t)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reservoir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b="1" dirty="0"/>
              <a:t>x(t-1)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follows</a:t>
            </a:r>
            <a:r>
              <a:rPr lang="de-DE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de-DE" sz="2000" dirty="0">
                <a:highlight>
                  <a:srgbClr val="FFFF00"/>
                </a:highlight>
              </a:rPr>
              <a:t>x(t) = </a:t>
            </a:r>
            <a:r>
              <a:rPr lang="de-DE" sz="2000" dirty="0" err="1">
                <a:highlight>
                  <a:srgbClr val="FFFF00"/>
                </a:highlight>
              </a:rPr>
              <a:t>activation</a:t>
            </a:r>
            <a:r>
              <a:rPr lang="de-DE" sz="2000" dirty="0">
                <a:highlight>
                  <a:srgbClr val="FFFF00"/>
                </a:highlight>
              </a:rPr>
              <a:t>[</a:t>
            </a:r>
            <a:r>
              <a:rPr lang="de-DE" sz="2000" dirty="0" err="1">
                <a:highlight>
                  <a:srgbClr val="FFFF00"/>
                </a:highlight>
              </a:rPr>
              <a:t>W_in</a:t>
            </a:r>
            <a:r>
              <a:rPr lang="de-DE" sz="2000" dirty="0">
                <a:highlight>
                  <a:srgbClr val="FFFF00"/>
                </a:highlight>
              </a:rPr>
              <a:t> * </a:t>
            </a:r>
            <a:r>
              <a:rPr lang="de-DE" sz="2000" dirty="0" err="1">
                <a:highlight>
                  <a:srgbClr val="FFFF00"/>
                </a:highlight>
              </a:rPr>
              <a:t>u</a:t>
            </a:r>
            <a:r>
              <a:rPr lang="de-DE" sz="2000" dirty="0">
                <a:highlight>
                  <a:srgbClr val="FFFF00"/>
                </a:highlight>
              </a:rPr>
              <a:t>(t) + </a:t>
            </a:r>
            <a:r>
              <a:rPr lang="de-DE" sz="2000" dirty="0" err="1">
                <a:highlight>
                  <a:srgbClr val="FFFF00"/>
                </a:highlight>
              </a:rPr>
              <a:t>W_res</a:t>
            </a:r>
            <a:r>
              <a:rPr lang="de-DE" sz="2000" dirty="0">
                <a:highlight>
                  <a:srgbClr val="FFFF00"/>
                </a:highlight>
              </a:rPr>
              <a:t> * x(t-1)]</a:t>
            </a:r>
            <a:r>
              <a:rPr lang="de-DE" dirty="0"/>
              <a:t>, </a:t>
            </a:r>
            <a:r>
              <a:rPr lang="de-DE" dirty="0" err="1"/>
              <a:t>where</a:t>
            </a:r>
            <a:r>
              <a:rPr lang="de-DE" dirty="0"/>
              <a:t> ‘</a:t>
            </a:r>
            <a:r>
              <a:rPr lang="de-DE" dirty="0" err="1"/>
              <a:t>activation</a:t>
            </a:r>
            <a:r>
              <a:rPr lang="de-DE" dirty="0"/>
              <a:t>‘ </a:t>
            </a:r>
            <a:r>
              <a:rPr lang="de-DE" dirty="0" err="1"/>
              <a:t>denotes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(‚</a:t>
            </a:r>
            <a:r>
              <a:rPr lang="de-DE" dirty="0" err="1"/>
              <a:t>tanh</a:t>
            </a:r>
            <a:r>
              <a:rPr lang="de-DE" dirty="0"/>
              <a:t>‘, ‚</a:t>
            </a:r>
            <a:r>
              <a:rPr lang="de-DE" dirty="0" err="1"/>
              <a:t>sigmoid</a:t>
            </a:r>
            <a:r>
              <a:rPr lang="de-DE" dirty="0"/>
              <a:t>‘,…).</a:t>
            </a:r>
          </a:p>
          <a:p>
            <a:pPr marL="285750" indent="-285750">
              <a:buFontTx/>
              <a:buChar char="-"/>
            </a:pPr>
            <a:r>
              <a:rPr lang="de-DE" dirty="0"/>
              <a:t>Keep final </a:t>
            </a:r>
            <a:r>
              <a:rPr lang="de-DE" dirty="0" err="1"/>
              <a:t>reservoir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b="1" dirty="0" err="1"/>
              <a:t>n_res</a:t>
            </a:r>
            <a:r>
              <a:rPr lang="de-DE" b="1" dirty="0"/>
              <a:t> </a:t>
            </a:r>
            <a:r>
              <a:rPr lang="de-DE" dirty="0" err="1"/>
              <a:t>units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b="1" dirty="0" err="1"/>
              <a:t>n_samples</a:t>
            </a:r>
            <a:r>
              <a:rPr lang="de-DE" b="1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in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b="1" dirty="0"/>
              <a:t>X</a:t>
            </a:r>
            <a:r>
              <a:rPr lang="de-DE" dirty="0"/>
              <a:t>: (</a:t>
            </a:r>
            <a:r>
              <a:rPr lang="de-DE" dirty="0" err="1"/>
              <a:t>n_res</a:t>
            </a:r>
            <a:r>
              <a:rPr lang="de-DE" dirty="0"/>
              <a:t> </a:t>
            </a:r>
            <a:r>
              <a:rPr lang="de-DE" b="1" dirty="0"/>
              <a:t>x</a:t>
            </a:r>
            <a:r>
              <a:rPr lang="de-DE" dirty="0"/>
              <a:t> </a:t>
            </a:r>
            <a:r>
              <a:rPr lang="de-DE" dirty="0" err="1"/>
              <a:t>n_samples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Knowing</a:t>
            </a:r>
            <a:r>
              <a:rPr lang="de-DE" dirty="0"/>
              <a:t> </a:t>
            </a:r>
            <a:r>
              <a:rPr lang="de-DE" b="1" dirty="0" err="1"/>
              <a:t>W_out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b="1" dirty="0"/>
              <a:t>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calculated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: Y </a:t>
            </a:r>
            <a:r>
              <a:rPr lang="de-DE" b="1" dirty="0"/>
              <a:t>=</a:t>
            </a:r>
            <a:r>
              <a:rPr lang="de-DE" dirty="0"/>
              <a:t> </a:t>
            </a:r>
            <a:r>
              <a:rPr lang="de-DE" dirty="0" err="1"/>
              <a:t>W_out</a:t>
            </a:r>
            <a:r>
              <a:rPr lang="de-DE" dirty="0"/>
              <a:t> </a:t>
            </a:r>
            <a:r>
              <a:rPr lang="de-DE" b="1" dirty="0"/>
              <a:t>*</a:t>
            </a:r>
            <a:r>
              <a:rPr lang="de-DE" dirty="0"/>
              <a:t> X.</a:t>
            </a:r>
          </a:p>
          <a:p>
            <a:pPr marL="285750" indent="-285750">
              <a:buFontTx/>
              <a:buChar char="-"/>
            </a:pPr>
            <a:r>
              <a:rPr lang="de-DE" dirty="0"/>
              <a:t>But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reverse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relation</a:t>
            </a:r>
            <a:r>
              <a:rPr lang="de-DE" dirty="0"/>
              <a:t>,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targets</a:t>
            </a:r>
            <a:r>
              <a:rPr lang="de-DE" dirty="0"/>
              <a:t> </a:t>
            </a:r>
            <a:r>
              <a:rPr lang="de-DE" b="1" dirty="0"/>
              <a:t>Y</a:t>
            </a:r>
            <a:r>
              <a:rPr lang="de-DE" dirty="0"/>
              <a:t>, but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b="1" dirty="0" err="1"/>
              <a:t>W_out</a:t>
            </a:r>
            <a:r>
              <a:rPr lang="de-DE" dirty="0"/>
              <a:t>, </a:t>
            </a:r>
            <a:r>
              <a:rPr lang="de-DE" dirty="0" err="1"/>
              <a:t>yet</a:t>
            </a:r>
            <a:r>
              <a:rPr lang="de-DE" dirty="0"/>
              <a:t>: </a:t>
            </a:r>
            <a:r>
              <a:rPr lang="de-DE" dirty="0" err="1"/>
              <a:t>W_out</a:t>
            </a:r>
            <a:r>
              <a:rPr lang="de-DE" dirty="0"/>
              <a:t> </a:t>
            </a:r>
            <a:r>
              <a:rPr lang="de-DE" b="1" dirty="0"/>
              <a:t>=</a:t>
            </a:r>
            <a:r>
              <a:rPr lang="de-DE" dirty="0"/>
              <a:t> Y </a:t>
            </a:r>
            <a:r>
              <a:rPr lang="de-DE" b="1" dirty="0"/>
              <a:t>*</a:t>
            </a:r>
            <a:r>
              <a:rPr lang="de-DE" dirty="0"/>
              <a:t> X</a:t>
            </a:r>
            <a:r>
              <a:rPr lang="de-DE" baseline="30000" dirty="0"/>
              <a:t>-1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b="1" dirty="0"/>
              <a:t>X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not a </a:t>
            </a:r>
            <a:r>
              <a:rPr lang="de-DE" dirty="0" err="1"/>
              <a:t>square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.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b="1" dirty="0"/>
              <a:t>pseudo-inverse</a:t>
            </a:r>
            <a:r>
              <a:rPr lang="de-DE" dirty="0"/>
              <a:t>“ </a:t>
            </a:r>
            <a:r>
              <a:rPr lang="de-DE" dirty="0" err="1"/>
              <a:t>of</a:t>
            </a:r>
            <a:r>
              <a:rPr lang="de-DE" dirty="0"/>
              <a:t> X </a:t>
            </a:r>
            <a:r>
              <a:rPr lang="de-DE" dirty="0" err="1"/>
              <a:t>encounters</a:t>
            </a:r>
            <a:r>
              <a:rPr lang="de-DE" dirty="0"/>
              <a:t> </a:t>
            </a:r>
            <a:r>
              <a:rPr lang="de-DE" b="1" dirty="0" err="1"/>
              <a:t>singular</a:t>
            </a:r>
            <a:r>
              <a:rPr lang="de-DE" b="1" dirty="0"/>
              <a:t> </a:t>
            </a:r>
            <a:r>
              <a:rPr lang="de-DE" b="1" dirty="0" err="1"/>
              <a:t>value</a:t>
            </a:r>
            <a:r>
              <a:rPr lang="de-DE" b="1" dirty="0"/>
              <a:t> </a:t>
            </a:r>
            <a:r>
              <a:rPr lang="de-DE" b="1" dirty="0" err="1"/>
              <a:t>decomposition</a:t>
            </a:r>
            <a:r>
              <a:rPr lang="de-DE" b="1" dirty="0"/>
              <a:t> </a:t>
            </a:r>
            <a:r>
              <a:rPr lang="de-DE" dirty="0"/>
              <a:t>(SVD).</a:t>
            </a:r>
            <a:endParaRPr lang="de-DE" baseline="30000" dirty="0"/>
          </a:p>
        </p:txBody>
      </p:sp>
    </p:spTree>
    <p:extLst>
      <p:ext uri="{BB962C8B-B14F-4D97-AF65-F5344CB8AC3E}">
        <p14:creationId xmlns:p14="http://schemas.microsoft.com/office/powerpoint/2010/main" val="53877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27020A1-EFB6-B845-8E7E-D160437F6283}"/>
              </a:ext>
            </a:extLst>
          </p:cNvPr>
          <p:cNvSpPr txBox="1"/>
          <p:nvPr/>
        </p:nvSpPr>
        <p:spPr>
          <a:xfrm>
            <a:off x="154983" y="139485"/>
            <a:ext cx="269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</a:t>
            </a:r>
            <a:r>
              <a:rPr lang="de-DE" sz="2400" b="1" dirty="0" err="1"/>
              <a:t>training</a:t>
            </a:r>
            <a:endParaRPr lang="de-DE" sz="2400" b="1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FE14A20E-13D6-EE41-8E5C-23CD4E502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491" y="3382415"/>
            <a:ext cx="6526255" cy="347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59F8D5C-35BD-5541-B623-D85C7DB02FAE}"/>
              </a:ext>
            </a:extLst>
          </p:cNvPr>
          <p:cNvSpPr txBox="1"/>
          <p:nvPr/>
        </p:nvSpPr>
        <p:spPr>
          <a:xfrm>
            <a:off x="535459" y="728526"/>
            <a:ext cx="103302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Question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distributed</a:t>
            </a:r>
            <a:r>
              <a:rPr lang="de-DE" dirty="0"/>
              <a:t>? </a:t>
            </a:r>
          </a:p>
          <a:p>
            <a:pPr marL="285750" indent="-285750">
              <a:buFontTx/>
              <a:buChar char="-"/>
            </a:pPr>
            <a:r>
              <a:rPr lang="de-DE" dirty="0"/>
              <a:t>Do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?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involved</a:t>
            </a:r>
            <a:r>
              <a:rPr lang="de-DE" dirty="0"/>
              <a:t>,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linear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final </a:t>
            </a:r>
            <a:r>
              <a:rPr lang="de-DE" dirty="0" err="1"/>
              <a:t>reservoir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?</a:t>
            </a:r>
          </a:p>
          <a:p>
            <a:endParaRPr lang="de-DE" dirty="0"/>
          </a:p>
          <a:p>
            <a:r>
              <a:rPr lang="de-DE" dirty="0"/>
              <a:t>Work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setting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scaled</a:t>
            </a:r>
            <a:r>
              <a:rPr lang="de-DE" dirty="0"/>
              <a:t> relativ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use</a:t>
            </a:r>
            <a:r>
              <a:rPr lang="de-DE" dirty="0"/>
              <a:t> '</a:t>
            </a:r>
            <a:r>
              <a:rPr lang="de-DE" dirty="0" err="1"/>
              <a:t>sigmoid</a:t>
            </a:r>
            <a:r>
              <a:rPr lang="de-DE" dirty="0"/>
              <a:t>' </a:t>
            </a:r>
            <a:r>
              <a:rPr lang="de-DE" dirty="0" err="1"/>
              <a:t>activation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stick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10d, 100 </a:t>
            </a:r>
            <a:r>
              <a:rPr lang="de-DE" dirty="0" err="1"/>
              <a:t>reservoir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, </a:t>
            </a:r>
            <a:r>
              <a:rPr lang="de-DE" dirty="0" err="1"/>
              <a:t>spectral</a:t>
            </a:r>
            <a:r>
              <a:rPr lang="de-DE" dirty="0"/>
              <a:t> </a:t>
            </a:r>
            <a:r>
              <a:rPr lang="de-DE" dirty="0" err="1"/>
              <a:t>radius</a:t>
            </a:r>
            <a:r>
              <a:rPr lang="de-DE" dirty="0"/>
              <a:t> 1.2, </a:t>
            </a:r>
            <a:r>
              <a:rPr lang="de-DE" dirty="0" err="1"/>
              <a:t>sparsity</a:t>
            </a:r>
            <a:r>
              <a:rPr lang="de-DE" dirty="0"/>
              <a:t> 0.2.</a:t>
            </a:r>
          </a:p>
        </p:txBody>
      </p:sp>
    </p:spTree>
    <p:extLst>
      <p:ext uri="{BB962C8B-B14F-4D97-AF65-F5344CB8AC3E}">
        <p14:creationId xmlns:p14="http://schemas.microsoft.com/office/powerpoint/2010/main" val="56583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27020A1-EFB6-B845-8E7E-D160437F6283}"/>
              </a:ext>
            </a:extLst>
          </p:cNvPr>
          <p:cNvSpPr txBox="1"/>
          <p:nvPr/>
        </p:nvSpPr>
        <p:spPr>
          <a:xfrm>
            <a:off x="154983" y="139485"/>
            <a:ext cx="269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</a:t>
            </a:r>
            <a:r>
              <a:rPr lang="de-DE" sz="2400" b="1" dirty="0" err="1"/>
              <a:t>training</a:t>
            </a:r>
            <a:endParaRPr lang="de-DE" sz="2400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59F8D5C-35BD-5541-B623-D85C7DB02FAE}"/>
              </a:ext>
            </a:extLst>
          </p:cNvPr>
          <p:cNvSpPr txBox="1"/>
          <p:nvPr/>
        </p:nvSpPr>
        <p:spPr>
          <a:xfrm>
            <a:off x="535459" y="728526"/>
            <a:ext cx="10330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Show </a:t>
            </a:r>
            <a:r>
              <a:rPr lang="de-DE" b="1" dirty="0" err="1"/>
              <a:t>here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n_res</a:t>
            </a:r>
            <a:r>
              <a:rPr lang="de-DE" dirty="0"/>
              <a:t> final </a:t>
            </a:r>
            <a:r>
              <a:rPr lang="de-DE" dirty="0" err="1"/>
              <a:t>reservoir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x(T)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validation</a:t>
            </a:r>
            <a:r>
              <a:rPr lang="de-DE" dirty="0"/>
              <a:t> sample? 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A1A1EB31-E87A-0A46-AB37-E38801267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54" y="1789884"/>
            <a:ext cx="8260321" cy="439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1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B0DC2C2-06A3-9C49-BF06-A3BC0F6C9139}"/>
              </a:ext>
            </a:extLst>
          </p:cNvPr>
          <p:cNvSpPr txBox="1"/>
          <p:nvPr/>
        </p:nvSpPr>
        <p:spPr>
          <a:xfrm>
            <a:off x="8056605" y="698081"/>
            <a:ext cx="2990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>
                <a:solidFill>
                  <a:srgbClr val="FF0000"/>
                </a:solidFill>
              </a:rPr>
              <a:t>scaled</a:t>
            </a:r>
            <a:r>
              <a:rPr lang="de-DE" dirty="0"/>
              <a:t> relative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inputs</a:t>
            </a:r>
            <a:r>
              <a:rPr lang="de-DE" dirty="0"/>
              <a:t>.</a:t>
            </a:r>
          </a:p>
          <a:p>
            <a:r>
              <a:rPr lang="de-DE" dirty="0"/>
              <a:t>(min/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[0,1])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1EE52B9-4FE8-044C-93C3-DD96736EDF3A}"/>
              </a:ext>
            </a:extLst>
          </p:cNvPr>
          <p:cNvSpPr txBox="1"/>
          <p:nvPr/>
        </p:nvSpPr>
        <p:spPr>
          <a:xfrm>
            <a:off x="8056605" y="3946907"/>
            <a:ext cx="299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>
                <a:solidFill>
                  <a:srgbClr val="FF0000"/>
                </a:solidFill>
              </a:rPr>
              <a:t>un-scaled</a:t>
            </a:r>
            <a:r>
              <a:rPr lang="de-DE" dirty="0"/>
              <a:t> relative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inputs</a:t>
            </a:r>
            <a:r>
              <a:rPr lang="de-DE" dirty="0"/>
              <a:t>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6C97C19-2D74-294C-8F80-1EA75ECDF962}"/>
              </a:ext>
            </a:extLst>
          </p:cNvPr>
          <p:cNvSpPr txBox="1"/>
          <p:nvPr/>
        </p:nvSpPr>
        <p:spPr>
          <a:xfrm>
            <a:off x="8204885" y="5298008"/>
            <a:ext cx="3608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itchFamily="2" charset="2"/>
              </a:rPr>
              <a:t> Find 100 </a:t>
            </a:r>
            <a:r>
              <a:rPr lang="de-DE" dirty="0" err="1">
                <a:sym typeface="Wingdings" pitchFamily="2" charset="2"/>
              </a:rPr>
              <a:t>reservoir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units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with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input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length</a:t>
            </a:r>
            <a:r>
              <a:rPr lang="de-DE" dirty="0">
                <a:sym typeface="Wingdings" pitchFamily="2" charset="2"/>
              </a:rPr>
              <a:t> 10 </a:t>
            </a:r>
            <a:r>
              <a:rPr lang="de-DE" dirty="0" err="1">
                <a:sym typeface="Wingdings" pitchFamily="2" charset="2"/>
              </a:rPr>
              <a:t>steps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optimum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independent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scaling</a:t>
            </a:r>
            <a:r>
              <a:rPr lang="de-DE" dirty="0">
                <a:sym typeface="Wingdings" pitchFamily="2" charset="2"/>
              </a:rPr>
              <a:t>.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6F88767-EB72-E744-998A-F7A6EC6D44FE}"/>
              </a:ext>
            </a:extLst>
          </p:cNvPr>
          <p:cNvSpPr txBox="1"/>
          <p:nvPr/>
        </p:nvSpPr>
        <p:spPr>
          <a:xfrm>
            <a:off x="0" y="431733"/>
            <a:ext cx="47820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Base Parameters </a:t>
            </a:r>
          </a:p>
          <a:p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gridsearch</a:t>
            </a:r>
            <a:r>
              <a:rPr lang="de-DE" b="1" dirty="0"/>
              <a:t>:</a:t>
            </a:r>
          </a:p>
          <a:p>
            <a:endParaRPr lang="de-DE" dirty="0"/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r>
              <a:rPr lang="de-DE" dirty="0" err="1"/>
              <a:t>spectral_radius</a:t>
            </a:r>
            <a:r>
              <a:rPr lang="de-DE" dirty="0"/>
              <a:t> = 1.2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endParaRPr lang="de-DE" dirty="0">
              <a:solidFill>
                <a:srgbClr val="FF0000"/>
              </a:solidFill>
            </a:endParaRPr>
          </a:p>
          <a:p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tanh</a:t>
            </a:r>
            <a:r>
              <a:rPr lang="de-DE" dirty="0"/>
              <a:t>'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4CDAB35-774C-8F4B-91CD-150DA0956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122" y="3532708"/>
            <a:ext cx="72390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DFFF73A7-6022-C243-80DB-7D28DCA97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122" y="40454"/>
            <a:ext cx="72390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63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DC2F155-A63C-5C4A-AA2C-348E8900B954}"/>
              </a:ext>
            </a:extLst>
          </p:cNvPr>
          <p:cNvSpPr txBox="1"/>
          <p:nvPr/>
        </p:nvSpPr>
        <p:spPr>
          <a:xfrm>
            <a:off x="1309816" y="864973"/>
            <a:ext cx="9168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Next: </a:t>
            </a:r>
            <a:r>
              <a:rPr lang="de-DE" dirty="0" err="1"/>
              <a:t>analyse</a:t>
            </a:r>
            <a:r>
              <a:rPr lang="de-DE" dirty="0"/>
              <a:t> „</a:t>
            </a:r>
            <a:r>
              <a:rPr lang="de-DE" dirty="0" err="1"/>
              <a:t>Eche</a:t>
            </a:r>
            <a:r>
              <a:rPr lang="de-DE" dirty="0"/>
              <a:t> State Property“</a:t>
            </a:r>
          </a:p>
          <a:p>
            <a:endParaRPr lang="de-DE" dirty="0"/>
          </a:p>
          <a:p>
            <a:r>
              <a:rPr lang="de-DE" dirty="0"/>
              <a:t>Add formal </a:t>
            </a:r>
            <a:r>
              <a:rPr lang="de-DE" dirty="0" err="1"/>
              <a:t>definition</a:t>
            </a:r>
            <a:r>
              <a:rPr lang="de-DE" dirty="0"/>
              <a:t> plus </a:t>
            </a:r>
            <a:r>
              <a:rPr lang="de-DE" dirty="0" err="1"/>
              <a:t>sketch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78751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1536</Words>
  <Application>Microsoft Macintosh PowerPoint</Application>
  <PresentationFormat>Breitbild</PresentationFormat>
  <Paragraphs>237</Paragraphs>
  <Slides>20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37</cp:revision>
  <dcterms:created xsi:type="dcterms:W3CDTF">2022-02-08T07:54:03Z</dcterms:created>
  <dcterms:modified xsi:type="dcterms:W3CDTF">2022-02-09T10:28:52Z</dcterms:modified>
</cp:coreProperties>
</file>