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17" r:id="rId2"/>
    <p:sldId id="264" r:id="rId3"/>
    <p:sldId id="319" r:id="rId4"/>
    <p:sldId id="297" r:id="rId5"/>
    <p:sldId id="283" r:id="rId6"/>
    <p:sldId id="266" r:id="rId7"/>
    <p:sldId id="318" r:id="rId8"/>
    <p:sldId id="327" r:id="rId9"/>
    <p:sldId id="330" r:id="rId10"/>
    <p:sldId id="329" r:id="rId11"/>
    <p:sldId id="328" r:id="rId12"/>
    <p:sldId id="309" r:id="rId13"/>
    <p:sldId id="326" r:id="rId14"/>
    <p:sldId id="321" r:id="rId15"/>
    <p:sldId id="322" r:id="rId16"/>
    <p:sldId id="332" r:id="rId17"/>
    <p:sldId id="338" r:id="rId18"/>
    <p:sldId id="331" r:id="rId19"/>
    <p:sldId id="333" r:id="rId20"/>
    <p:sldId id="325" r:id="rId21"/>
    <p:sldId id="334" r:id="rId22"/>
    <p:sldId id="335" r:id="rId23"/>
    <p:sldId id="291" r:id="rId24"/>
    <p:sldId id="292" r:id="rId25"/>
    <p:sldId id="312" r:id="rId26"/>
    <p:sldId id="298" r:id="rId27"/>
    <p:sldId id="314" r:id="rId28"/>
    <p:sldId id="316" r:id="rId29"/>
    <p:sldId id="315" r:id="rId30"/>
    <p:sldId id="313" r:id="rId31"/>
    <p:sldId id="337" r:id="rId32"/>
    <p:sldId id="294" r:id="rId33"/>
    <p:sldId id="336" r:id="rId34"/>
    <p:sldId id="265" r:id="rId35"/>
    <p:sldId id="284" r:id="rId36"/>
    <p:sldId id="305" r:id="rId37"/>
    <p:sldId id="306" r:id="rId38"/>
    <p:sldId id="285" r:id="rId39"/>
    <p:sldId id="288" r:id="rId40"/>
    <p:sldId id="299" r:id="rId41"/>
    <p:sldId id="282" r:id="rId42"/>
    <p:sldId id="300" r:id="rId43"/>
    <p:sldId id="289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2"/>
    <p:restoredTop sz="94671"/>
  </p:normalViewPr>
  <p:slideViewPr>
    <p:cSldViewPr snapToGrid="0" snapToObjects="1">
      <p:cViewPr>
        <p:scale>
          <a:sx n="100" d="100"/>
          <a:sy n="100" d="100"/>
        </p:scale>
        <p:origin x="264" y="25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20.05.22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54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9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5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03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0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8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8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0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8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39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9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64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6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5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0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7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20.05.22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20.05.22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20.05.22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1.png"/><Relationship Id="rId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6892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400" b="1" dirty="0"/>
          </a:p>
          <a:p>
            <a:endParaRPr lang="de-DE" sz="3400" b="1" dirty="0"/>
          </a:p>
          <a:p>
            <a:r>
              <a:rPr lang="de-DE" sz="3400" b="1" dirty="0"/>
              <a:t>“</a:t>
            </a:r>
            <a:r>
              <a:rPr lang="de-DE" sz="3400" b="1"/>
              <a:t>Using Echo State Networks for detecting ENSO</a:t>
            </a:r>
            <a:r>
              <a:rPr lang="de-DE" sz="3400" b="1" dirty="0"/>
              <a:t>“</a:t>
            </a:r>
            <a:endParaRPr lang="de-DE" sz="3400" dirty="0"/>
          </a:p>
          <a:p>
            <a:endParaRPr lang="de-DE" sz="3400" b="1" dirty="0"/>
          </a:p>
          <a:p>
            <a:endParaRPr lang="de-DE" sz="3000" b="1" dirty="0"/>
          </a:p>
          <a:p>
            <a:r>
              <a:rPr lang="de-DE" sz="2400" dirty="0" err="1"/>
              <a:t>Marco Landt-Hayen					Prof. Dr. Peer Kröger (CAU Kiel)</a:t>
            </a:r>
          </a:p>
          <a:p>
            <a:r>
              <a:rPr lang="de-DE" sz="2400" dirty="0" err="1"/>
              <a:t>June 2</a:t>
            </a:r>
            <a:r>
              <a:rPr lang="de-DE" sz="2400" baseline="30000" dirty="0" err="1"/>
              <a:t>nd</a:t>
            </a:r>
            <a:r>
              <a:rPr lang="de-DE" sz="2400" dirty="0" err="1"/>
              <a:t>, 2022						Prof. Dr. Martin Claus (GEOMAR)</a:t>
            </a:r>
          </a:p>
          <a:p>
            <a:r>
              <a:rPr lang="de-DE" sz="2400" dirty="0" err="1"/>
              <a:t>							Dr. Willi Rath (GEOMAR)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0893B0-3B99-7648-8FF8-D1AD33FC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4" y="5198072"/>
            <a:ext cx="2836809" cy="9419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A68049-67DC-5940-9019-A0F5FE84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65" y="5198072"/>
            <a:ext cx="2108200" cy="850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BD53EF-124D-2541-93DB-7F6F2491C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9394" y="4621486"/>
            <a:ext cx="4590075" cy="11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5979007" y="4828204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anomaly index as </a:t>
            </a:r>
            <a:r>
              <a:rPr lang="de-DE"/>
              <a:t>single</a:t>
            </a:r>
            <a:r>
              <a:rPr lang="de-DE" b="1"/>
              <a:t> target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100%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3976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</p:spTree>
    <p:extLst>
      <p:ext uri="{BB962C8B-B14F-4D97-AF65-F5344CB8AC3E}">
        <p14:creationId xmlns:p14="http://schemas.microsoft.com/office/powerpoint/2010/main" val="138793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fik 204">
            <a:extLst>
              <a:ext uri="{FF2B5EF4-FFF2-40B4-BE49-F238E27FC236}">
                <a16:creationId xmlns:a16="http://schemas.microsoft.com/office/drawing/2014/main" id="{BFF96DEF-513F-75B7-869A-845DE56A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5" y="2176036"/>
            <a:ext cx="165100" cy="2095500"/>
          </a:xfrm>
          <a:prstGeom prst="rect">
            <a:avLst/>
          </a:prstGeom>
        </p:spPr>
      </p:pic>
      <p:pic>
        <p:nvPicPr>
          <p:cNvPr id="206" name="Grafik 205">
            <a:extLst>
              <a:ext uri="{FF2B5EF4-FFF2-40B4-BE49-F238E27FC236}">
                <a16:creationId xmlns:a16="http://schemas.microsoft.com/office/drawing/2014/main" id="{5F317557-79FE-24DB-B227-43F5B6F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4" y="2176036"/>
            <a:ext cx="76200" cy="2095500"/>
          </a:xfrm>
          <a:prstGeom prst="rect">
            <a:avLst/>
          </a:prstGeom>
        </p:spPr>
      </p:pic>
      <p:pic>
        <p:nvPicPr>
          <p:cNvPr id="207" name="Grafik 206">
            <a:extLst>
              <a:ext uri="{FF2B5EF4-FFF2-40B4-BE49-F238E27FC236}">
                <a16:creationId xmlns:a16="http://schemas.microsoft.com/office/drawing/2014/main" id="{7ECBF553-1980-4172-06D9-C1A08923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58" y="2176036"/>
            <a:ext cx="76200" cy="2095500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DECB922A-3F90-79EC-49AE-80B94CB41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133" y="2176036"/>
            <a:ext cx="76200" cy="2095500"/>
          </a:xfrm>
          <a:prstGeom prst="rect">
            <a:avLst/>
          </a:prstGeom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F4022E5F-A389-9A2E-5EE4-AFB73BD2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908" y="2176036"/>
            <a:ext cx="76200" cy="2095500"/>
          </a:xfrm>
          <a:prstGeom prst="rect">
            <a:avLst/>
          </a:prstGeom>
        </p:spPr>
      </p:pic>
      <p:pic>
        <p:nvPicPr>
          <p:cNvPr id="210" name="Grafik 209">
            <a:extLst>
              <a:ext uri="{FF2B5EF4-FFF2-40B4-BE49-F238E27FC236}">
                <a16:creationId xmlns:a16="http://schemas.microsoft.com/office/drawing/2014/main" id="{E791BF9A-B834-9F10-42C7-330F1DA08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1720" y="2176036"/>
            <a:ext cx="3556000" cy="2095500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8F444D49-59C9-9414-FDF3-D93CCC1384D8}"/>
              </a:ext>
            </a:extLst>
          </p:cNvPr>
          <p:cNvSpPr txBox="1"/>
          <p:nvPr/>
        </p:nvSpPr>
        <p:spPr>
          <a:xfrm>
            <a:off x="47442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4D63E837-6CDD-4F7E-4B0F-BDDDCE9ABF22}"/>
              </a:ext>
            </a:extLst>
          </p:cNvPr>
          <p:cNvSpPr txBox="1"/>
          <p:nvPr/>
        </p:nvSpPr>
        <p:spPr>
          <a:xfrm>
            <a:off x="49670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6AB10031-A125-A556-FA30-38554072E4F6}"/>
              </a:ext>
            </a:extLst>
          </p:cNvPr>
          <p:cNvSpPr txBox="1"/>
          <p:nvPr/>
        </p:nvSpPr>
        <p:spPr>
          <a:xfrm>
            <a:off x="5189882" y="5211467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A4EC3E0B-D7A7-7ED8-E1FB-9B31522423AF}"/>
              </a:ext>
            </a:extLst>
          </p:cNvPr>
          <p:cNvSpPr txBox="1"/>
          <p:nvPr/>
        </p:nvSpPr>
        <p:spPr>
          <a:xfrm>
            <a:off x="54126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1713817A-926A-066C-B21D-4C3A98D09615}"/>
              </a:ext>
            </a:extLst>
          </p:cNvPr>
          <p:cNvSpPr txBox="1"/>
          <p:nvPr/>
        </p:nvSpPr>
        <p:spPr>
          <a:xfrm>
            <a:off x="56354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AF9773DE-3046-1B77-FE05-842A82031DF8}"/>
              </a:ext>
            </a:extLst>
          </p:cNvPr>
          <p:cNvCxnSpPr>
            <a:endCxn id="205" idx="2"/>
          </p:cNvCxnSpPr>
          <p:nvPr/>
        </p:nvCxnSpPr>
        <p:spPr>
          <a:xfrm flipV="1">
            <a:off x="4941405" y="4271536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E5074FA-11C6-AC53-7464-20925AB8BD8E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5113684" y="4271536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5335DEDF-2438-C91A-E408-EC6D87390295}"/>
              </a:ext>
            </a:extLst>
          </p:cNvPr>
          <p:cNvCxnSpPr>
            <a:cxnSpLocks/>
            <a:endCxn id="207" idx="2"/>
          </p:cNvCxnSpPr>
          <p:nvPr/>
        </p:nvCxnSpPr>
        <p:spPr>
          <a:xfrm flipH="1" flipV="1">
            <a:off x="5259458" y="4271536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519C2220-13C3-E58F-630D-0C5839A74282}"/>
              </a:ext>
            </a:extLst>
          </p:cNvPr>
          <p:cNvCxnSpPr>
            <a:cxnSpLocks/>
            <a:endCxn id="208" idx="2"/>
          </p:cNvCxnSpPr>
          <p:nvPr/>
        </p:nvCxnSpPr>
        <p:spPr>
          <a:xfrm flipH="1" flipV="1">
            <a:off x="5405233" y="4271536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BF8A445C-5ED0-20B4-38E6-49382B182DE3}"/>
              </a:ext>
            </a:extLst>
          </p:cNvPr>
          <p:cNvCxnSpPr>
            <a:cxnSpLocks/>
            <a:endCxn id="209" idx="2"/>
          </p:cNvCxnSpPr>
          <p:nvPr/>
        </p:nvCxnSpPr>
        <p:spPr>
          <a:xfrm flipH="1" flipV="1">
            <a:off x="5551008" y="4271536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Geschweifte Klammer links 220">
            <a:extLst>
              <a:ext uri="{FF2B5EF4-FFF2-40B4-BE49-F238E27FC236}">
                <a16:creationId xmlns:a16="http://schemas.microsoft.com/office/drawing/2014/main" id="{6AF85BBD-3C77-D834-A2AD-7CC8DFC88572}"/>
              </a:ext>
            </a:extLst>
          </p:cNvPr>
          <p:cNvSpPr/>
          <p:nvPr/>
        </p:nvSpPr>
        <p:spPr>
          <a:xfrm rot="10800000">
            <a:off x="9353556" y="2257450"/>
            <a:ext cx="206372" cy="19632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81186234-D23F-1294-8FCB-5B48342AC6CB}"/>
              </a:ext>
            </a:extLst>
          </p:cNvPr>
          <p:cNvSpPr txBox="1"/>
          <p:nvPr/>
        </p:nvSpPr>
        <p:spPr>
          <a:xfrm>
            <a:off x="9583262" y="2917887"/>
            <a:ext cx="260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 </a:t>
            </a:r>
            <a:r>
              <a:rPr lang="de-DE"/>
              <a:t>input features, here: </a:t>
            </a:r>
            <a:r>
              <a:rPr lang="de-DE" b="1"/>
              <a:t>Latitude</a:t>
            </a:r>
            <a:r>
              <a:rPr lang="de-DE"/>
              <a:t> in 89 steps</a:t>
            </a:r>
          </a:p>
        </p:txBody>
      </p:sp>
      <p:sp>
        <p:nvSpPr>
          <p:cNvPr id="223" name="Geschweifte Klammer links 222">
            <a:extLst>
              <a:ext uri="{FF2B5EF4-FFF2-40B4-BE49-F238E27FC236}">
                <a16:creationId xmlns:a16="http://schemas.microsoft.com/office/drawing/2014/main" id="{E42CE847-428E-B8A4-6B39-218B93D189EB}"/>
              </a:ext>
            </a:extLst>
          </p:cNvPr>
          <p:cNvSpPr/>
          <p:nvPr/>
        </p:nvSpPr>
        <p:spPr>
          <a:xfrm rot="5400000">
            <a:off x="6942293" y="-73991"/>
            <a:ext cx="233164" cy="42668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BB683955-D2C7-6797-F544-954F919965B4}"/>
              </a:ext>
            </a:extLst>
          </p:cNvPr>
          <p:cNvSpPr txBox="1"/>
          <p:nvPr/>
        </p:nvSpPr>
        <p:spPr>
          <a:xfrm>
            <a:off x="5965957" y="1296540"/>
            <a:ext cx="23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T  </a:t>
            </a:r>
            <a:r>
              <a:rPr lang="de-DE"/>
              <a:t>timesteps, here: </a:t>
            </a:r>
            <a:r>
              <a:rPr lang="de-DE" b="1"/>
              <a:t>Longitude</a:t>
            </a:r>
            <a:r>
              <a:rPr lang="de-DE"/>
              <a:t> in 180 steps</a:t>
            </a:r>
          </a:p>
        </p:txBody>
      </p:sp>
    </p:spTree>
    <p:extLst>
      <p:ext uri="{BB962C8B-B14F-4D97-AF65-F5344CB8AC3E}">
        <p14:creationId xmlns:p14="http://schemas.microsoft.com/office/powerpoint/2010/main" val="177489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187840" y="45949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F7C2C9-A8B7-0471-6E89-C3784FFA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86" y="5057644"/>
            <a:ext cx="37494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F7C2C9-A8B7-0471-6E89-C3784FFA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86" y="5057644"/>
            <a:ext cx="3749440" cy="584775"/>
          </a:xfrm>
          <a:prstGeom prst="rect">
            <a:avLst/>
          </a:prstGeom>
        </p:spPr>
      </p:pic>
      <p:sp>
        <p:nvSpPr>
          <p:cNvPr id="208" name="Textfeld 207">
            <a:extLst>
              <a:ext uri="{FF2B5EF4-FFF2-40B4-BE49-F238E27FC236}">
                <a16:creationId xmlns:a16="http://schemas.microsoft.com/office/drawing/2014/main" id="{F62C0BF2-5466-C883-7652-03A29857DC95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Only 301 trainable parameters!</a:t>
            </a:r>
          </a:p>
        </p:txBody>
      </p:sp>
    </p:spTree>
    <p:extLst>
      <p:ext uri="{BB962C8B-B14F-4D97-AF65-F5344CB8AC3E}">
        <p14:creationId xmlns:p14="http://schemas.microsoft.com/office/powerpoint/2010/main" val="27083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3C6A7A49-47E6-E898-D845-63F5EB377C8F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37BAC480-ECD6-3266-5AD6-F22225A14AAC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34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18" name="Grafik 217">
            <a:extLst>
              <a:ext uri="{FF2B5EF4-FFF2-40B4-BE49-F238E27FC236}">
                <a16:creationId xmlns:a16="http://schemas.microsoft.com/office/drawing/2014/main" id="{1DC7E873-53CF-FC58-2139-1874A3076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474" y="189508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5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22262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1.  Who of you has ever </a:t>
            </a:r>
            <a:r>
              <a:rPr lang="de-DE" sz="2400" b="1"/>
              <a:t>trained</a:t>
            </a:r>
            <a:r>
              <a:rPr lang="de-DE" sz="2400"/>
              <a:t> some </a:t>
            </a:r>
            <a:r>
              <a:rPr lang="de-DE" sz="2400" b="1"/>
              <a:t>artificial neural network</a:t>
            </a:r>
            <a:r>
              <a:rPr lang="de-DE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18" name="Grafik 217">
            <a:extLst>
              <a:ext uri="{FF2B5EF4-FFF2-40B4-BE49-F238E27FC236}">
                <a16:creationId xmlns:a16="http://schemas.microsoft.com/office/drawing/2014/main" id="{1DC7E873-53CF-FC58-2139-1874A30767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0474" y="189508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Freihandform 1">
            <a:extLst>
              <a:ext uri="{FF2B5EF4-FFF2-40B4-BE49-F238E27FC236}">
                <a16:creationId xmlns:a16="http://schemas.microsoft.com/office/drawing/2014/main" id="{C589B776-3F97-7F8A-DE55-367F9876C7A8}"/>
              </a:ext>
            </a:extLst>
          </p:cNvPr>
          <p:cNvSpPr/>
          <p:nvPr/>
        </p:nvSpPr>
        <p:spPr>
          <a:xfrm>
            <a:off x="10007600" y="4299137"/>
            <a:ext cx="2159000" cy="2254063"/>
          </a:xfrm>
          <a:custGeom>
            <a:avLst/>
            <a:gdLst>
              <a:gd name="connsiteX0" fmla="*/ 812800 w 2159000"/>
              <a:gd name="connsiteY0" fmla="*/ 6163 h 2254063"/>
              <a:gd name="connsiteX1" fmla="*/ 558800 w 2159000"/>
              <a:gd name="connsiteY1" fmla="*/ 6163 h 2254063"/>
              <a:gd name="connsiteX2" fmla="*/ 482600 w 2159000"/>
              <a:gd name="connsiteY2" fmla="*/ 18863 h 2254063"/>
              <a:gd name="connsiteX3" fmla="*/ 381000 w 2159000"/>
              <a:gd name="connsiteY3" fmla="*/ 31563 h 2254063"/>
              <a:gd name="connsiteX4" fmla="*/ 342900 w 2159000"/>
              <a:gd name="connsiteY4" fmla="*/ 44263 h 2254063"/>
              <a:gd name="connsiteX5" fmla="*/ 266700 w 2159000"/>
              <a:gd name="connsiteY5" fmla="*/ 95063 h 2254063"/>
              <a:gd name="connsiteX6" fmla="*/ 215900 w 2159000"/>
              <a:gd name="connsiteY6" fmla="*/ 133163 h 2254063"/>
              <a:gd name="connsiteX7" fmla="*/ 177800 w 2159000"/>
              <a:gd name="connsiteY7" fmla="*/ 145863 h 2254063"/>
              <a:gd name="connsiteX8" fmla="*/ 165100 w 2159000"/>
              <a:gd name="connsiteY8" fmla="*/ 196663 h 2254063"/>
              <a:gd name="connsiteX9" fmla="*/ 152400 w 2159000"/>
              <a:gd name="connsiteY9" fmla="*/ 260163 h 2254063"/>
              <a:gd name="connsiteX10" fmla="*/ 101600 w 2159000"/>
              <a:gd name="connsiteY10" fmla="*/ 425263 h 2254063"/>
              <a:gd name="connsiteX11" fmla="*/ 88900 w 2159000"/>
              <a:gd name="connsiteY11" fmla="*/ 526863 h 2254063"/>
              <a:gd name="connsiteX12" fmla="*/ 76200 w 2159000"/>
              <a:gd name="connsiteY12" fmla="*/ 590363 h 2254063"/>
              <a:gd name="connsiteX13" fmla="*/ 63500 w 2159000"/>
              <a:gd name="connsiteY13" fmla="*/ 844363 h 2254063"/>
              <a:gd name="connsiteX14" fmla="*/ 25400 w 2159000"/>
              <a:gd name="connsiteY14" fmla="*/ 971363 h 2254063"/>
              <a:gd name="connsiteX15" fmla="*/ 12700 w 2159000"/>
              <a:gd name="connsiteY15" fmla="*/ 1047563 h 2254063"/>
              <a:gd name="connsiteX16" fmla="*/ 0 w 2159000"/>
              <a:gd name="connsiteY16" fmla="*/ 1606363 h 2254063"/>
              <a:gd name="connsiteX17" fmla="*/ 12700 w 2159000"/>
              <a:gd name="connsiteY17" fmla="*/ 2088963 h 2254063"/>
              <a:gd name="connsiteX18" fmla="*/ 25400 w 2159000"/>
              <a:gd name="connsiteY18" fmla="*/ 2139763 h 2254063"/>
              <a:gd name="connsiteX19" fmla="*/ 76200 w 2159000"/>
              <a:gd name="connsiteY19" fmla="*/ 2203263 h 2254063"/>
              <a:gd name="connsiteX20" fmla="*/ 152400 w 2159000"/>
              <a:gd name="connsiteY20" fmla="*/ 2215963 h 2254063"/>
              <a:gd name="connsiteX21" fmla="*/ 342900 w 2159000"/>
              <a:gd name="connsiteY21" fmla="*/ 2254063 h 2254063"/>
              <a:gd name="connsiteX22" fmla="*/ 533400 w 2159000"/>
              <a:gd name="connsiteY22" fmla="*/ 2241363 h 2254063"/>
              <a:gd name="connsiteX23" fmla="*/ 698500 w 2159000"/>
              <a:gd name="connsiteY23" fmla="*/ 2203263 h 2254063"/>
              <a:gd name="connsiteX24" fmla="*/ 749300 w 2159000"/>
              <a:gd name="connsiteY24" fmla="*/ 2177863 h 2254063"/>
              <a:gd name="connsiteX25" fmla="*/ 825500 w 2159000"/>
              <a:gd name="connsiteY25" fmla="*/ 2152463 h 2254063"/>
              <a:gd name="connsiteX26" fmla="*/ 863600 w 2159000"/>
              <a:gd name="connsiteY26" fmla="*/ 2114363 h 2254063"/>
              <a:gd name="connsiteX27" fmla="*/ 901700 w 2159000"/>
              <a:gd name="connsiteY27" fmla="*/ 2101663 h 2254063"/>
              <a:gd name="connsiteX28" fmla="*/ 977900 w 2159000"/>
              <a:gd name="connsiteY28" fmla="*/ 2050863 h 2254063"/>
              <a:gd name="connsiteX29" fmla="*/ 1016000 w 2159000"/>
              <a:gd name="connsiteY29" fmla="*/ 2012763 h 2254063"/>
              <a:gd name="connsiteX30" fmla="*/ 1117600 w 2159000"/>
              <a:gd name="connsiteY30" fmla="*/ 1949263 h 2254063"/>
              <a:gd name="connsiteX31" fmla="*/ 1193800 w 2159000"/>
              <a:gd name="connsiteY31" fmla="*/ 1923863 h 2254063"/>
              <a:gd name="connsiteX32" fmla="*/ 1270000 w 2159000"/>
              <a:gd name="connsiteY32" fmla="*/ 1885763 h 2254063"/>
              <a:gd name="connsiteX33" fmla="*/ 1320800 w 2159000"/>
              <a:gd name="connsiteY33" fmla="*/ 1847663 h 2254063"/>
              <a:gd name="connsiteX34" fmla="*/ 1371600 w 2159000"/>
              <a:gd name="connsiteY34" fmla="*/ 1822263 h 2254063"/>
              <a:gd name="connsiteX35" fmla="*/ 1409700 w 2159000"/>
              <a:gd name="connsiteY35" fmla="*/ 1784163 h 2254063"/>
              <a:gd name="connsiteX36" fmla="*/ 1460500 w 2159000"/>
              <a:gd name="connsiteY36" fmla="*/ 1758763 h 2254063"/>
              <a:gd name="connsiteX37" fmla="*/ 1524000 w 2159000"/>
              <a:gd name="connsiteY37" fmla="*/ 1682563 h 2254063"/>
              <a:gd name="connsiteX38" fmla="*/ 1612900 w 2159000"/>
              <a:gd name="connsiteY38" fmla="*/ 1606363 h 2254063"/>
              <a:gd name="connsiteX39" fmla="*/ 1663700 w 2159000"/>
              <a:gd name="connsiteY39" fmla="*/ 1530163 h 2254063"/>
              <a:gd name="connsiteX40" fmla="*/ 1701800 w 2159000"/>
              <a:gd name="connsiteY40" fmla="*/ 1453963 h 2254063"/>
              <a:gd name="connsiteX41" fmla="*/ 1778000 w 2159000"/>
              <a:gd name="connsiteY41" fmla="*/ 1403163 h 2254063"/>
              <a:gd name="connsiteX42" fmla="*/ 1816100 w 2159000"/>
              <a:gd name="connsiteY42" fmla="*/ 1377763 h 2254063"/>
              <a:gd name="connsiteX43" fmla="*/ 1879600 w 2159000"/>
              <a:gd name="connsiteY43" fmla="*/ 1263463 h 2254063"/>
              <a:gd name="connsiteX44" fmla="*/ 1905000 w 2159000"/>
              <a:gd name="connsiteY44" fmla="*/ 1225363 h 2254063"/>
              <a:gd name="connsiteX45" fmla="*/ 1968500 w 2159000"/>
              <a:gd name="connsiteY45" fmla="*/ 1149163 h 2254063"/>
              <a:gd name="connsiteX46" fmla="*/ 1993900 w 2159000"/>
              <a:gd name="connsiteY46" fmla="*/ 1047563 h 2254063"/>
              <a:gd name="connsiteX47" fmla="*/ 2044700 w 2159000"/>
              <a:gd name="connsiteY47" fmla="*/ 971363 h 2254063"/>
              <a:gd name="connsiteX48" fmla="*/ 2057400 w 2159000"/>
              <a:gd name="connsiteY48" fmla="*/ 933263 h 2254063"/>
              <a:gd name="connsiteX49" fmla="*/ 2095500 w 2159000"/>
              <a:gd name="connsiteY49" fmla="*/ 895163 h 2254063"/>
              <a:gd name="connsiteX50" fmla="*/ 2120900 w 2159000"/>
              <a:gd name="connsiteY50" fmla="*/ 717363 h 2254063"/>
              <a:gd name="connsiteX51" fmla="*/ 2133600 w 2159000"/>
              <a:gd name="connsiteY51" fmla="*/ 539563 h 2254063"/>
              <a:gd name="connsiteX52" fmla="*/ 2159000 w 2159000"/>
              <a:gd name="connsiteY52" fmla="*/ 412563 h 2254063"/>
              <a:gd name="connsiteX53" fmla="*/ 2133600 w 2159000"/>
              <a:gd name="connsiteY53" fmla="*/ 209363 h 2254063"/>
              <a:gd name="connsiteX54" fmla="*/ 2006600 w 2159000"/>
              <a:gd name="connsiteY54" fmla="*/ 82363 h 2254063"/>
              <a:gd name="connsiteX55" fmla="*/ 1905000 w 2159000"/>
              <a:gd name="connsiteY55" fmla="*/ 56963 h 2254063"/>
              <a:gd name="connsiteX56" fmla="*/ 1816100 w 2159000"/>
              <a:gd name="connsiteY56" fmla="*/ 31563 h 2254063"/>
              <a:gd name="connsiteX57" fmla="*/ 1587500 w 2159000"/>
              <a:gd name="connsiteY57" fmla="*/ 18863 h 2254063"/>
              <a:gd name="connsiteX58" fmla="*/ 1308100 w 2159000"/>
              <a:gd name="connsiteY58" fmla="*/ 6163 h 2254063"/>
              <a:gd name="connsiteX59" fmla="*/ 812800 w 2159000"/>
              <a:gd name="connsiteY59" fmla="*/ 6163 h 22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59000" h="2254063">
                <a:moveTo>
                  <a:pt x="812800" y="6163"/>
                </a:moveTo>
                <a:lnTo>
                  <a:pt x="558800" y="6163"/>
                </a:lnTo>
                <a:cubicBezTo>
                  <a:pt x="533050" y="6163"/>
                  <a:pt x="508092" y="15221"/>
                  <a:pt x="482600" y="18863"/>
                </a:cubicBezTo>
                <a:cubicBezTo>
                  <a:pt x="448813" y="23690"/>
                  <a:pt x="414867" y="27330"/>
                  <a:pt x="381000" y="31563"/>
                </a:cubicBezTo>
                <a:cubicBezTo>
                  <a:pt x="368300" y="35796"/>
                  <a:pt x="354602" y="37762"/>
                  <a:pt x="342900" y="44263"/>
                </a:cubicBezTo>
                <a:cubicBezTo>
                  <a:pt x="316215" y="59088"/>
                  <a:pt x="291122" y="76747"/>
                  <a:pt x="266700" y="95063"/>
                </a:cubicBezTo>
                <a:cubicBezTo>
                  <a:pt x="249767" y="107763"/>
                  <a:pt x="234278" y="122661"/>
                  <a:pt x="215900" y="133163"/>
                </a:cubicBezTo>
                <a:cubicBezTo>
                  <a:pt x="204277" y="139805"/>
                  <a:pt x="190500" y="141630"/>
                  <a:pt x="177800" y="145863"/>
                </a:cubicBezTo>
                <a:cubicBezTo>
                  <a:pt x="173567" y="162796"/>
                  <a:pt x="168886" y="179624"/>
                  <a:pt x="165100" y="196663"/>
                </a:cubicBezTo>
                <a:cubicBezTo>
                  <a:pt x="160417" y="217735"/>
                  <a:pt x="158080" y="239338"/>
                  <a:pt x="152400" y="260163"/>
                </a:cubicBezTo>
                <a:cubicBezTo>
                  <a:pt x="137477" y="314882"/>
                  <a:pt x="111017" y="368760"/>
                  <a:pt x="101600" y="425263"/>
                </a:cubicBezTo>
                <a:cubicBezTo>
                  <a:pt x="95989" y="458929"/>
                  <a:pt x="94090" y="493130"/>
                  <a:pt x="88900" y="526863"/>
                </a:cubicBezTo>
                <a:cubicBezTo>
                  <a:pt x="85618" y="548198"/>
                  <a:pt x="80433" y="569196"/>
                  <a:pt x="76200" y="590363"/>
                </a:cubicBezTo>
                <a:cubicBezTo>
                  <a:pt x="71967" y="675030"/>
                  <a:pt x="70540" y="759883"/>
                  <a:pt x="63500" y="844363"/>
                </a:cubicBezTo>
                <a:cubicBezTo>
                  <a:pt x="59819" y="888531"/>
                  <a:pt x="32524" y="928620"/>
                  <a:pt x="25400" y="971363"/>
                </a:cubicBezTo>
                <a:lnTo>
                  <a:pt x="12700" y="1047563"/>
                </a:lnTo>
                <a:cubicBezTo>
                  <a:pt x="8467" y="1233830"/>
                  <a:pt x="0" y="1420048"/>
                  <a:pt x="0" y="1606363"/>
                </a:cubicBezTo>
                <a:cubicBezTo>
                  <a:pt x="0" y="1767285"/>
                  <a:pt x="5046" y="1928223"/>
                  <a:pt x="12700" y="2088963"/>
                </a:cubicBezTo>
                <a:cubicBezTo>
                  <a:pt x="13530" y="2106398"/>
                  <a:pt x="20605" y="2122980"/>
                  <a:pt x="25400" y="2139763"/>
                </a:cubicBezTo>
                <a:cubicBezTo>
                  <a:pt x="35614" y="2175510"/>
                  <a:pt x="35300" y="2189630"/>
                  <a:pt x="76200" y="2203263"/>
                </a:cubicBezTo>
                <a:cubicBezTo>
                  <a:pt x="100629" y="2211406"/>
                  <a:pt x="127418" y="2209718"/>
                  <a:pt x="152400" y="2215963"/>
                </a:cubicBezTo>
                <a:cubicBezTo>
                  <a:pt x="332508" y="2260990"/>
                  <a:pt x="105287" y="2227662"/>
                  <a:pt x="342900" y="2254063"/>
                </a:cubicBezTo>
                <a:cubicBezTo>
                  <a:pt x="406400" y="2249830"/>
                  <a:pt x="470020" y="2247125"/>
                  <a:pt x="533400" y="2241363"/>
                </a:cubicBezTo>
                <a:cubicBezTo>
                  <a:pt x="586506" y="2236535"/>
                  <a:pt x="649623" y="2227701"/>
                  <a:pt x="698500" y="2203263"/>
                </a:cubicBezTo>
                <a:cubicBezTo>
                  <a:pt x="715433" y="2194796"/>
                  <a:pt x="731722" y="2184894"/>
                  <a:pt x="749300" y="2177863"/>
                </a:cubicBezTo>
                <a:cubicBezTo>
                  <a:pt x="774159" y="2167919"/>
                  <a:pt x="825500" y="2152463"/>
                  <a:pt x="825500" y="2152463"/>
                </a:cubicBezTo>
                <a:cubicBezTo>
                  <a:pt x="838200" y="2139763"/>
                  <a:pt x="848656" y="2124326"/>
                  <a:pt x="863600" y="2114363"/>
                </a:cubicBezTo>
                <a:cubicBezTo>
                  <a:pt x="874739" y="2106937"/>
                  <a:pt x="889998" y="2108164"/>
                  <a:pt x="901700" y="2101663"/>
                </a:cubicBezTo>
                <a:cubicBezTo>
                  <a:pt x="928385" y="2086838"/>
                  <a:pt x="956314" y="2072449"/>
                  <a:pt x="977900" y="2050863"/>
                </a:cubicBezTo>
                <a:cubicBezTo>
                  <a:pt x="990600" y="2038163"/>
                  <a:pt x="1002363" y="2024452"/>
                  <a:pt x="1016000" y="2012763"/>
                </a:cubicBezTo>
                <a:cubicBezTo>
                  <a:pt x="1049435" y="1984104"/>
                  <a:pt x="1076946" y="1965525"/>
                  <a:pt x="1117600" y="1949263"/>
                </a:cubicBezTo>
                <a:cubicBezTo>
                  <a:pt x="1142459" y="1939319"/>
                  <a:pt x="1171523" y="1938715"/>
                  <a:pt x="1193800" y="1923863"/>
                </a:cubicBezTo>
                <a:cubicBezTo>
                  <a:pt x="1243039" y="1891037"/>
                  <a:pt x="1217420" y="1903290"/>
                  <a:pt x="1270000" y="1885763"/>
                </a:cubicBezTo>
                <a:cubicBezTo>
                  <a:pt x="1286933" y="1873063"/>
                  <a:pt x="1302851" y="1858881"/>
                  <a:pt x="1320800" y="1847663"/>
                </a:cubicBezTo>
                <a:cubicBezTo>
                  <a:pt x="1336854" y="1837629"/>
                  <a:pt x="1356194" y="1833267"/>
                  <a:pt x="1371600" y="1822263"/>
                </a:cubicBezTo>
                <a:cubicBezTo>
                  <a:pt x="1386215" y="1811824"/>
                  <a:pt x="1395085" y="1794602"/>
                  <a:pt x="1409700" y="1784163"/>
                </a:cubicBezTo>
                <a:cubicBezTo>
                  <a:pt x="1425106" y="1773159"/>
                  <a:pt x="1445094" y="1769767"/>
                  <a:pt x="1460500" y="1758763"/>
                </a:cubicBezTo>
                <a:cubicBezTo>
                  <a:pt x="1509174" y="1723996"/>
                  <a:pt x="1488823" y="1723602"/>
                  <a:pt x="1524000" y="1682563"/>
                </a:cubicBezTo>
                <a:cubicBezTo>
                  <a:pt x="1565062" y="1634657"/>
                  <a:pt x="1567961" y="1636323"/>
                  <a:pt x="1612900" y="1606363"/>
                </a:cubicBezTo>
                <a:cubicBezTo>
                  <a:pt x="1629833" y="1580963"/>
                  <a:pt x="1654047" y="1559123"/>
                  <a:pt x="1663700" y="1530163"/>
                </a:cubicBezTo>
                <a:cubicBezTo>
                  <a:pt x="1672759" y="1502986"/>
                  <a:pt x="1678629" y="1474238"/>
                  <a:pt x="1701800" y="1453963"/>
                </a:cubicBezTo>
                <a:cubicBezTo>
                  <a:pt x="1724774" y="1433861"/>
                  <a:pt x="1752600" y="1420096"/>
                  <a:pt x="1778000" y="1403163"/>
                </a:cubicBezTo>
                <a:lnTo>
                  <a:pt x="1816100" y="1377763"/>
                </a:lnTo>
                <a:cubicBezTo>
                  <a:pt x="1838453" y="1310703"/>
                  <a:pt x="1821374" y="1350802"/>
                  <a:pt x="1879600" y="1263463"/>
                </a:cubicBezTo>
                <a:cubicBezTo>
                  <a:pt x="1888067" y="1250763"/>
                  <a:pt x="1894207" y="1236156"/>
                  <a:pt x="1905000" y="1225363"/>
                </a:cubicBezTo>
                <a:cubicBezTo>
                  <a:pt x="1933087" y="1197276"/>
                  <a:pt x="1950819" y="1184526"/>
                  <a:pt x="1968500" y="1149163"/>
                </a:cubicBezTo>
                <a:cubicBezTo>
                  <a:pt x="2023458" y="1039248"/>
                  <a:pt x="1921443" y="1206968"/>
                  <a:pt x="1993900" y="1047563"/>
                </a:cubicBezTo>
                <a:cubicBezTo>
                  <a:pt x="2006532" y="1019772"/>
                  <a:pt x="2035047" y="1000323"/>
                  <a:pt x="2044700" y="971363"/>
                </a:cubicBezTo>
                <a:cubicBezTo>
                  <a:pt x="2048933" y="958663"/>
                  <a:pt x="2049974" y="944402"/>
                  <a:pt x="2057400" y="933263"/>
                </a:cubicBezTo>
                <a:cubicBezTo>
                  <a:pt x="2067363" y="918319"/>
                  <a:pt x="2082800" y="907863"/>
                  <a:pt x="2095500" y="895163"/>
                </a:cubicBezTo>
                <a:cubicBezTo>
                  <a:pt x="2122358" y="814590"/>
                  <a:pt x="2109185" y="863805"/>
                  <a:pt x="2120900" y="717363"/>
                </a:cubicBezTo>
                <a:cubicBezTo>
                  <a:pt x="2125638" y="658135"/>
                  <a:pt x="2126230" y="598522"/>
                  <a:pt x="2133600" y="539563"/>
                </a:cubicBezTo>
                <a:cubicBezTo>
                  <a:pt x="2138955" y="496725"/>
                  <a:pt x="2159000" y="412563"/>
                  <a:pt x="2159000" y="412563"/>
                </a:cubicBezTo>
                <a:cubicBezTo>
                  <a:pt x="2158949" y="412103"/>
                  <a:pt x="2139263" y="224087"/>
                  <a:pt x="2133600" y="209363"/>
                </a:cubicBezTo>
                <a:cubicBezTo>
                  <a:pt x="2113678" y="157567"/>
                  <a:pt x="2060388" y="100292"/>
                  <a:pt x="2006600" y="82363"/>
                </a:cubicBezTo>
                <a:cubicBezTo>
                  <a:pt x="1919509" y="53333"/>
                  <a:pt x="2027603" y="87614"/>
                  <a:pt x="1905000" y="56963"/>
                </a:cubicBezTo>
                <a:cubicBezTo>
                  <a:pt x="1870633" y="48371"/>
                  <a:pt x="1853430" y="34957"/>
                  <a:pt x="1816100" y="31563"/>
                </a:cubicBezTo>
                <a:cubicBezTo>
                  <a:pt x="1740096" y="24654"/>
                  <a:pt x="1663722" y="22674"/>
                  <a:pt x="1587500" y="18863"/>
                </a:cubicBezTo>
                <a:lnTo>
                  <a:pt x="1308100" y="6163"/>
                </a:lnTo>
                <a:cubicBezTo>
                  <a:pt x="954488" y="-7704"/>
                  <a:pt x="937683" y="6163"/>
                  <a:pt x="812800" y="6163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7175500" y="123825"/>
            <a:ext cx="3907710" cy="71571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7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18" name="Grafik 217">
            <a:extLst>
              <a:ext uri="{FF2B5EF4-FFF2-40B4-BE49-F238E27FC236}">
                <a16:creationId xmlns:a16="http://schemas.microsoft.com/office/drawing/2014/main" id="{1DC7E873-53CF-FC58-2139-1874A3076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474" y="189508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3592640" y="885073"/>
            <a:ext cx="2111754" cy="71571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A0D22B-6D0E-9F50-A3CD-79D6702AB1B5}"/>
              </a:ext>
            </a:extLst>
          </p:cNvPr>
          <p:cNvSpPr/>
          <p:nvPr/>
        </p:nvSpPr>
        <p:spPr>
          <a:xfrm>
            <a:off x="2219140" y="4451241"/>
            <a:ext cx="7909895" cy="204768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49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18" name="Grafik 217">
            <a:extLst>
              <a:ext uri="{FF2B5EF4-FFF2-40B4-BE49-F238E27FC236}">
                <a16:creationId xmlns:a16="http://schemas.microsoft.com/office/drawing/2014/main" id="{1DC7E873-53CF-FC58-2139-1874A3076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474" y="189508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6627684" y="885073"/>
            <a:ext cx="1870709" cy="71571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>
            <a:extLst>
              <a:ext uri="{FF2B5EF4-FFF2-40B4-BE49-F238E27FC236}">
                <a16:creationId xmlns:a16="http://schemas.microsoft.com/office/drawing/2014/main" id="{2A44C5AD-821E-9484-F779-E75BC7FADD5E}"/>
              </a:ext>
            </a:extLst>
          </p:cNvPr>
          <p:cNvSpPr/>
          <p:nvPr/>
        </p:nvSpPr>
        <p:spPr>
          <a:xfrm>
            <a:off x="7526640" y="1864090"/>
            <a:ext cx="2256097" cy="2163912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3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“absolute“ limits [-5°C, 5°C]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continuous </a:t>
                </a:r>
                <a:r>
                  <a:rPr lang="de-DE"/>
                  <a:t>sst anomaly index as </a:t>
                </a:r>
                <a:r>
                  <a:rPr lang="de-DE" b="1"/>
                  <a:t>single target</a:t>
                </a: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AF55DDCC-5E36-D140-0641-3809B636D454}"/>
              </a:ext>
            </a:extLst>
          </p:cNvPr>
          <p:cNvSpPr txBox="1"/>
          <p:nvPr/>
        </p:nvSpPr>
        <p:spPr>
          <a:xfrm>
            <a:off x="656155" y="4929802"/>
            <a:ext cx="3978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Repeat experiment:</a:t>
            </a:r>
          </a:p>
          <a:p>
            <a:r>
              <a:rPr lang="de-DE">
                <a:solidFill>
                  <a:srgbClr val="FF0000"/>
                </a:solidFill>
              </a:rPr>
              <a:t>Start with alpha = 0.01</a:t>
            </a:r>
          </a:p>
          <a:p>
            <a:r>
              <a:rPr lang="de-DE">
                <a:solidFill>
                  <a:srgbClr val="FF0000"/>
                </a:solidFill>
              </a:rPr>
              <a:t>Show MEAN relevance maps</a:t>
            </a:r>
          </a:p>
          <a:p>
            <a:r>
              <a:rPr lang="de-DE">
                <a:solidFill>
                  <a:srgbClr val="FF0000"/>
                </a:solidFill>
              </a:rPr>
              <a:t>single continuous target using binary classifier (&gt;0 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 El Nino, &lt;0  La Nina)   update accuracies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76150617-B6B3-36BA-A2A4-EC99AAF1A9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4906E4D-A3CA-4D8B-409F-EC248D3AEDF4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</p:spTree>
    <p:extLst>
      <p:ext uri="{BB962C8B-B14F-4D97-AF65-F5344CB8AC3E}">
        <p14:creationId xmlns:p14="http://schemas.microsoft.com/office/powerpoint/2010/main" val="156851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C54254-D3BD-202C-DBF4-6E726F5A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A86910-37C9-084F-3F31-505192603766}"/>
              </a:ext>
            </a:extLst>
          </p:cNvPr>
          <p:cNvSpPr txBox="1"/>
          <p:nvPr/>
        </p:nvSpPr>
        <p:spPr>
          <a:xfrm>
            <a:off x="6697362" y="3163330"/>
            <a:ext cx="4349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update permutation slides: Take images from paper and update accuracy (100%)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7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F6476A-9E38-C062-14A7-20A98CCB568E}"/>
              </a:ext>
            </a:extLst>
          </p:cNvPr>
          <p:cNvSpPr txBox="1"/>
          <p:nvPr/>
        </p:nvSpPr>
        <p:spPr>
          <a:xfrm>
            <a:off x="8610600" y="575918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val acc drops from 96% </a:t>
            </a: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 75%</a:t>
            </a:r>
            <a:endParaRPr lang="de-D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1E3AAD3-B81C-1122-C0C5-8F42968099AC}"/>
              </a:ext>
            </a:extLst>
          </p:cNvPr>
          <p:cNvSpPr txBox="1"/>
          <p:nvPr/>
        </p:nvSpPr>
        <p:spPr>
          <a:xfrm>
            <a:off x="365769" y="2096672"/>
            <a:ext cx="1017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de-DE" sz="2400"/>
          </a:p>
          <a:p>
            <a:r>
              <a:rPr lang="de-DE" sz="2400"/>
              <a:t>2.  Who of you has at least a rough idea, what „</a:t>
            </a:r>
            <a:r>
              <a:rPr lang="de-DE" sz="2400" b="1"/>
              <a:t>explainable AI</a:t>
            </a:r>
            <a:r>
              <a:rPr lang="de-DE" sz="2400"/>
              <a:t>“ refers to?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937471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4F3A414-A4C5-EC4C-F3D2-CED3CC29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Conclusion and further 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E60040-3259-9F3A-AF18-6E3490AF884A}"/>
              </a:ext>
            </a:extLst>
          </p:cNvPr>
          <p:cNvSpPr txBox="1"/>
          <p:nvPr/>
        </p:nvSpPr>
        <p:spPr>
          <a:xfrm>
            <a:off x="3921210" y="2591830"/>
            <a:ext cx="43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take from paper</a:t>
            </a:r>
          </a:p>
        </p:txBody>
      </p:sp>
    </p:spTree>
    <p:extLst>
      <p:ext uri="{BB962C8B-B14F-4D97-AF65-F5344CB8AC3E}">
        <p14:creationId xmlns:p14="http://schemas.microsoft.com/office/powerpoint/2010/main" val="322999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09967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fields: ENSO “detector“</a:t>
            </a:r>
            <a:endParaRPr lang="de-DE" sz="22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Echo State Network: </a:t>
            </a:r>
            <a:r>
              <a:rPr lang="de-DE" sz="2200"/>
              <a:t>feed inputs</a:t>
            </a:r>
            <a:r>
              <a:rPr lang="de-DE" sz="2200" b="1"/>
              <a:t> column by column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/>
              <a:t>Layer-wise relevance propagation </a:t>
            </a:r>
            <a:r>
              <a:rPr lang="de-DE" sz="2200"/>
              <a:t>for both models</a:t>
            </a: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b="1"/>
          </a:p>
        </p:txBody>
      </p:sp>
    </p:spTree>
    <p:extLst>
      <p:ext uri="{BB962C8B-B14F-4D97-AF65-F5344CB8AC3E}">
        <p14:creationId xmlns:p14="http://schemas.microsoft.com/office/powerpoint/2010/main" val="8292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7707532-B6CF-4CD7-E9F8-81CA45006E84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F588305-1DBF-2DF5-D63B-7B6F9E12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F42E5C2-68B1-D6C2-DB96-046D4D4A51F6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C3EA28E-D5B4-2AFD-79F0-721EAAA7436A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84307855-EF6C-F036-380F-63694326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31718D7-052E-6C99-165F-D216F571B214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6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80AA5-226D-2E9A-96A0-8693C80C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33450"/>
            <a:ext cx="11315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240310" y="2926019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pic>
        <p:nvPicPr>
          <p:cNvPr id="209" name="Picture 2">
            <a:extLst>
              <a:ext uri="{FF2B5EF4-FFF2-40B4-BE49-F238E27FC236}">
                <a16:creationId xmlns:a16="http://schemas.microsoft.com/office/drawing/2014/main" id="{24A1B637-BFF7-5904-F9A6-3C3D9241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feld 209">
            <a:extLst>
              <a:ext uri="{FF2B5EF4-FFF2-40B4-BE49-F238E27FC236}">
                <a16:creationId xmlns:a16="http://schemas.microsoft.com/office/drawing/2014/main" id="{7564F372-2180-7620-06D6-5E7BFB98F9A6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5436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240310" y="2926019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41EA68EC-63E4-A316-DA25-64D58E161359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87,993 trainable parameters!</a:t>
            </a:r>
          </a:p>
        </p:txBody>
      </p:sp>
      <p:pic>
        <p:nvPicPr>
          <p:cNvPr id="153" name="Picture 2">
            <a:extLst>
              <a:ext uri="{FF2B5EF4-FFF2-40B4-BE49-F238E27FC236}">
                <a16:creationId xmlns:a16="http://schemas.microsoft.com/office/drawing/2014/main" id="{046C2133-AB35-F87B-8155-62FF99BD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feld 186">
            <a:extLst>
              <a:ext uri="{FF2B5EF4-FFF2-40B4-BE49-F238E27FC236}">
                <a16:creationId xmlns:a16="http://schemas.microsoft.com/office/drawing/2014/main" id="{938B538A-C0BE-E506-3B84-9B306792C9E8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749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317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86B2B260-26DA-0D27-DC6C-514D5EDF0B5D}"/>
              </a:ext>
            </a:extLst>
          </p:cNvPr>
          <p:cNvSpPr/>
          <p:nvPr/>
        </p:nvSpPr>
        <p:spPr>
          <a:xfrm>
            <a:off x="1666485" y="4828204"/>
            <a:ext cx="4007783" cy="981258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13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2932</Words>
  <Application>Microsoft Macintosh PowerPoint</Application>
  <PresentationFormat>Breitbild</PresentationFormat>
  <Paragraphs>606</Paragraphs>
  <Slides>43</Slides>
  <Notes>32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278</cp:revision>
  <dcterms:created xsi:type="dcterms:W3CDTF">2022-02-08T07:54:03Z</dcterms:created>
  <dcterms:modified xsi:type="dcterms:W3CDTF">2022-05-20T08:48:42Z</dcterms:modified>
</cp:coreProperties>
</file>